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5"/>
  </p:notesMasterIdLst>
  <p:sldIdLst>
    <p:sldId id="256" r:id="rId3"/>
    <p:sldId id="258" r:id="rId4"/>
    <p:sldId id="270" r:id="rId5"/>
    <p:sldId id="272" r:id="rId6"/>
    <p:sldId id="273" r:id="rId7"/>
    <p:sldId id="275" r:id="rId8"/>
    <p:sldId id="274" r:id="rId9"/>
    <p:sldId id="276" r:id="rId10"/>
    <p:sldId id="278" r:id="rId11"/>
    <p:sldId id="279" r:id="rId12"/>
    <p:sldId id="280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04" autoAdjust="0"/>
  </p:normalViewPr>
  <p:slideViewPr>
    <p:cSldViewPr>
      <p:cViewPr varScale="1">
        <p:scale>
          <a:sx n="83" d="100"/>
          <a:sy n="83" d="100"/>
        </p:scale>
        <p:origin x="60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2CB9CD-DB2A-4BA9-962B-AD055FCEB7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B56FFE-F9C7-4C57-B2B6-09573DC90330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Обращением</a:t>
          </a:r>
          <a:endParaRPr lang="ru-RU" dirty="0"/>
        </a:p>
      </dgm:t>
    </dgm:pt>
    <dgm:pt modelId="{B5C9C660-CC3E-470A-AC61-E881619FEE21}" type="parTrans" cxnId="{C66B9DB3-B8B3-4D19-B3B6-EDDE9778E2AA}">
      <dgm:prSet/>
      <dgm:spPr/>
      <dgm:t>
        <a:bodyPr/>
        <a:lstStyle/>
        <a:p>
          <a:endParaRPr lang="ru-RU"/>
        </a:p>
      </dgm:t>
    </dgm:pt>
    <dgm:pt modelId="{26E23341-99BA-4747-A4F3-A97852E1B08D}" type="sibTrans" cxnId="{C66B9DB3-B8B3-4D19-B3B6-EDDE9778E2AA}">
      <dgm:prSet/>
      <dgm:spPr/>
      <dgm:t>
        <a:bodyPr/>
        <a:lstStyle/>
        <a:p>
          <a:endParaRPr lang="ru-RU"/>
        </a:p>
      </dgm:t>
    </dgm:pt>
    <dgm:pt modelId="{A994E554-5449-4BF2-9DE4-3BEDFD78A56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Вводными словами</a:t>
          </a:r>
          <a:endParaRPr lang="ru-RU" dirty="0"/>
        </a:p>
      </dgm:t>
    </dgm:pt>
    <dgm:pt modelId="{BE6C594A-E365-492C-B8E1-BF7ACC8EBC5E}" type="parTrans" cxnId="{E330B93A-D724-4C52-9F7D-2A03705C4BC8}">
      <dgm:prSet/>
      <dgm:spPr/>
      <dgm:t>
        <a:bodyPr/>
        <a:lstStyle/>
        <a:p>
          <a:endParaRPr lang="ru-RU"/>
        </a:p>
      </dgm:t>
    </dgm:pt>
    <dgm:pt modelId="{D879379E-742C-4001-BA94-67ECCAC817C7}" type="sibTrans" cxnId="{E330B93A-D724-4C52-9F7D-2A03705C4BC8}">
      <dgm:prSet/>
      <dgm:spPr/>
      <dgm:t>
        <a:bodyPr/>
        <a:lstStyle/>
        <a:p>
          <a:endParaRPr lang="ru-RU"/>
        </a:p>
      </dgm:t>
    </dgm:pt>
    <dgm:pt modelId="{056C50B8-A4CC-4803-B7DF-03D06CB4EB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Сравнительными оборотами</a:t>
          </a:r>
          <a:endParaRPr lang="ru-RU" dirty="0"/>
        </a:p>
      </dgm:t>
    </dgm:pt>
    <dgm:pt modelId="{4D4E990D-4FF2-4E77-9324-FDD3D1FB9521}" type="parTrans" cxnId="{103768EC-B11B-4CC1-A479-CFD37CC990E2}">
      <dgm:prSet/>
      <dgm:spPr/>
      <dgm:t>
        <a:bodyPr/>
        <a:lstStyle/>
        <a:p>
          <a:endParaRPr lang="ru-RU"/>
        </a:p>
      </dgm:t>
    </dgm:pt>
    <dgm:pt modelId="{A094F0D5-A4EC-4B12-818F-9AFDA85A8743}" type="sibTrans" cxnId="{103768EC-B11B-4CC1-A479-CFD37CC990E2}">
      <dgm:prSet/>
      <dgm:spPr/>
      <dgm:t>
        <a:bodyPr/>
        <a:lstStyle/>
        <a:p>
          <a:endParaRPr lang="ru-RU"/>
        </a:p>
      </dgm:t>
    </dgm:pt>
    <dgm:pt modelId="{7C7C32BE-A8A5-48BF-8B7E-E0D448DE2CB3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Однородными членами</a:t>
          </a:r>
          <a:endParaRPr lang="ru-RU" dirty="0"/>
        </a:p>
      </dgm:t>
    </dgm:pt>
    <dgm:pt modelId="{0B93B7E1-6012-438B-8F60-428169731492}" type="parTrans" cxnId="{A8E03825-39C6-4000-9907-E852DD73041A}">
      <dgm:prSet/>
      <dgm:spPr/>
      <dgm:t>
        <a:bodyPr/>
        <a:lstStyle/>
        <a:p>
          <a:endParaRPr lang="ru-RU"/>
        </a:p>
      </dgm:t>
    </dgm:pt>
    <dgm:pt modelId="{76215C1B-6F6D-48CE-A693-C5BE1E698731}" type="sibTrans" cxnId="{A8E03825-39C6-4000-9907-E852DD73041A}">
      <dgm:prSet/>
      <dgm:spPr/>
      <dgm:t>
        <a:bodyPr/>
        <a:lstStyle/>
        <a:p>
          <a:endParaRPr lang="ru-RU"/>
        </a:p>
      </dgm:t>
    </dgm:pt>
    <dgm:pt modelId="{E364B665-3C03-4C95-AA60-FE10FCF5443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Обособленными конструкциями</a:t>
          </a:r>
          <a:endParaRPr lang="ru-RU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C529ADA-6535-40B3-A2C9-0F21C2A53C47}" type="parTrans" cxnId="{4C3A406D-C8D9-4E59-AF7E-BAC4961E1267}">
      <dgm:prSet/>
      <dgm:spPr/>
      <dgm:t>
        <a:bodyPr/>
        <a:lstStyle/>
        <a:p>
          <a:endParaRPr lang="ru-RU"/>
        </a:p>
      </dgm:t>
    </dgm:pt>
    <dgm:pt modelId="{58600196-2226-48CF-B03F-21A796EE4B3B}" type="sibTrans" cxnId="{4C3A406D-C8D9-4E59-AF7E-BAC4961E1267}">
      <dgm:prSet/>
      <dgm:spPr/>
      <dgm:t>
        <a:bodyPr/>
        <a:lstStyle/>
        <a:p>
          <a:endParaRPr lang="ru-RU"/>
        </a:p>
      </dgm:t>
    </dgm:pt>
    <dgm:pt modelId="{0F836508-CBAE-407D-9F2C-214FC3CD9DE5}">
      <dgm:prSet/>
      <dgm:spPr/>
      <dgm:t>
        <a:bodyPr/>
        <a:lstStyle/>
        <a:p>
          <a:endParaRPr lang="ru-RU"/>
        </a:p>
      </dgm:t>
    </dgm:pt>
    <dgm:pt modelId="{DCE075E7-7F90-44B0-961B-0F776B4BC210}" type="sibTrans" cxnId="{F791468B-E700-477D-A597-580BE4325406}">
      <dgm:prSet/>
      <dgm:spPr/>
      <dgm:t>
        <a:bodyPr/>
        <a:lstStyle/>
        <a:p>
          <a:endParaRPr lang="ru-RU"/>
        </a:p>
      </dgm:t>
    </dgm:pt>
    <dgm:pt modelId="{E80B3BAE-21FC-459E-A96A-5072AF5D6362}" type="parTrans" cxnId="{F791468B-E700-477D-A597-580BE4325406}">
      <dgm:prSet/>
      <dgm:spPr/>
      <dgm:t>
        <a:bodyPr/>
        <a:lstStyle/>
        <a:p>
          <a:endParaRPr lang="ru-RU"/>
        </a:p>
      </dgm:t>
    </dgm:pt>
    <dgm:pt modelId="{9188F47C-4F72-4D93-B571-7D8FFBA5FF33}" type="pres">
      <dgm:prSet presAssocID="{3E2CB9CD-DB2A-4BA9-962B-AD055FCEB7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667882-BEF8-4900-A91A-45B4B0D15928}" type="pres">
      <dgm:prSet presAssocID="{82B56FFE-F9C7-4C57-B2B6-09573DC90330}" presName="parentText" presStyleLbl="node1" presStyleIdx="0" presStyleCnt="6" custLinFactY="101389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C9782-19B0-42FE-BA2F-BF22F5E4FA3B}" type="pres">
      <dgm:prSet presAssocID="{26E23341-99BA-4747-A4F3-A97852E1B08D}" presName="spacer" presStyleCnt="0"/>
      <dgm:spPr/>
    </dgm:pt>
    <dgm:pt modelId="{AE6B6590-6B4D-4DD2-A447-5508797AFB22}" type="pres">
      <dgm:prSet presAssocID="{0F836508-CBAE-407D-9F2C-214FC3CD9DE5}" presName="parentText" presStyleLbl="node1" presStyleIdx="1" presStyleCnt="6" custLinFactY="363888" custLinFactNeighborX="534" custLinFactNeighborY="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D562D-D39A-48C1-8177-62D92EA4FC01}" type="pres">
      <dgm:prSet presAssocID="{DCE075E7-7F90-44B0-961B-0F776B4BC210}" presName="spacer" presStyleCnt="0"/>
      <dgm:spPr/>
    </dgm:pt>
    <dgm:pt modelId="{086B7711-DCEF-4D89-97A7-E3CBC2C2BF4B}" type="pres">
      <dgm:prSet presAssocID="{A994E554-5449-4BF2-9DE4-3BEDFD78A56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F6885-5F53-4503-9456-18A2AA23DFA4}" type="pres">
      <dgm:prSet presAssocID="{D879379E-742C-4001-BA94-67ECCAC817C7}" presName="spacer" presStyleCnt="0"/>
      <dgm:spPr/>
    </dgm:pt>
    <dgm:pt modelId="{C2ED28CB-046A-4C01-A2D9-A19F6F0B5C77}" type="pres">
      <dgm:prSet presAssocID="{056C50B8-A4CC-4803-B7DF-03D06CB4EBF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9F21-85FB-49EB-8BFD-DBB95B03F7BE}" type="pres">
      <dgm:prSet presAssocID="{A094F0D5-A4EC-4B12-818F-9AFDA85A8743}" presName="spacer" presStyleCnt="0"/>
      <dgm:spPr/>
    </dgm:pt>
    <dgm:pt modelId="{C1B61465-9582-464C-A59F-1FD5E8BFDA28}" type="pres">
      <dgm:prSet presAssocID="{7C7C32BE-A8A5-48BF-8B7E-E0D448DE2CB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06B6F-5DAC-4AF3-977E-4FFADCD857BA}" type="pres">
      <dgm:prSet presAssocID="{76215C1B-6F6D-48CE-A693-C5BE1E698731}" presName="spacer" presStyleCnt="0"/>
      <dgm:spPr/>
    </dgm:pt>
    <dgm:pt modelId="{2CC5A24B-C877-48D4-A181-ACFE90AF7A4F}" type="pres">
      <dgm:prSet presAssocID="{E364B665-3C03-4C95-AA60-FE10FCF54438}" presName="parentText" presStyleLbl="node1" presStyleIdx="5" presStyleCnt="6" custLinFactY="124960" custLinFactNeighborX="316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BBD9D4-590B-4DC8-89B8-00A375AFFB66}" type="presOf" srcId="{7C7C32BE-A8A5-48BF-8B7E-E0D448DE2CB3}" destId="{C1B61465-9582-464C-A59F-1FD5E8BFDA28}" srcOrd="0" destOrd="0" presId="urn:microsoft.com/office/officeart/2005/8/layout/vList2"/>
    <dgm:cxn modelId="{F19BC3F3-4486-48B0-80BB-4226C5EBEAAB}" type="presOf" srcId="{056C50B8-A4CC-4803-B7DF-03D06CB4EBFE}" destId="{C2ED28CB-046A-4C01-A2D9-A19F6F0B5C77}" srcOrd="0" destOrd="0" presId="urn:microsoft.com/office/officeart/2005/8/layout/vList2"/>
    <dgm:cxn modelId="{9F9D324D-4E18-4B98-A162-A8F3161EE251}" type="presOf" srcId="{E364B665-3C03-4C95-AA60-FE10FCF54438}" destId="{2CC5A24B-C877-48D4-A181-ACFE90AF7A4F}" srcOrd="0" destOrd="0" presId="urn:microsoft.com/office/officeart/2005/8/layout/vList2"/>
    <dgm:cxn modelId="{F791468B-E700-477D-A597-580BE4325406}" srcId="{3E2CB9CD-DB2A-4BA9-962B-AD055FCEB7FE}" destId="{0F836508-CBAE-407D-9F2C-214FC3CD9DE5}" srcOrd="1" destOrd="0" parTransId="{E80B3BAE-21FC-459E-A96A-5072AF5D6362}" sibTransId="{DCE075E7-7F90-44B0-961B-0F776B4BC210}"/>
    <dgm:cxn modelId="{4E0F40A4-9185-4BB9-8CEB-26DE2EA13039}" type="presOf" srcId="{82B56FFE-F9C7-4C57-B2B6-09573DC90330}" destId="{A6667882-BEF8-4900-A91A-45B4B0D15928}" srcOrd="0" destOrd="0" presId="urn:microsoft.com/office/officeart/2005/8/layout/vList2"/>
    <dgm:cxn modelId="{C54D9BC0-19C2-4351-80CC-8CFE1F00FE51}" type="presOf" srcId="{0F836508-CBAE-407D-9F2C-214FC3CD9DE5}" destId="{AE6B6590-6B4D-4DD2-A447-5508797AFB22}" srcOrd="0" destOrd="0" presId="urn:microsoft.com/office/officeart/2005/8/layout/vList2"/>
    <dgm:cxn modelId="{103768EC-B11B-4CC1-A479-CFD37CC990E2}" srcId="{3E2CB9CD-DB2A-4BA9-962B-AD055FCEB7FE}" destId="{056C50B8-A4CC-4803-B7DF-03D06CB4EBFE}" srcOrd="3" destOrd="0" parTransId="{4D4E990D-4FF2-4E77-9324-FDD3D1FB9521}" sibTransId="{A094F0D5-A4EC-4B12-818F-9AFDA85A8743}"/>
    <dgm:cxn modelId="{4C3A406D-C8D9-4E59-AF7E-BAC4961E1267}" srcId="{3E2CB9CD-DB2A-4BA9-962B-AD055FCEB7FE}" destId="{E364B665-3C03-4C95-AA60-FE10FCF54438}" srcOrd="5" destOrd="0" parTransId="{CC529ADA-6535-40B3-A2C9-0F21C2A53C47}" sibTransId="{58600196-2226-48CF-B03F-21A796EE4B3B}"/>
    <dgm:cxn modelId="{A8E03825-39C6-4000-9907-E852DD73041A}" srcId="{3E2CB9CD-DB2A-4BA9-962B-AD055FCEB7FE}" destId="{7C7C32BE-A8A5-48BF-8B7E-E0D448DE2CB3}" srcOrd="4" destOrd="0" parTransId="{0B93B7E1-6012-438B-8F60-428169731492}" sibTransId="{76215C1B-6F6D-48CE-A693-C5BE1E698731}"/>
    <dgm:cxn modelId="{5ABCED86-9C76-463E-A7C9-A376746D1597}" type="presOf" srcId="{3E2CB9CD-DB2A-4BA9-962B-AD055FCEB7FE}" destId="{9188F47C-4F72-4D93-B571-7D8FFBA5FF33}" srcOrd="0" destOrd="0" presId="urn:microsoft.com/office/officeart/2005/8/layout/vList2"/>
    <dgm:cxn modelId="{D7C69593-F090-46D0-9523-93EE870B91B1}" type="presOf" srcId="{A994E554-5449-4BF2-9DE4-3BEDFD78A56E}" destId="{086B7711-DCEF-4D89-97A7-E3CBC2C2BF4B}" srcOrd="0" destOrd="0" presId="urn:microsoft.com/office/officeart/2005/8/layout/vList2"/>
    <dgm:cxn modelId="{C66B9DB3-B8B3-4D19-B3B6-EDDE9778E2AA}" srcId="{3E2CB9CD-DB2A-4BA9-962B-AD055FCEB7FE}" destId="{82B56FFE-F9C7-4C57-B2B6-09573DC90330}" srcOrd="0" destOrd="0" parTransId="{B5C9C660-CC3E-470A-AC61-E881619FEE21}" sibTransId="{26E23341-99BA-4747-A4F3-A97852E1B08D}"/>
    <dgm:cxn modelId="{E330B93A-D724-4C52-9F7D-2A03705C4BC8}" srcId="{3E2CB9CD-DB2A-4BA9-962B-AD055FCEB7FE}" destId="{A994E554-5449-4BF2-9DE4-3BEDFD78A56E}" srcOrd="2" destOrd="0" parTransId="{BE6C594A-E365-492C-B8E1-BF7ACC8EBC5E}" sibTransId="{D879379E-742C-4001-BA94-67ECCAC817C7}"/>
    <dgm:cxn modelId="{D32B7F6B-22C8-48E4-A382-8063D1ADBC75}" type="presParOf" srcId="{9188F47C-4F72-4D93-B571-7D8FFBA5FF33}" destId="{A6667882-BEF8-4900-A91A-45B4B0D15928}" srcOrd="0" destOrd="0" presId="urn:microsoft.com/office/officeart/2005/8/layout/vList2"/>
    <dgm:cxn modelId="{72238546-AE56-4A59-AD60-D70BC658BF10}" type="presParOf" srcId="{9188F47C-4F72-4D93-B571-7D8FFBA5FF33}" destId="{D10C9782-19B0-42FE-BA2F-BF22F5E4FA3B}" srcOrd="1" destOrd="0" presId="urn:microsoft.com/office/officeart/2005/8/layout/vList2"/>
    <dgm:cxn modelId="{E9A6C860-6009-48C2-BC06-F3DEAEC30CA5}" type="presParOf" srcId="{9188F47C-4F72-4D93-B571-7D8FFBA5FF33}" destId="{AE6B6590-6B4D-4DD2-A447-5508797AFB22}" srcOrd="2" destOrd="0" presId="urn:microsoft.com/office/officeart/2005/8/layout/vList2"/>
    <dgm:cxn modelId="{09319308-B132-48D1-8DD5-23083478AF0E}" type="presParOf" srcId="{9188F47C-4F72-4D93-B571-7D8FFBA5FF33}" destId="{C25D562D-D39A-48C1-8177-62D92EA4FC01}" srcOrd="3" destOrd="0" presId="urn:microsoft.com/office/officeart/2005/8/layout/vList2"/>
    <dgm:cxn modelId="{D69FE93E-3BF8-4F5D-A7AA-D70A46E3769B}" type="presParOf" srcId="{9188F47C-4F72-4D93-B571-7D8FFBA5FF33}" destId="{086B7711-DCEF-4D89-97A7-E3CBC2C2BF4B}" srcOrd="4" destOrd="0" presId="urn:microsoft.com/office/officeart/2005/8/layout/vList2"/>
    <dgm:cxn modelId="{EDC1727D-2491-407B-B2F9-7B60BDDDE8B0}" type="presParOf" srcId="{9188F47C-4F72-4D93-B571-7D8FFBA5FF33}" destId="{C42F6885-5F53-4503-9456-18A2AA23DFA4}" srcOrd="5" destOrd="0" presId="urn:microsoft.com/office/officeart/2005/8/layout/vList2"/>
    <dgm:cxn modelId="{C5522D16-8C8A-4595-9771-4E110123E0FD}" type="presParOf" srcId="{9188F47C-4F72-4D93-B571-7D8FFBA5FF33}" destId="{C2ED28CB-046A-4C01-A2D9-A19F6F0B5C77}" srcOrd="6" destOrd="0" presId="urn:microsoft.com/office/officeart/2005/8/layout/vList2"/>
    <dgm:cxn modelId="{87CF34A3-011F-48D5-9984-43A734916204}" type="presParOf" srcId="{9188F47C-4F72-4D93-B571-7D8FFBA5FF33}" destId="{25CB9F21-85FB-49EB-8BFD-DBB95B03F7BE}" srcOrd="7" destOrd="0" presId="urn:microsoft.com/office/officeart/2005/8/layout/vList2"/>
    <dgm:cxn modelId="{40ED3931-1691-4406-B5D0-B46CB40F1D6D}" type="presParOf" srcId="{9188F47C-4F72-4D93-B571-7D8FFBA5FF33}" destId="{C1B61465-9582-464C-A59F-1FD5E8BFDA28}" srcOrd="8" destOrd="0" presId="urn:microsoft.com/office/officeart/2005/8/layout/vList2"/>
    <dgm:cxn modelId="{C5431346-0652-4856-BC00-20D3F02729BE}" type="presParOf" srcId="{9188F47C-4F72-4D93-B571-7D8FFBA5FF33}" destId="{B9606B6F-5DAC-4AF3-977E-4FFADCD857BA}" srcOrd="9" destOrd="0" presId="urn:microsoft.com/office/officeart/2005/8/layout/vList2"/>
    <dgm:cxn modelId="{C4FB58FB-5738-408D-A6F9-63D3AD8BB375}" type="presParOf" srcId="{9188F47C-4F72-4D93-B571-7D8FFBA5FF33}" destId="{2CC5A24B-C877-48D4-A181-ACFE90AF7A4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67882-BEF8-4900-A91A-45B4B0D15928}">
      <dsp:nvSpPr>
        <dsp:cNvPr id="0" name=""/>
        <dsp:cNvSpPr/>
      </dsp:nvSpPr>
      <dsp:spPr>
        <a:xfrm>
          <a:off x="0" y="1210202"/>
          <a:ext cx="7498080" cy="935415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Обращением</a:t>
          </a:r>
          <a:endParaRPr lang="ru-RU" sz="3900" kern="1200" dirty="0"/>
        </a:p>
      </dsp:txBody>
      <dsp:txXfrm>
        <a:off x="45663" y="1255865"/>
        <a:ext cx="7406754" cy="844089"/>
      </dsp:txXfrm>
    </dsp:sp>
    <dsp:sp modelId="{AE6B6590-6B4D-4DD2-A447-5508797AFB22}">
      <dsp:nvSpPr>
        <dsp:cNvPr id="0" name=""/>
        <dsp:cNvSpPr/>
      </dsp:nvSpPr>
      <dsp:spPr>
        <a:xfrm>
          <a:off x="0" y="4938032"/>
          <a:ext cx="749808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45663" y="4983695"/>
        <a:ext cx="7406754" cy="844089"/>
      </dsp:txXfrm>
    </dsp:sp>
    <dsp:sp modelId="{086B7711-DCEF-4D89-97A7-E3CBC2C2BF4B}">
      <dsp:nvSpPr>
        <dsp:cNvPr id="0" name=""/>
        <dsp:cNvSpPr/>
      </dsp:nvSpPr>
      <dsp:spPr>
        <a:xfrm>
          <a:off x="0" y="2132625"/>
          <a:ext cx="7498080" cy="935415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Вводными словами</a:t>
          </a:r>
          <a:endParaRPr lang="ru-RU" sz="3900" kern="1200" dirty="0"/>
        </a:p>
      </dsp:txBody>
      <dsp:txXfrm>
        <a:off x="45663" y="2178288"/>
        <a:ext cx="7406754" cy="844089"/>
      </dsp:txXfrm>
    </dsp:sp>
    <dsp:sp modelId="{C2ED28CB-046A-4C01-A2D9-A19F6F0B5C77}">
      <dsp:nvSpPr>
        <dsp:cNvPr id="0" name=""/>
        <dsp:cNvSpPr/>
      </dsp:nvSpPr>
      <dsp:spPr>
        <a:xfrm>
          <a:off x="0" y="3180360"/>
          <a:ext cx="7498080" cy="935415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Сравнительными оборотами</a:t>
          </a:r>
          <a:endParaRPr lang="ru-RU" sz="3900" kern="1200" dirty="0"/>
        </a:p>
      </dsp:txBody>
      <dsp:txXfrm>
        <a:off x="45663" y="3226023"/>
        <a:ext cx="7406754" cy="844089"/>
      </dsp:txXfrm>
    </dsp:sp>
    <dsp:sp modelId="{C1B61465-9582-464C-A59F-1FD5E8BFDA28}">
      <dsp:nvSpPr>
        <dsp:cNvPr id="0" name=""/>
        <dsp:cNvSpPr/>
      </dsp:nvSpPr>
      <dsp:spPr>
        <a:xfrm>
          <a:off x="0" y="4228095"/>
          <a:ext cx="7498080" cy="935415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Однородными членами</a:t>
          </a:r>
          <a:endParaRPr lang="ru-RU" sz="3900" kern="1200" dirty="0"/>
        </a:p>
      </dsp:txBody>
      <dsp:txXfrm>
        <a:off x="45663" y="4273758"/>
        <a:ext cx="7406754" cy="844089"/>
      </dsp:txXfrm>
    </dsp:sp>
    <dsp:sp modelId="{2CC5A24B-C877-48D4-A181-ACFE90AF7A4F}">
      <dsp:nvSpPr>
        <dsp:cNvPr id="0" name=""/>
        <dsp:cNvSpPr/>
      </dsp:nvSpPr>
      <dsp:spPr>
        <a:xfrm>
          <a:off x="0" y="5312985"/>
          <a:ext cx="7498080" cy="93541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Обособленными конструкциями</a:t>
          </a:r>
          <a:endParaRPr lang="ru-RU" sz="39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5663" y="5358648"/>
        <a:ext cx="7406754" cy="84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6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39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77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00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2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6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11/9/2015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Простое </a:t>
            </a:r>
            <a:r>
              <a:rPr lang="ru-RU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осложенное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предложение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7 классе</a:t>
            </a:r>
          </a:p>
          <a:p>
            <a:r>
              <a:rPr lang="ru-RU" dirty="0" smtClean="0"/>
              <a:t>Подготовила учитель русского языка ГБОУ №655</a:t>
            </a:r>
          </a:p>
          <a:p>
            <a:r>
              <a:rPr lang="ru-RU" dirty="0" err="1" smtClean="0"/>
              <a:t>Бунгова</a:t>
            </a:r>
            <a:r>
              <a:rPr lang="ru-RU" dirty="0" smtClean="0"/>
              <a:t> Ольга Вячеславовна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1110919" y="274638"/>
            <a:ext cx="7997585" cy="1417542"/>
          </a:xfrm>
          <a:custGeom>
            <a:avLst/>
            <a:gdLst>
              <a:gd name="connsiteX0" fmla="*/ 0 w 8847963"/>
              <a:gd name="connsiteY0" fmla="*/ 253810 h 1522828"/>
              <a:gd name="connsiteX1" fmla="*/ 253810 w 8847963"/>
              <a:gd name="connsiteY1" fmla="*/ 0 h 1522828"/>
              <a:gd name="connsiteX2" fmla="*/ 8594153 w 8847963"/>
              <a:gd name="connsiteY2" fmla="*/ 0 h 1522828"/>
              <a:gd name="connsiteX3" fmla="*/ 8847963 w 8847963"/>
              <a:gd name="connsiteY3" fmla="*/ 253810 h 1522828"/>
              <a:gd name="connsiteX4" fmla="*/ 8847963 w 8847963"/>
              <a:gd name="connsiteY4" fmla="*/ 1269018 h 1522828"/>
              <a:gd name="connsiteX5" fmla="*/ 8594153 w 8847963"/>
              <a:gd name="connsiteY5" fmla="*/ 1522828 h 1522828"/>
              <a:gd name="connsiteX6" fmla="*/ 253810 w 8847963"/>
              <a:gd name="connsiteY6" fmla="*/ 1522828 h 1522828"/>
              <a:gd name="connsiteX7" fmla="*/ 0 w 8847963"/>
              <a:gd name="connsiteY7" fmla="*/ 1269018 h 1522828"/>
              <a:gd name="connsiteX8" fmla="*/ 0 w 8847963"/>
              <a:gd name="connsiteY8" fmla="*/ 253810 h 152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7963" h="1522828">
                <a:moveTo>
                  <a:pt x="0" y="253810"/>
                </a:moveTo>
                <a:cubicBezTo>
                  <a:pt x="0" y="113635"/>
                  <a:pt x="113635" y="0"/>
                  <a:pt x="253810" y="0"/>
                </a:cubicBezTo>
                <a:lnTo>
                  <a:pt x="8594153" y="0"/>
                </a:lnTo>
                <a:cubicBezTo>
                  <a:pt x="8734328" y="0"/>
                  <a:pt x="8847963" y="113635"/>
                  <a:pt x="8847963" y="253810"/>
                </a:cubicBezTo>
                <a:lnTo>
                  <a:pt x="8847963" y="1269018"/>
                </a:lnTo>
                <a:cubicBezTo>
                  <a:pt x="8847963" y="1409193"/>
                  <a:pt x="8734328" y="1522828"/>
                  <a:pt x="8594153" y="1522828"/>
                </a:cubicBezTo>
                <a:lnTo>
                  <a:pt x="253810" y="1522828"/>
                </a:lnTo>
                <a:cubicBezTo>
                  <a:pt x="113635" y="1522828"/>
                  <a:pt x="0" y="1409193"/>
                  <a:pt x="0" y="1269018"/>
                </a:cubicBezTo>
                <a:lnTo>
                  <a:pt x="0" y="25381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69588" tIns="169588" rIns="169588" bIns="169588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b="1" kern="1200" dirty="0" smtClean="0">
                <a:solidFill>
                  <a:srgbClr val="0070C0"/>
                </a:solidFill>
              </a:rPr>
              <a:t>Сравнительный оборот </a:t>
            </a:r>
            <a:r>
              <a:rPr lang="ru-RU" sz="2500" kern="1200" dirty="0" smtClean="0"/>
              <a:t>выражает значение сравнения, уподобления. Часто присоединяется в предложении с помощью союзов </a:t>
            </a:r>
            <a:r>
              <a:rPr lang="ru-RU" sz="2500" b="1" kern="1200" dirty="0" smtClean="0"/>
              <a:t>как, словно, будто, как будто, точно</a:t>
            </a:r>
            <a:r>
              <a:rPr lang="ru-RU" sz="2500" kern="1200" dirty="0" smtClean="0"/>
              <a:t>.</a:t>
            </a:r>
            <a:endParaRPr lang="ru-RU" sz="2500" kern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0918" y="1844824"/>
            <a:ext cx="803308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Сегодня томная луна , …, грустна, задумчива, бледна. </a:t>
            </a:r>
            <a:r>
              <a:rPr lang="ru-RU" sz="2800" dirty="0" smtClean="0"/>
              <a:t>(</a:t>
            </a:r>
            <a:r>
              <a:rPr lang="ru-RU" sz="2800" dirty="0" err="1" smtClean="0"/>
              <a:t>А.Вертинский</a:t>
            </a:r>
            <a:r>
              <a:rPr lang="ru-RU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,…, дрожит огонь впотьмах. </a:t>
            </a:r>
            <a:r>
              <a:rPr lang="ru-RU" sz="2800" dirty="0" smtClean="0"/>
              <a:t>(А. Тарковский)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Золотые лучи ,…, сквозь клокастые тучи прошли. </a:t>
            </a:r>
            <a:r>
              <a:rPr lang="ru-RU" sz="2800" dirty="0" smtClean="0"/>
              <a:t>(</a:t>
            </a:r>
            <a:r>
              <a:rPr lang="ru-RU" sz="2800" dirty="0" err="1" smtClean="0"/>
              <a:t>Вс.Рождественский</a:t>
            </a:r>
            <a:r>
              <a:rPr lang="ru-RU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Горит над нами ,…, закатная заря. </a:t>
            </a:r>
            <a:r>
              <a:rPr lang="ru-RU" sz="2800" dirty="0" smtClean="0"/>
              <a:t>(В. </a:t>
            </a:r>
            <a:r>
              <a:rPr lang="ru-RU" sz="2800" dirty="0" err="1" smtClean="0"/>
              <a:t>Инбер</a:t>
            </a:r>
            <a:r>
              <a:rPr lang="ru-RU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В небе тают облака и, лучистая на зное, в искрах катится луна,… </a:t>
            </a:r>
            <a:r>
              <a:rPr lang="ru-RU" sz="2000" dirty="0" smtClean="0"/>
              <a:t>(</a:t>
            </a:r>
            <a:r>
              <a:rPr lang="ru-RU" sz="2000" dirty="0" err="1" smtClean="0"/>
              <a:t>Ф.Тютчев</a:t>
            </a:r>
            <a:r>
              <a:rPr lang="ru-RU" sz="2000" dirty="0" smtClean="0"/>
              <a:t>)</a:t>
            </a:r>
          </a:p>
          <a:p>
            <a:endParaRPr lang="ru-RU" sz="2000" b="1" dirty="0" smtClean="0"/>
          </a:p>
          <a:p>
            <a:r>
              <a:rPr lang="ru-RU" b="1" dirty="0" smtClean="0"/>
              <a:t>Сравнения</a:t>
            </a:r>
            <a:r>
              <a:rPr lang="ru-RU" b="1" dirty="0"/>
              <a:t>: </a:t>
            </a:r>
            <a:r>
              <a:rPr lang="ru-RU" sz="2000" b="1" dirty="0">
                <a:solidFill>
                  <a:srgbClr val="0070C0"/>
                </a:solidFill>
              </a:rPr>
              <a:t>как золотая </a:t>
            </a:r>
            <a:r>
              <a:rPr lang="ru-RU" sz="2000" b="1" dirty="0">
                <a:solidFill>
                  <a:srgbClr val="0070C0"/>
                </a:solidFill>
              </a:rPr>
              <a:t>птичка, </a:t>
            </a:r>
            <a:r>
              <a:rPr lang="ru-RU" sz="2000" b="1" dirty="0">
                <a:solidFill>
                  <a:srgbClr val="0070C0"/>
                </a:solidFill>
              </a:rPr>
              <a:t>как пленная </a:t>
            </a:r>
            <a:r>
              <a:rPr lang="ru-RU" sz="2000" b="1" dirty="0">
                <a:solidFill>
                  <a:srgbClr val="0070C0"/>
                </a:solidFill>
              </a:rPr>
              <a:t>царевна, словно стрелы, как янтарь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  <a:r>
              <a:rPr lang="ru-RU" sz="2000" b="1" dirty="0">
                <a:solidFill>
                  <a:srgbClr val="0070C0"/>
                </a:solidFill>
              </a:rPr>
              <a:t>словно зеркало стальное</a:t>
            </a:r>
          </a:p>
        </p:txBody>
      </p:sp>
    </p:spTree>
    <p:extLst>
      <p:ext uri="{BB962C8B-B14F-4D97-AF65-F5344CB8AC3E}">
        <p14:creationId xmlns:p14="http://schemas.microsoft.com/office/powerpoint/2010/main" val="24811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738" y="274638"/>
            <a:ext cx="7475949" cy="11300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274638"/>
            <a:ext cx="767405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Какова изобразительная роль данных синтаксических конструкций (обращений, вводных слов, сравнительных оборотов и однородных членов предложений)  в художественных текстах?</a:t>
            </a:r>
          </a:p>
          <a:p>
            <a:endParaRPr lang="ru-RU" sz="2400" b="1" dirty="0"/>
          </a:p>
          <a:p>
            <a:r>
              <a:rPr lang="ru-RU" sz="2500" b="1" dirty="0">
                <a:solidFill>
                  <a:srgbClr val="0070C0"/>
                </a:solidFill>
              </a:rPr>
              <a:t>Проанализируем это на примере стихотворений А.С. Пушкина «Зимнее утро» и «Зимний вечер».</a:t>
            </a:r>
            <a:endParaRPr lang="ru-RU" sz="2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5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20688"/>
            <a:ext cx="7920880" cy="562771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 этот, Ваня, был страшно громаден. (Н. Некрасов)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счастью, в стороне блеснул тусклый свет. (К. Паустовский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Лес, точно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расписной, лиловый, </a:t>
            </a:r>
            <a:endParaRPr lang="ru-RU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золотой,багряный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 веселой, пестрою стеной</a:t>
            </a: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стоит над светлою поляной. (И. Бунин)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20688"/>
            <a:ext cx="7920880" cy="562771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 этот, Ваня, был страшно громаден. (Н. Некрасов)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счастью, в стороне блеснул тусклый свет. (К. Паустовский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Лес, точно терем расписной, лиловый, 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золотой,багряный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 веселой, пестрою стеной стоит над светлою поляной. (И. Бунин)</a:t>
            </a:r>
            <a:endParaRPr lang="en-US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619672" y="1196752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427984" y="1196752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427984" y="1340768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>
            <a:grpSpLocks noChangeAspect="1"/>
          </p:cNvGrpSpPr>
          <p:nvPr/>
        </p:nvGrpSpPr>
        <p:grpSpPr>
          <a:xfrm>
            <a:off x="6804248" y="1196752"/>
            <a:ext cx="1620000" cy="162018"/>
            <a:chOff x="6804248" y="1196752"/>
            <a:chExt cx="720080" cy="14401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6804248" y="1196752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804248" y="1340768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76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20688"/>
            <a:ext cx="7920880" cy="562771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 этот,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Ваня,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 страшно громаден. (Н. Некрасов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счастью, в стороне блеснул тусклый свет. (К. Паустовский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Лес, точно терем расписной, лиловый, 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золотой,багряный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 веселой, пестрою 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стеной</a:t>
            </a: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стоит над светлою поляной. (И. Бунин)</a:t>
            </a:r>
            <a:endParaRPr lang="en-US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619672" y="1196752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427984" y="1196752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427984" y="1340768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>
            <a:grpSpLocks noChangeAspect="1"/>
          </p:cNvGrpSpPr>
          <p:nvPr/>
        </p:nvGrpSpPr>
        <p:grpSpPr>
          <a:xfrm>
            <a:off x="6588224" y="1196752"/>
            <a:ext cx="1620000" cy="162018"/>
            <a:chOff x="6804248" y="1196752"/>
            <a:chExt cx="720080" cy="14401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6804248" y="1196752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804248" y="1340768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Прямая соединительная линия 9"/>
          <p:cNvCxnSpPr/>
          <p:nvPr/>
        </p:nvCxnSpPr>
        <p:spPr>
          <a:xfrm>
            <a:off x="1439672" y="3501008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>
            <a:grpSpLocks noChangeAspect="1"/>
          </p:cNvGrpSpPr>
          <p:nvPr/>
        </p:nvGrpSpPr>
        <p:grpSpPr>
          <a:xfrm>
            <a:off x="5148064" y="2924944"/>
            <a:ext cx="1440000" cy="144016"/>
            <a:chOff x="6804248" y="1196752"/>
            <a:chExt cx="720080" cy="144016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6804248" y="1196752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04248" y="1340768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41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20688"/>
            <a:ext cx="8136904" cy="562771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 этот,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Ваня,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 страшно громаден. (Н. Некрасов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счастью, в стороне блеснул тусклый свет. (К. Паустовский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Лес, точно терем расписной, лиловый, 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золотой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багряный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 веселой, пестрою 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стеной</a:t>
            </a: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стоит над светлою поляной. (И. Бунин)</a:t>
            </a:r>
            <a:endParaRPr lang="en-US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619672" y="1196752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427984" y="1196752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427984" y="1340768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>
            <a:grpSpLocks noChangeAspect="1"/>
          </p:cNvGrpSpPr>
          <p:nvPr/>
        </p:nvGrpSpPr>
        <p:grpSpPr>
          <a:xfrm>
            <a:off x="6588224" y="1196752"/>
            <a:ext cx="1620000" cy="162018"/>
            <a:chOff x="6804248" y="1196752"/>
            <a:chExt cx="720080" cy="14401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6804248" y="1196752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804248" y="1340768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Прямая соединительная линия 9"/>
          <p:cNvCxnSpPr/>
          <p:nvPr/>
        </p:nvCxnSpPr>
        <p:spPr>
          <a:xfrm>
            <a:off x="1439672" y="3501008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>
            <a:grpSpLocks noChangeAspect="1"/>
          </p:cNvGrpSpPr>
          <p:nvPr/>
        </p:nvGrpSpPr>
        <p:grpSpPr>
          <a:xfrm>
            <a:off x="5148064" y="2924944"/>
            <a:ext cx="1440000" cy="144016"/>
            <a:chOff x="6804248" y="1196752"/>
            <a:chExt cx="720080" cy="144016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6804248" y="1196752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04248" y="1340768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>
            <a:grpSpLocks noChangeAspect="1"/>
          </p:cNvGrpSpPr>
          <p:nvPr/>
        </p:nvGrpSpPr>
        <p:grpSpPr>
          <a:xfrm>
            <a:off x="1223688" y="5845769"/>
            <a:ext cx="1080000" cy="175520"/>
            <a:chOff x="6804248" y="1196752"/>
            <a:chExt cx="720080" cy="14401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6804248" y="1196752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804248" y="1340768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Прямая соединительная линия 16"/>
          <p:cNvCxnSpPr/>
          <p:nvPr/>
        </p:nvCxnSpPr>
        <p:spPr>
          <a:xfrm>
            <a:off x="1403648" y="4725144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2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562771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 этот,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 страшно громаден. (Н. Некрасов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счастью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стороне блеснул тусклый свет. (К. Паустовский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точно терем расписной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лиловый, 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золотой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багряный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веселой, пестрою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стеной</a:t>
            </a: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стоит над светлою поляной. (И. Бунин)</a:t>
            </a:r>
            <a:endParaRPr lang="en-US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75856" y="548680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283968" y="548680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3968" y="692696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>
            <a:grpSpLocks noChangeAspect="1"/>
          </p:cNvGrpSpPr>
          <p:nvPr/>
        </p:nvGrpSpPr>
        <p:grpSpPr>
          <a:xfrm>
            <a:off x="6615599" y="548680"/>
            <a:ext cx="1620000" cy="162018"/>
            <a:chOff x="6804248" y="1196752"/>
            <a:chExt cx="720080" cy="14401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6804248" y="1196752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804248" y="1340768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Прямая соединительная линия 9"/>
          <p:cNvCxnSpPr/>
          <p:nvPr/>
        </p:nvCxnSpPr>
        <p:spPr>
          <a:xfrm>
            <a:off x="1403648" y="2852936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>
            <a:grpSpLocks noChangeAspect="1"/>
          </p:cNvGrpSpPr>
          <p:nvPr/>
        </p:nvGrpSpPr>
        <p:grpSpPr>
          <a:xfrm>
            <a:off x="5175599" y="2348880"/>
            <a:ext cx="1440000" cy="144016"/>
            <a:chOff x="6804248" y="1196752"/>
            <a:chExt cx="720080" cy="144016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6804248" y="1196752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04248" y="1340768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>
            <a:grpSpLocks noChangeAspect="1"/>
          </p:cNvGrpSpPr>
          <p:nvPr/>
        </p:nvGrpSpPr>
        <p:grpSpPr>
          <a:xfrm>
            <a:off x="1223688" y="5213448"/>
            <a:ext cx="1080000" cy="175520"/>
            <a:chOff x="6804248" y="1196752"/>
            <a:chExt cx="720080" cy="14401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6804248" y="1196752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804248" y="1340768"/>
              <a:ext cx="72008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Прямая соединительная линия 16"/>
          <p:cNvCxnSpPr/>
          <p:nvPr/>
        </p:nvCxnSpPr>
        <p:spPr>
          <a:xfrm>
            <a:off x="1331640" y="4077072"/>
            <a:ext cx="7200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6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Простое предложение может быть осложнено: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597299"/>
              </p:ext>
            </p:extLst>
          </p:nvPr>
        </p:nvGraphicFramePr>
        <p:xfrm>
          <a:off x="1435608" y="0"/>
          <a:ext cx="749808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19672" y="5877272"/>
            <a:ext cx="4210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(причастный и деепричастный обороты)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738" y="274638"/>
            <a:ext cx="7475949" cy="11300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1043607" y="216931"/>
            <a:ext cx="7997585" cy="1375531"/>
          </a:xfrm>
          <a:custGeom>
            <a:avLst/>
            <a:gdLst>
              <a:gd name="connsiteX0" fmla="*/ 0 w 8847963"/>
              <a:gd name="connsiteY0" fmla="*/ 276059 h 1656319"/>
              <a:gd name="connsiteX1" fmla="*/ 276059 w 8847963"/>
              <a:gd name="connsiteY1" fmla="*/ 0 h 1656319"/>
              <a:gd name="connsiteX2" fmla="*/ 8571904 w 8847963"/>
              <a:gd name="connsiteY2" fmla="*/ 0 h 1656319"/>
              <a:gd name="connsiteX3" fmla="*/ 8847963 w 8847963"/>
              <a:gd name="connsiteY3" fmla="*/ 276059 h 1656319"/>
              <a:gd name="connsiteX4" fmla="*/ 8847963 w 8847963"/>
              <a:gd name="connsiteY4" fmla="*/ 1380260 h 1656319"/>
              <a:gd name="connsiteX5" fmla="*/ 8571904 w 8847963"/>
              <a:gd name="connsiteY5" fmla="*/ 1656319 h 1656319"/>
              <a:gd name="connsiteX6" fmla="*/ 276059 w 8847963"/>
              <a:gd name="connsiteY6" fmla="*/ 1656319 h 1656319"/>
              <a:gd name="connsiteX7" fmla="*/ 0 w 8847963"/>
              <a:gd name="connsiteY7" fmla="*/ 1380260 h 1656319"/>
              <a:gd name="connsiteX8" fmla="*/ 0 w 8847963"/>
              <a:gd name="connsiteY8" fmla="*/ 276059 h 165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7963" h="1656319">
                <a:moveTo>
                  <a:pt x="0" y="276059"/>
                </a:moveTo>
                <a:cubicBezTo>
                  <a:pt x="0" y="123596"/>
                  <a:pt x="123596" y="0"/>
                  <a:pt x="276059" y="0"/>
                </a:cubicBezTo>
                <a:lnTo>
                  <a:pt x="8571904" y="0"/>
                </a:lnTo>
                <a:cubicBezTo>
                  <a:pt x="8724367" y="0"/>
                  <a:pt x="8847963" y="123596"/>
                  <a:pt x="8847963" y="276059"/>
                </a:cubicBezTo>
                <a:lnTo>
                  <a:pt x="8847963" y="1380260"/>
                </a:lnTo>
                <a:cubicBezTo>
                  <a:pt x="8847963" y="1532723"/>
                  <a:pt x="8724367" y="1656319"/>
                  <a:pt x="8571904" y="1656319"/>
                </a:cubicBezTo>
                <a:lnTo>
                  <a:pt x="276059" y="1656319"/>
                </a:lnTo>
                <a:cubicBezTo>
                  <a:pt x="123596" y="1656319"/>
                  <a:pt x="0" y="1532723"/>
                  <a:pt x="0" y="1380260"/>
                </a:cubicBezTo>
                <a:lnTo>
                  <a:pt x="0" y="276059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76105" tIns="176105" rIns="176105" bIns="176105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b="1" kern="1200" dirty="0" smtClean="0">
                <a:solidFill>
                  <a:srgbClr val="0070C0"/>
                </a:solidFill>
              </a:rPr>
              <a:t>Обращение</a:t>
            </a:r>
            <a:r>
              <a:rPr lang="ru-RU" sz="2500" kern="1200" dirty="0" smtClean="0"/>
              <a:t> называет того, к кому обращаются с речью. Обращение </a:t>
            </a:r>
            <a:r>
              <a:rPr lang="ru-RU" sz="2500" b="1" u="sng" kern="1200" dirty="0" smtClean="0"/>
              <a:t>не является членом предложения</a:t>
            </a:r>
            <a:r>
              <a:rPr lang="ru-RU" sz="2500" kern="1200" dirty="0" smtClean="0"/>
              <a:t>.</a:t>
            </a:r>
            <a:endParaRPr lang="ru-RU" sz="2500" kern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-453544" y="1780195"/>
            <a:ext cx="112985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Кто лучше?</a:t>
            </a:r>
          </a:p>
          <a:p>
            <a:pPr algn="ctr"/>
            <a:r>
              <a:rPr lang="ru-RU" sz="3200" b="1" dirty="0" smtClean="0"/>
              <a:t>Составьте предложения по данным схемам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18276" y="3185841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/>
              <a:t>О,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6316" y="3185841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/>
              <a:t>О!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06172" y="3185841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,о,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084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738" y="274638"/>
            <a:ext cx="7475949" cy="11300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лилиния 5"/>
          <p:cNvSpPr/>
          <p:nvPr/>
        </p:nvSpPr>
        <p:spPr>
          <a:xfrm>
            <a:off x="1090091" y="151585"/>
            <a:ext cx="7997585" cy="2506290"/>
          </a:xfrm>
          <a:custGeom>
            <a:avLst/>
            <a:gdLst>
              <a:gd name="connsiteX0" fmla="*/ 0 w 8847963"/>
              <a:gd name="connsiteY0" fmla="*/ 253810 h 1522828"/>
              <a:gd name="connsiteX1" fmla="*/ 253810 w 8847963"/>
              <a:gd name="connsiteY1" fmla="*/ 0 h 1522828"/>
              <a:gd name="connsiteX2" fmla="*/ 8594153 w 8847963"/>
              <a:gd name="connsiteY2" fmla="*/ 0 h 1522828"/>
              <a:gd name="connsiteX3" fmla="*/ 8847963 w 8847963"/>
              <a:gd name="connsiteY3" fmla="*/ 253810 h 1522828"/>
              <a:gd name="connsiteX4" fmla="*/ 8847963 w 8847963"/>
              <a:gd name="connsiteY4" fmla="*/ 1269018 h 1522828"/>
              <a:gd name="connsiteX5" fmla="*/ 8594153 w 8847963"/>
              <a:gd name="connsiteY5" fmla="*/ 1522828 h 1522828"/>
              <a:gd name="connsiteX6" fmla="*/ 253810 w 8847963"/>
              <a:gd name="connsiteY6" fmla="*/ 1522828 h 1522828"/>
              <a:gd name="connsiteX7" fmla="*/ 0 w 8847963"/>
              <a:gd name="connsiteY7" fmla="*/ 1269018 h 1522828"/>
              <a:gd name="connsiteX8" fmla="*/ 0 w 8847963"/>
              <a:gd name="connsiteY8" fmla="*/ 253810 h 152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7963" h="1522828">
                <a:moveTo>
                  <a:pt x="0" y="253810"/>
                </a:moveTo>
                <a:cubicBezTo>
                  <a:pt x="0" y="113635"/>
                  <a:pt x="113635" y="0"/>
                  <a:pt x="253810" y="0"/>
                </a:cubicBezTo>
                <a:lnTo>
                  <a:pt x="8594153" y="0"/>
                </a:lnTo>
                <a:cubicBezTo>
                  <a:pt x="8734328" y="0"/>
                  <a:pt x="8847963" y="113635"/>
                  <a:pt x="8847963" y="253810"/>
                </a:cubicBezTo>
                <a:lnTo>
                  <a:pt x="8847963" y="1269018"/>
                </a:lnTo>
                <a:cubicBezTo>
                  <a:pt x="8847963" y="1409193"/>
                  <a:pt x="8734328" y="1522828"/>
                  <a:pt x="8594153" y="1522828"/>
                </a:cubicBezTo>
                <a:lnTo>
                  <a:pt x="253810" y="1522828"/>
                </a:lnTo>
                <a:cubicBezTo>
                  <a:pt x="113635" y="1522828"/>
                  <a:pt x="0" y="1409193"/>
                  <a:pt x="0" y="1269018"/>
                </a:cubicBezTo>
                <a:lnTo>
                  <a:pt x="0" y="25381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69588" tIns="169588" rIns="169588" bIns="169588" numCol="1" spcCol="1270" anchor="ctr" anchorCtr="0">
            <a:noAutofit/>
          </a:bodyPr>
          <a:lstStyle/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b="1" dirty="0">
                <a:solidFill>
                  <a:srgbClr val="0070C0"/>
                </a:solidFill>
              </a:rPr>
              <a:t>Вводные слова </a:t>
            </a:r>
            <a:r>
              <a:rPr lang="ru-RU" sz="2500" kern="1200" dirty="0" smtClean="0"/>
              <a:t>выражает отношение говорящему к </a:t>
            </a:r>
            <a:r>
              <a:rPr lang="ru-RU" sz="2500" kern="1200" dirty="0" smtClean="0"/>
              <a:t>тому, о чем он </a:t>
            </a:r>
            <a:r>
              <a:rPr lang="ru-RU" sz="2500" kern="1200" dirty="0" smtClean="0"/>
              <a:t>сообщает (</a:t>
            </a:r>
            <a:r>
              <a:rPr lang="ru-RU" sz="2500" i="1" kern="1200" dirty="0" smtClean="0">
                <a:solidFill>
                  <a:schemeClr val="accent1">
                    <a:lumMod val="75000"/>
                  </a:schemeClr>
                </a:solidFill>
              </a:rPr>
              <a:t>к сожалению</a:t>
            </a:r>
            <a:r>
              <a:rPr lang="ru-RU" sz="2500" kern="1200" dirty="0" smtClean="0"/>
              <a:t>), указывают на источник мысли (</a:t>
            </a:r>
            <a:r>
              <a:rPr lang="ru-RU" sz="2500" i="1" kern="1200" dirty="0" smtClean="0">
                <a:solidFill>
                  <a:schemeClr val="accent1">
                    <a:lumMod val="75000"/>
                  </a:schemeClr>
                </a:solidFill>
              </a:rPr>
              <a:t>по-моему</a:t>
            </a:r>
            <a:r>
              <a:rPr lang="ru-RU" sz="2500" kern="1200" dirty="0" smtClean="0"/>
              <a:t>), помогают оформить порядок высказывания (</a:t>
            </a:r>
            <a:r>
              <a:rPr lang="ru-RU" sz="2500" i="1" kern="1200" dirty="0" smtClean="0">
                <a:solidFill>
                  <a:schemeClr val="accent1">
                    <a:lumMod val="75000"/>
                  </a:schemeClr>
                </a:solidFill>
              </a:rPr>
              <a:t>во-первых</a:t>
            </a:r>
            <a:r>
              <a:rPr lang="ru-RU" sz="2500" kern="1200" dirty="0" smtClean="0"/>
              <a:t>).</a:t>
            </a:r>
            <a:endParaRPr lang="ru-RU" sz="2500" kern="1200" dirty="0" smtClean="0"/>
          </a:p>
          <a:p>
            <a:pPr lvl="0" algn="l" defTabSz="1111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kern="1200" dirty="0" smtClean="0"/>
              <a:t>Вводные слова </a:t>
            </a:r>
            <a:r>
              <a:rPr lang="ru-RU" sz="2500" b="1" u="sng" kern="1200" dirty="0" smtClean="0"/>
              <a:t>не являются членами </a:t>
            </a:r>
            <a:r>
              <a:rPr lang="ru-RU" sz="2500" b="1" u="sng" kern="1200" dirty="0" smtClean="0"/>
              <a:t>предложения</a:t>
            </a:r>
            <a:r>
              <a:rPr lang="ru-RU" sz="2500" u="sng" dirty="0"/>
              <a:t> </a:t>
            </a:r>
            <a:r>
              <a:rPr lang="ru-RU" sz="2500" u="sng" dirty="0" smtClean="0"/>
              <a:t>и всегда выделяются на письме запятыми.</a:t>
            </a:r>
            <a:endParaRPr lang="ru-RU" sz="2500" u="sng" kern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1857" y="2780928"/>
            <a:ext cx="76740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Бесспорно</a:t>
            </a:r>
            <a:endParaRPr lang="ru-RU" sz="4000" b="1" dirty="0">
              <a:solidFill>
                <a:srgbClr val="0070C0"/>
              </a:solidFill>
            </a:endParaRPr>
          </a:p>
          <a:p>
            <a:pPr algn="ctr"/>
            <a:r>
              <a:rPr lang="ru-RU" sz="4000" b="1" dirty="0">
                <a:solidFill>
                  <a:srgbClr val="0070C0"/>
                </a:solidFill>
              </a:rPr>
              <a:t>Вероятно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</a:rPr>
              <a:t>К счастью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</a:rPr>
              <a:t>По-моему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</a:rPr>
              <a:t>По-видимому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5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Microsoft Office PowerPoint</Application>
  <PresentationFormat>Экран (4:3)</PresentationFormat>
  <Paragraphs>75</Paragraphs>
  <Slides>12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Простое осложенное предложение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Простое предложение может быть осложнено: </vt:lpstr>
      <vt:lpstr> </vt:lpstr>
      <vt:lpstr> </vt:lpstr>
      <vt:lpstr> </vt:lpstr>
      <vt:lpstr> 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2015-11-07T16:53:50Z</dcterms:created>
  <dcterms:modified xsi:type="dcterms:W3CDTF">2015-11-09T18:48:42Z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