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Функциональная и планировочная структура города Москвы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558924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 Петухов Михаил</a:t>
            </a:r>
            <a:endParaRPr lang="ru-RU" b="1" dirty="0"/>
          </a:p>
        </p:txBody>
      </p:sp>
      <p:pic>
        <p:nvPicPr>
          <p:cNvPr id="1026" name="Picture 2" descr="http://photo.qip.ru/photo/okavango/3100264/xlarge/68783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81" y="2025532"/>
            <a:ext cx="5759268" cy="38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3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00000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Коммунально-складская зона </a:t>
            </a: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107504" y="5229200"/>
            <a:ext cx="8928992" cy="1512168"/>
          </a:xfrm>
          <a:prstGeom prst="flowChartExtra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553406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предназначена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для </a:t>
            </a:r>
            <a:r>
              <a:rPr lang="ru-RU" b="1" dirty="0">
                <a:solidFill>
                  <a:schemeClr val="bg1"/>
                </a:solidFill>
              </a:rPr>
              <a:t>размещения баз и складов,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гаражей,  </a:t>
            </a:r>
            <a:r>
              <a:rPr lang="ru-RU" b="1" dirty="0">
                <a:solidFill>
                  <a:schemeClr val="bg1"/>
                </a:solidFill>
              </a:rPr>
              <a:t>трамвайных депо, троллейбусных и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автобусных парков(районы </a:t>
            </a:r>
            <a:r>
              <a:rPr lang="ru-RU" b="1" dirty="0" err="1">
                <a:solidFill>
                  <a:schemeClr val="bg1"/>
                </a:solidFill>
              </a:rPr>
              <a:t>Аминьево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Очаково)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AutoShape 4" descr="http://%D1%81%D1%82%D1%84%D0%BB.%D1%80%D1%84/images/not_vier/198735566a95affc168a940beb0acf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img1.liveinternet.ru/images/attach/b/0/765/765487_Igrushechnuyygoro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3" r="19482" b="16110"/>
          <a:stretch/>
        </p:blipFill>
        <p:spPr bwMode="auto">
          <a:xfrm>
            <a:off x="2271183" y="1772816"/>
            <a:ext cx="4601633" cy="3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0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FF000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Зона внешнего транспорта </a:t>
            </a: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323528" y="1556792"/>
            <a:ext cx="3312368" cy="511256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132856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для </a:t>
            </a:r>
            <a:r>
              <a:rPr lang="ru-RU" sz="2400" b="1" dirty="0">
                <a:solidFill>
                  <a:schemeClr val="bg1"/>
                </a:solidFill>
              </a:rPr>
              <a:t>размещения транспортных устройств и сооружений (аэропортов, пассажирских и грузовых железнодорожных станций, портов, </a:t>
            </a:r>
            <a:r>
              <a:rPr lang="ru-RU" sz="2400" b="1" dirty="0" smtClean="0">
                <a:solidFill>
                  <a:schemeClr val="bg1"/>
                </a:solidFill>
              </a:rPr>
              <a:t>пристаней) (Внуково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</a:rPr>
              <a:t>Тушино)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all-pages.com/img/repphotos2/repphoto_1488_47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4" r="25864"/>
          <a:stretch/>
        </p:blipFill>
        <p:spPr bwMode="auto">
          <a:xfrm>
            <a:off x="4067944" y="2118337"/>
            <a:ext cx="4589925" cy="37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7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История развития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>
                <a:solidFill>
                  <a:srgbClr val="FF0000"/>
                </a:solidFill>
              </a:rPr>
              <a:t>О планировке русских городов можно судить по данным археологов, остаткам древних сооружений, старинным картам и чертежам. Основные элементы исторической планировки городов в силу стабильности границ землевладений, особенностей рельефа и </a:t>
            </a:r>
            <a:r>
              <a:rPr lang="ru-RU" sz="2400" b="1" dirty="0" err="1">
                <a:solidFill>
                  <a:srgbClr val="FF0000"/>
                </a:solidFill>
              </a:rPr>
              <a:t>гидросети</a:t>
            </a:r>
            <a:r>
              <a:rPr lang="ru-RU" sz="2400" b="1" dirty="0">
                <a:solidFill>
                  <a:srgbClr val="FF0000"/>
                </a:solidFill>
              </a:rPr>
              <a:t> сохраняются по сей день. </a:t>
            </a:r>
          </a:p>
        </p:txBody>
      </p:sp>
      <p:pic>
        <p:nvPicPr>
          <p:cNvPr id="4" name="Picture 2" descr="http://ok-t.ru/studopediasu/baza1/4447658368786.files/image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5904"/>
            <a:ext cx="435597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7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26064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Тип планировки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787591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Линейная планировка (Бобруйск)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Радиальная планировка (Москва)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55976" y="1412776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Тип планировочной структуры города во </a:t>
            </a:r>
          </a:p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многом определяется развитием его уличной сети: она может быть линейной, рядовой, перекрёстной, прямоугольно-прямолинейной, радиально-кольцевой.</a:t>
            </a:r>
          </a:p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 Следует отметить, что по мере роста города менялась (усложнялась) его планировка</a:t>
            </a:r>
            <a:r>
              <a:rPr lang="ru-RU" sz="2400" b="1" dirty="0">
                <a:solidFill>
                  <a:srgbClr val="C0504D">
                    <a:lumMod val="20000"/>
                    <a:lumOff val="80000"/>
                  </a:srgbClr>
                </a:solidFill>
              </a:rPr>
              <a:t>. </a:t>
            </a:r>
          </a:p>
        </p:txBody>
      </p:sp>
      <p:pic>
        <p:nvPicPr>
          <p:cNvPr id="3" name="Picture 2" descr="http://www.sudrf.kodeks.ru/picture/get?id=P0074&amp;doc_id=3692697&amp;size=smal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14" b="98462" l="308" r="97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1481">
            <a:off x="579496" y="815519"/>
            <a:ext cx="2779929" cy="26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2.gendocs.ru/pars_docs/tw_refs/425/424390/424390_html_7b3428f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" y="3933056"/>
            <a:ext cx="2710804" cy="30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5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/>
          <p:cNvSpPr/>
          <p:nvPr/>
        </p:nvSpPr>
        <p:spPr>
          <a:xfrm>
            <a:off x="4788024" y="260648"/>
            <a:ext cx="4176464" cy="115212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6056" y="47667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Москва </a:t>
            </a:r>
            <a:r>
              <a:rPr lang="en-US" sz="3200" b="1" dirty="0" smtClean="0"/>
              <a:t>XVI</a:t>
            </a:r>
            <a:r>
              <a:rPr lang="ru-RU" sz="3200" b="1" dirty="0" smtClean="0"/>
              <a:t> века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1328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«Чистые ремесла»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60212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«Грязные и дымные» производства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20688"/>
            <a:ext cx="38164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b="1" dirty="0">
                <a:solidFill>
                  <a:srgbClr val="FFFF00"/>
                </a:solidFill>
              </a:rPr>
              <a:t>преобладающие направления ветров уже в XVI в. повлияли на размещение кузнечных производств, возникших главным образом на реках и ручьях в юго-восточной части города. Огонь и дым, спутники кузнечного дела, не шли на город. В юго-восточном секторе Москвы появились Таганская, Котельная, Кузнецкая и другие слободы. К западу от Посада обосновались относительно чистые ремёсла и торговое купечество.</a:t>
            </a:r>
          </a:p>
        </p:txBody>
      </p:sp>
      <p:pic>
        <p:nvPicPr>
          <p:cNvPr id="1026" name="Picture 2" descr="http://www.retromap.ru/gallery/albums/userpics/10055/FF9b26_Plan_Moskvy_17_veka_A_Chayanov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98889" l="1826" r="98580">
                        <a14:foregroundMark x1="76268" y1="6852" x2="34888" y2="90000"/>
                        <a14:foregroundMark x1="19675" y1="13704" x2="4868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95" y="2800726"/>
            <a:ext cx="2510929" cy="27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8180">
            <a:off x="6761366" y="4433564"/>
            <a:ext cx="1559376" cy="155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92" y="2738618"/>
            <a:ext cx="1677200" cy="14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0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179512" y="260648"/>
            <a:ext cx="8784976" cy="2448272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62068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Восточная часть города с плоскими формами рельефа, расположенная в пределах Мещерской низменности, в XIX в. оказалась наиболее удобной для железнодорожного строительства – сегодня здесь сосредоточены 6 из 9 московских вокзалов. Помимо геоморфологических причин сгущению железнодорожных линий на востоке Москвы способствовал и возникший там промышленный комплекс, притянувший к себе железные дороги.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6600" y="492839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Район железнодорожных вокзалов и строительства промышленных комплексов</a:t>
            </a:r>
            <a:endParaRPr lang="ru-RU" b="1" dirty="0"/>
          </a:p>
        </p:txBody>
      </p:sp>
      <p:sp>
        <p:nvSpPr>
          <p:cNvPr id="7" name="Выгнутая вниз стрелка 6"/>
          <p:cNvSpPr/>
          <p:nvPr/>
        </p:nvSpPr>
        <p:spPr>
          <a:xfrm rot="11224694">
            <a:off x="3036051" y="3264034"/>
            <a:ext cx="4400133" cy="1054901"/>
          </a:xfrm>
          <a:prstGeom prst="curvedUpArrow">
            <a:avLst>
              <a:gd name="adj1" fmla="val 15391"/>
              <a:gd name="adj2" fmla="val 33001"/>
              <a:gd name="adj3" fmla="val 28758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http://botanicalchemystery.com/images/560b0e76277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3502715" cy="36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3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сохраненные данные 4"/>
          <p:cNvSpPr/>
          <p:nvPr/>
        </p:nvSpPr>
        <p:spPr>
          <a:xfrm>
            <a:off x="3635896" y="260648"/>
            <a:ext cx="5508104" cy="6408712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1920" y="260648"/>
            <a:ext cx="43035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Планировку современной Москвы точнее было бы назвать радиально-ветвистой, когда улицы веером (радиусами) расходятся от исторического центра, начинают ветвиться на периферии города, покрывая густой сетью городские окраины и позволяя из любой точки пройти к центру кратчайшим путем. Именно в центре размещены замечательные архитектурные сооружения, музеи, памятники. </a:t>
            </a:r>
          </a:p>
        </p:txBody>
      </p:sp>
      <p:pic>
        <p:nvPicPr>
          <p:cNvPr id="1026" name="Picture 2" descr="http://cs7004.vk.me/c620322/v620322794/18df0/Qr9JRCGItW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8" b="15767"/>
          <a:stretch/>
        </p:blipFill>
        <p:spPr bwMode="auto">
          <a:xfrm>
            <a:off x="220275" y="1916832"/>
            <a:ext cx="3276600" cy="32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5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bg1"/>
                </a:solidFill>
              </a:rPr>
              <a:t>Функциональное зонирование Москвы.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179512" y="1412776"/>
            <a:ext cx="4536504" cy="5328592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43204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Функциональное зонирование города применяют для рационального размещения на выбранной территории элементов определенного назначения, составляющих единый планировочный комплекс города или агломерации. </a:t>
            </a:r>
            <a:r>
              <a:rPr lang="ru-RU" sz="2200" b="1" dirty="0" smtClean="0"/>
              <a:t>Зонирование </a:t>
            </a:r>
            <a:r>
              <a:rPr lang="ru-RU" sz="2200" b="1" dirty="0"/>
              <a:t>должно обеспечивать оптимальные условия жизни, производственной деятельности населения и эффективность использования городской территории.</a:t>
            </a:r>
          </a:p>
        </p:txBody>
      </p:sp>
      <p:pic>
        <p:nvPicPr>
          <p:cNvPr id="2050" name="Picture 2" descr="http://piarena.ru/assets/images/mfu_project/delovoi_centr_kitezh/kiteg/4_kite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7116" r="23914" b="21564"/>
          <a:stretch/>
        </p:blipFill>
        <p:spPr bwMode="auto">
          <a:xfrm>
            <a:off x="5292080" y="1556792"/>
            <a:ext cx="3369733" cy="47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6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Селитебная зона </a:t>
            </a: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4427984" y="1196752"/>
            <a:ext cx="4536504" cy="5544616"/>
          </a:xfrm>
          <a:prstGeom prst="flowChartOffpage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72000" y="1268760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служит </a:t>
            </a:r>
            <a:r>
              <a:rPr lang="ru-RU" sz="2400" b="1" dirty="0"/>
              <a:t>для размещения жилых районов и микрорайонов, общественных центров (административных, научных, учебных, медицинских, спортивных и других), улиц и площадей, зелёных насаждений общего </a:t>
            </a:r>
            <a:r>
              <a:rPr lang="ru-RU" sz="2400" b="1" dirty="0" smtClean="0"/>
              <a:t>пользования</a:t>
            </a:r>
            <a:r>
              <a:rPr lang="ru-RU" sz="2400" b="1" dirty="0"/>
              <a:t> (районы Лианозово, Бирюлёво, Северное Бутово, </a:t>
            </a:r>
            <a:r>
              <a:rPr lang="ru-RU" sz="2400" b="1" dirty="0" err="1"/>
              <a:t>Зябликово</a:t>
            </a:r>
            <a:r>
              <a:rPr lang="ru-RU" sz="2400" b="1" dirty="0"/>
              <a:t>, </a:t>
            </a:r>
            <a:r>
              <a:rPr lang="ru-RU" sz="2400" b="1" dirty="0" err="1" smtClean="0"/>
              <a:t>Братеево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3074" name="Picture 2" descr="http://photos.wikimapia.org/p/00/01/60/93/44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r="28618"/>
          <a:stretch/>
        </p:blipFill>
        <p:spPr bwMode="auto">
          <a:xfrm>
            <a:off x="107504" y="1556792"/>
            <a:ext cx="3742266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9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Промышленная зона 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5496" y="1556792"/>
            <a:ext cx="9001000" cy="1728192"/>
          </a:xfrm>
          <a:prstGeom prst="round2SameRect">
            <a:avLst/>
          </a:prstGeom>
          <a:solidFill>
            <a:srgbClr val="C0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3508" y="1543725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нужна </a:t>
            </a:r>
            <a:r>
              <a:rPr lang="ru-RU" b="1" dirty="0">
                <a:solidFill>
                  <a:schemeClr val="bg1"/>
                </a:solidFill>
              </a:rPr>
              <a:t>для размещения промышленных предприятий и связанных с ними </a:t>
            </a:r>
            <a:r>
              <a:rPr lang="ru-RU" b="1" dirty="0" smtClean="0">
                <a:solidFill>
                  <a:schemeClr val="bg1"/>
                </a:solidFill>
              </a:rPr>
              <a:t>объектов. Зона </a:t>
            </a:r>
            <a:r>
              <a:rPr lang="ru-RU" b="1" dirty="0">
                <a:solidFill>
                  <a:schemeClr val="bg1"/>
                </a:solidFill>
              </a:rPr>
              <a:t>создаётся с учётом организации удобных транспортных и пешеходных связей с местами расселения горожан, занятых на производстве, а также с учётом рационального обеспечения внешним и внутригородским транспортом, вблизи железнодорожных магистралей или водных </a:t>
            </a:r>
            <a:r>
              <a:rPr lang="ru-RU" b="1" dirty="0" smtClean="0">
                <a:solidFill>
                  <a:schemeClr val="bg1"/>
                </a:solidFill>
              </a:rPr>
              <a:t>путей</a:t>
            </a:r>
            <a:r>
              <a:rPr lang="ru-RU" b="1" dirty="0">
                <a:solidFill>
                  <a:schemeClr val="bg1"/>
                </a:solidFill>
              </a:rPr>
              <a:t> (Капотня, </a:t>
            </a:r>
            <a:r>
              <a:rPr lang="ru-RU" b="1" dirty="0" smtClean="0">
                <a:solidFill>
                  <a:schemeClr val="bg1"/>
                </a:solidFill>
              </a:rPr>
              <a:t>Новогиреево)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cdn14.img22.ria.ru/images/63318/27/6331827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12680" r="22264"/>
          <a:stretch/>
        </p:blipFill>
        <p:spPr bwMode="auto">
          <a:xfrm>
            <a:off x="2267744" y="3573016"/>
            <a:ext cx="380865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41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490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Функциональная и планировочная структура города Москвы</vt:lpstr>
      <vt:lpstr>История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 Функциональное зонирование Москвы.</vt:lpstr>
      <vt:lpstr>Селитебная зона </vt:lpstr>
      <vt:lpstr>Промышленная зона </vt:lpstr>
      <vt:lpstr>Коммунально-складская зона </vt:lpstr>
      <vt:lpstr>Зона внешнего транспорта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и планировочная структура города</dc:title>
  <dc:creator>Александр</dc:creator>
  <cp:lastModifiedBy>Александр</cp:lastModifiedBy>
  <cp:revision>14</cp:revision>
  <dcterms:created xsi:type="dcterms:W3CDTF">2015-12-02T18:47:19Z</dcterms:created>
  <dcterms:modified xsi:type="dcterms:W3CDTF">2015-12-06T19:25:09Z</dcterms:modified>
</cp:coreProperties>
</file>