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FA44-3B4E-4FFA-9F99-9AAD0189068A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CCAA-6304-45AB-B88E-EB8B389EB7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1470025"/>
          </a:xfrm>
        </p:spPr>
        <p:txBody>
          <a:bodyPr/>
          <a:lstStyle/>
          <a:p>
            <a:r>
              <a:rPr lang="ru-RU" b="1" dirty="0" smtClean="0"/>
              <a:t>ПАМЯТКА УЧИТЕЛЮ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 ПРОФИЛАКТИКЕ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КОНФЛИКТОВ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РАСШИРЯЙТЕ: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-- ПРОСТРАНСТВЕННЫЕ ГРАНИЦЫ СВОЕГО МИРОВОСПРИЯТИЯ;</a:t>
            </a:r>
            <a:br>
              <a:rPr lang="ru-RU" dirty="0" smtClean="0"/>
            </a:br>
            <a:r>
              <a:rPr lang="ru-RU" dirty="0" smtClean="0"/>
              <a:t>-- ВРЕМЕННЫЕ ГРАНИЦЫ МИРОВОСПРИЯТИЯ;</a:t>
            </a:r>
            <a:br>
              <a:rPr lang="ru-RU" dirty="0" smtClean="0"/>
            </a:br>
            <a:r>
              <a:rPr lang="ru-RU" dirty="0" smtClean="0"/>
              <a:t>-- ВЕРОЯТНОСТНЫЕ </a:t>
            </a:r>
            <a:r>
              <a:rPr lang="ru-RU" smtClean="0"/>
              <a:t>ГРАНИЦЫ МИРОВОСПРИЯТИЯ;</a:t>
            </a:r>
            <a:br>
              <a:rPr lang="ru-RU" smtClean="0"/>
            </a:br>
            <a:r>
              <a:rPr lang="ru-RU" smtClean="0"/>
              <a:t>-- СОДЕРЖАТЕЛЬНЫЕ ГРАНИЦЫ МИРОВОСПРИЯТИЯ.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429264"/>
            <a:ext cx="8229600" cy="92869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ПОМНИТЕ: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ЧТО КОНФЛИКТЫ ГОРАЗДО ЛЕГЧЕ ПРЕДУПРЕДИТЬ, ЧЕМ ЗАВЕРШИТЬ.</a:t>
            </a:r>
          </a:p>
          <a:p>
            <a:r>
              <a:rPr lang="ru-RU" sz="3600" b="1" dirty="0" smtClean="0"/>
              <a:t> ЧЕМ ОСТРЕЕ И ДЛИТЕЛЬНЕЕ КОНФЛИКТ, ТЕМ ТРУДНЕЕ ЕГО ЗАКОНЧИТЬ.</a:t>
            </a:r>
          </a:p>
          <a:p>
            <a:r>
              <a:rPr lang="ru-RU" sz="3600" b="1" dirty="0" smtClean="0"/>
              <a:t>УЧИТЕСЬ ЗАЩИЩАТЬ СВОИ ЗАКОННЫЕ ИНТЕРЕСЫ БЕЗ КОНФЛИКТОВ.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827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НИКОГДА НЕ ПРЕВРАЩАЙТЕ УЧЕНИКОВ В ИНСТРУМЕНТ БОРЬБЫ С АДМИНИСТРАЦИЕЙ ШКОЛЫ, ДРУГИМИ УЧИТЕЛЯМИ, РОДИТЕЛЯМИ ШКОЛЬНИКОВ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ТАКИМ СПОСОБОМ ВЫ И СВОИХ ЦЕЛЕЙ НЕ ДОБЬЕТЕСЬ, И МНЕНИЕ О СЕБЕ КОЛЛЕГ И УЧЕНИКОВ ИСПОРТИТЕ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88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ПОСТОЯННО УЧИТЕСЬ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КОНТРОЛИРОВАТЬ СВОИ НЕГАТИВНЫЕ ЭМОЦИИ. В ПРЦЕССЕ ОБЩЕНИЯ ТАКИЕ ЭМОЦИИ ВЫПОЛНЯЮТ ОТРИЦАТЕЛЬНЫЕ ФУНКЦИИ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1" i="1" dirty="0" smtClean="0">
                <a:solidFill>
                  <a:srgbClr val="FF0000"/>
                </a:solidFill>
              </a:rPr>
              <a:t>ОКАЗЫВАЮТ РАЗРУШАЮЩЕЕ ВЛИЯНИЕ НА ЗДОРОВЬЕ ТОГО, КТО ЗЛИТСЯ;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FF0000"/>
                </a:solidFill>
              </a:rPr>
              <a:t>УХУДШАЮТ КАЧЕСТВО МЫШЛЕНИЯ;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FF0000"/>
                </a:solidFill>
              </a:rPr>
              <a:t>СНИЖАЮТ ОБЪЕКТИВНОСТЬ ОЦЕНКИ ОКРУЖАЮЩИХ;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-  ПО ЗАКОНУ ЭМОЦИОНАЛЬНОГО ЗАРЯЖЕНИЯ ВЫЗЫВАЮТ ОТВЕТНУЮ НЕПРИЯЗНЬ У ПАРТНЕРА ПО ОБЩЕНИЮ.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8573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НИКОГДА НЕ ВЫЯСНЯЙТЕ ОТНОШЕНИЯ С АДМИНИСТРАЦИЕЙ ШКОЛЫ, КОЛЛЕГАМИ И РОДИТЕЛЯМИ ШКОЛЬНИКОВ В ПРИСУТСТВИИ УЧЕНИКОВ!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44291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НЕ СТРЕМИТЕСЬ РАДИКАЛЬНО, БЫСТРО, «ЛОБОВЫМИ» МЕТОДАМИ ПЕРЕДЕЛЫВАТЬ УЧЕНИКОВ. </a:t>
            </a:r>
          </a:p>
          <a:p>
            <a:pPr algn="ctr">
              <a:buNone/>
            </a:pPr>
            <a:r>
              <a:rPr lang="ru-RU" b="1" dirty="0" smtClean="0"/>
              <a:t>ПЕРЕВОСПИТАНИЕ И ВОСПИТАНИЕ </a:t>
            </a:r>
          </a:p>
          <a:p>
            <a:pPr algn="ctr">
              <a:buNone/>
            </a:pPr>
            <a:r>
              <a:rPr lang="ru-RU" b="1" dirty="0" smtClean="0"/>
              <a:t>ШКОЛЬНИКА – ПРОЦЕСС ДЛИТЕЛЬНЫЙ,</a:t>
            </a:r>
          </a:p>
          <a:p>
            <a:pPr algn="ctr">
              <a:buNone/>
            </a:pPr>
            <a:r>
              <a:rPr lang="ru-RU" b="1" dirty="0" smtClean="0"/>
              <a:t> ТРЕБУЮЩИЙ ОТ УЧИТЕЛЯ</a:t>
            </a: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ТЕРПЕНИЯ,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УМА, ТАКТА И ОСТОРОЖНОСТИ.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8573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ОЦЕНИВАЯ РЕЗУЛЬТАТЫ УЧЕБЫ И ПОВЕДЕНИЯ ШКОЛЬНИКОВ, ВСЕГДА СНАЧАЛА ОБРАЩАЙТЕ ВНИМАНИЕ НА ТО, ЧТО ЕМУ УДАЛОСЬ СДЕЛАТЬ И ЧЕГО ДОСТИЧЬ. ТОЛЬКО ПОСЛЕ ЭТОГО УМЕСТНО И МЕНЕЕ КОНФЛИКТНО СКАЗАТЬ О НЕДОСТАТКАХ УЧЕНИКА.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ОПОРА НА ПОЛОЖИТЕЛЬНОЕ В ОБУЧЕНИИ И ВОСПИТАНИИ УЧАЩИХСЯ: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ВО-ПЕРВЫХ</a:t>
            </a:r>
            <a:r>
              <a:rPr lang="ru-RU" b="1" dirty="0" smtClean="0">
                <a:solidFill>
                  <a:srgbClr val="FF0000"/>
                </a:solidFill>
              </a:rPr>
              <a:t>, ПОЗВОЛЯЕТ ПОВЫСИТЬ ЭФФЕКТИВНОСТЬ РАБОТЫ УЧИТЕЛЯ;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ВО-ВТОРЫХ</a:t>
            </a:r>
            <a:r>
              <a:rPr lang="ru-RU" b="1" dirty="0" smtClean="0">
                <a:solidFill>
                  <a:srgbClr val="FF0000"/>
                </a:solidFill>
              </a:rPr>
              <a:t>, СПОСОБСТВУЕТ ПРОФИЛАКТИКЕ КОНФЛИКТОВ МЕЖДУ ПЕДАГОГОМ И ШКОЛЬНИКОМ.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НИКОГДА НА СВОИХ УРОКАХ НЕ ДАВАЙТЕ НЕГАТИВНЫХ ОЦЕНОК ДЕЯТЕЛЬНОСТИ И ЛИЧНОСТИ ДРУГИХ УЧИТЕЛЕЙ, АДМИНИСТРАЦИИ ШКОЛЫ И РОДИТЕЛЕЙ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ПОМНИТЕ</a:t>
            </a:r>
            <a:r>
              <a:rPr lang="ru-RU" dirty="0" smtClean="0"/>
              <a:t>, ЧТО ХОРОШИЕ ВЗАИМООТНОШЕНИЯ С ОКРУЖАЮЩИМИ ПРЕДСТАВЛЯЮТ СОБОЙ НЕ ТОЛЬКО САМОСТОЯТЕЛЬНУЮ, НО И БОЛЬШУЮ ОБЩЕСТВЕННУЮ ЦЕННОСТЬ.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ГОВОРЯТ, ЧТО ХОРОШИЙ ЧЕЛОВЕК - НЕ ПРОФЕССИЯ.</a:t>
            </a:r>
          </a:p>
          <a:p>
            <a:pPr>
              <a:buNone/>
            </a:pPr>
            <a:r>
              <a:rPr lang="ru-RU" dirty="0" smtClean="0"/>
              <a:t>ЭТО ВЕРНО. ОДНАКО, ЕСЛИ УЧИТЕЛЬ-ПРОФЕССИОНАЛ КОНФЛИКТЕН, ТАКОЙ НЕДОСТАТОК МОЖЕТ ВПОЛНЕ СОПОСТАВИМ С ДОСТОИНСТВОМ, СВЯЗАННЫМ С ХОРОШИМ ЗНАНИЕМ ПРЕДМЕТА.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ПОСТОЯННО УЧИТЕСЬ БЕЗ КАКИХ-ЛИБО УСЛОВИЙ ЛЮБИТЬ ИЛИ, ПО КРАЙНЕЙ МЕРЕ, УВАЖАТЬ ВСЕХ, НАЧИНАЯ С СЕБЯ.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ДЕТЕЙ В ШКОЛЕ ЛЮБИТЬ ИЛИ УВАЖАТЬ ВСЕ ЖЕ ГОРАЗДО ЛЕГЧЕ, ЧЕМ ВЗРОСЛЫХ ЛЮДЕЙ. ВЕДЬ ДЕТИ УСПЕЛИ ПРИНЕСТИ НАМНОГО МЕНЬШЕ УЩЕРБА ОКРУЖАЮЩИМ И ОБЩЕСТВУ ПО СРАВНЕНИЮ СО ВЗРОСЛЫМИ.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 СВОЕМУ СОЦИАЛЬНО-ПСИХОЛОГИЧЕСКОМУ СТАТУСУ УЧИТЕЛЬ ВСЕГДА ВЫШЕ ЛЮБОГО УЧЕНИКА.</a:t>
            </a:r>
            <a:r>
              <a:rPr lang="ru-RU" b="1" dirty="0" smtClean="0"/>
              <a:t> ОДНАКО, НЕ СТОИТ ЗЛОУПОТРЕБЛЯТЬ СВОИМ УЧИТЕЛЬСКИМ АВТОРИТЕТОМ. ЛУЧШЕ СТАРАЙТЕСЬ ПОДДЕРЖИВАТЬ АВТОРИТЕТ, ПОВЫШАЯ КАЧЕСТВО ПРЕПОДАВАНИЯ И СОЗДАВАЯ ВЫСОКОНРАВСТВЕННУЮ АТМОСФЕРУ В КЛАССЕ.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 все времена, у всех народов трудно было жить без юмора.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Смех способен предотвратить многие конфликты. В современной России, тем более в общеобразовательной школе, без чувства юмора вообще прожить невозможно.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УЧИТЕЛЬ БЕЗ ЧУВСТВА ЮМОРА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ОГРАНИЧЕНО ПРОФЕССИОНАЛЬНО ПРИГОДЕН!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416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ПАМЯТКА УЧИТЕЛЮ</vt:lpstr>
      <vt:lpstr>ПОМНИТЕ:</vt:lpstr>
      <vt:lpstr>НИКОГДА НЕ ПРЕВРАЩАЙТЕ УЧЕНИКОВ В ИНСТРУМЕНТ БОРЬБЫ С АДМИНИСТРАЦИЕЙ ШКОЛЫ, ДРУГИМИ УЧИТЕЛЯМИ, РОДИТЕЛЯМИ ШКОЛЬНИКОВ.</vt:lpstr>
      <vt:lpstr>ПОСТОЯННО УЧИТЕСЬ  КОНТРОЛИРОВАТЬ СВОИ НЕГАТИВНЫЕ ЭМОЦИИ. В ПРЦЕССЕ ОБЩЕНИЯ ТАКИЕ ЭМОЦИИ ВЫПОЛНЯЮТ ОТРИЦАТЕЛЬНЫЕ ФУНКЦИИ</vt:lpstr>
      <vt:lpstr>НИКОГДА НЕ ВЫЯСНЯЙТЕ ОТНОШЕНИЯ С АДМИНИСТРАЦИЕЙ ШКОЛЫ, КОЛЛЕГАМИ И РОДИТЕЛЯМИ ШКОЛЬНИКОВ В ПРИСУТСТВИИ УЧЕНИКОВ!</vt:lpstr>
      <vt:lpstr>ОЦЕНИВАЯ РЕЗУЛЬТАТЫ УЧЕБЫ И ПОВЕДЕНИЯ ШКОЛЬНИКОВ, ВСЕГДА СНАЧАЛА ОБРАЩАЙТЕ ВНИМАНИЕ НА ТО, ЧТО ЕМУ УДАЛОСЬ СДЕЛАТЬ И ЧЕГО ДОСТИЧЬ. ТОЛЬКО ПОСЛЕ ЭТОГО УМЕСТНО И МЕНЕЕ КОНФЛИКТНО СКАЗАТЬ О НЕДОСТАТКАХ УЧЕНИКА.</vt:lpstr>
      <vt:lpstr>НИКОГДА НА СВОИХ УРОКАХ НЕ ДАВАЙТЕ НЕГАТИВНЫХ ОЦЕНОК ДЕЯТЕЛЬНОСТИ И ЛИЧНОСТИ ДРУГИХ УЧИТЕЛЕЙ, АДМИНИСТРАЦИИ ШКОЛЫ И РОДИТЕЛЕЙ.</vt:lpstr>
      <vt:lpstr>ПОСТОЯННО УЧИТЕСЬ БЕЗ КАКИХ-ЛИБО УСЛОВИЙ ЛЮБИТЬ ИЛИ, ПО КРАЙНЕЙ МЕРЕ, УВАЖАТЬ ВСЕХ, НАЧИНАЯ С СЕБЯ. </vt:lpstr>
      <vt:lpstr>Во все времена, у всех народов трудно было жить без юмора.</vt:lpstr>
      <vt:lpstr>   РАСШИРЯЙТЕ:  -- ПРОСТРАНСТВЕННЫЕ ГРАНИЦЫ СВОЕГО МИРОВОСПРИЯТИЯ; -- ВРЕМЕННЫЕ ГРАНИЦЫ МИРОВОСПРИЯТИЯ; -- ВЕРОЯТНОСТНЫЕ ГРАНИЦЫ МИРОВОСПРИЯТИЯ; -- СОДЕРЖАТЕЛЬНЫЕ ГРАНИЦЫ МИРОВОСПРИЯТИЯ.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УЧИТЕЛЮ</dc:title>
  <dc:creator>Валентина</dc:creator>
  <cp:lastModifiedBy>Admin</cp:lastModifiedBy>
  <cp:revision>8</cp:revision>
  <dcterms:created xsi:type="dcterms:W3CDTF">2012-03-12T07:52:37Z</dcterms:created>
  <dcterms:modified xsi:type="dcterms:W3CDTF">2012-03-12T09:09:40Z</dcterms:modified>
</cp:coreProperties>
</file>