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6" r:id="rId4"/>
    <p:sldId id="264" r:id="rId5"/>
    <p:sldId id="265" r:id="rId6"/>
    <p:sldId id="260" r:id="rId7"/>
    <p:sldId id="289" r:id="rId8"/>
    <p:sldId id="261" r:id="rId9"/>
    <p:sldId id="267" r:id="rId10"/>
    <p:sldId id="272" r:id="rId11"/>
    <p:sldId id="269" r:id="rId12"/>
    <p:sldId id="270" r:id="rId13"/>
    <p:sldId id="271" r:id="rId14"/>
    <p:sldId id="273" r:id="rId15"/>
    <p:sldId id="291" r:id="rId16"/>
    <p:sldId id="292" r:id="rId17"/>
    <p:sldId id="293" r:id="rId18"/>
    <p:sldId id="294" r:id="rId19"/>
    <p:sldId id="262" r:id="rId20"/>
    <p:sldId id="298" r:id="rId21"/>
    <p:sldId id="299" r:id="rId22"/>
    <p:sldId id="300" r:id="rId23"/>
    <p:sldId id="279" r:id="rId24"/>
    <p:sldId id="280" r:id="rId25"/>
    <p:sldId id="281" r:id="rId26"/>
    <p:sldId id="282" r:id="rId27"/>
    <p:sldId id="283" r:id="rId28"/>
    <p:sldId id="274" r:id="rId29"/>
    <p:sldId id="290" r:id="rId30"/>
    <p:sldId id="288" r:id="rId31"/>
    <p:sldId id="296" r:id="rId32"/>
    <p:sldId id="30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0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hmao.ru/info/1/3741/23432/" TargetMode="External"/><Relationship Id="rId2" Type="http://schemas.openxmlformats.org/officeDocument/2006/relationships/hyperlink" Target="http://www.pozharnyj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shka.km.ru/history/30.htm" TargetMode="External"/><Relationship Id="rId5" Type="http://schemas.openxmlformats.org/officeDocument/2006/relationships/hyperlink" Target="http://www.ivalex.vistcom.ru/obz25.htm" TargetMode="External"/><Relationship Id="rId4" Type="http://schemas.openxmlformats.org/officeDocument/2006/relationships/hyperlink" Target="http://spirovopch52.ucoz.ru/load/pozharnaja_profilaktika/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571480"/>
            <a:ext cx="5214974" cy="35004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Пожарная</a:t>
            </a: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безопасность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4214818"/>
            <a:ext cx="35004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Викторина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3372" y="492919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6-7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классы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214546" cy="354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6858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 Как назывался боец, который в далёком прошлом скакал впереди пожарного обоза?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3714752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Вестовой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Всадник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Курьер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Скачок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14290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Как назывался начальник пожарной команды в 19 веке?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571744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Фурман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Поручик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Брандмайор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Брандмейстер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3571876"/>
            <a:ext cx="185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40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80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100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85728"/>
            <a:ext cx="71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Первая пожарная команда в Москве была создана в двадцатых годах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XVII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столетия. Сколько пожарных было в её составе?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298" y="3429000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Варежка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Рукав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Гидрант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Муфта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Как называется гибкий трубопровод для перекачки воды к месту 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   пожара?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III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1357298"/>
            <a:ext cx="928694" cy="34163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ЖДЕМ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714356"/>
            <a:ext cx="928694" cy="507831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ОТВЕТА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Пожарные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071546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"01" самый простой и короткий номер, его легко запомнить. Этот номер легко набрать даже в темноте и на ощупь. </a:t>
            </a:r>
            <a:endParaRPr lang="ru-R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57174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Красная, чтобы издалека было видно, что едет пожарный автомобиль, которому необходимо уступить дорогу. Красный цвет - </a:t>
            </a:r>
            <a:r>
              <a:rPr lang="ru-RU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цвет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огня.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143380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Пожарные надевают брезентовый костюм. Он не горит, не намокает. Голову от ударов защищает каска, на руках рукавицы, на ногах сапоги. Для работы в огне и дыму пожарным необходим аппарат для дыхания.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пожаре могут сгореть вещи, квартира и даже целый дом. Но главное, что при пожаре могут погибнуть люди.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Страшнее огня бывает дым. В задымленной комнате легко заблудиться и не найти выход. Трудно дышать.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50043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 можно тушить огнетушителем, водой, песком, одеялом.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929198"/>
            <a:ext cx="814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Игры со спичками и зажигалками являются причиной пожара. 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7786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Пожары возникают, если не соблюдаются правила пожарной безопасности: оставляются без присмотра включенными телевизор, утюг, газовая плита и т.д.; если играть со спичками, шалить с огнем.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285992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сообщить свой точный адрес, фамилию, имя и что горит. </a:t>
            </a:r>
          </a:p>
          <a:p>
            <a:pPr lvl="0"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500438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смочить водой одежду, покрыть голову мокрой салфеткой, дышать через намоченную ткань, продвигаться к выходу ползком.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7643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Смочить свою одежду и все вокруг себя, ждать помощи. Нельзя пытаться выбежать из дома, если живешь на верхних этажах. Пройдя два-три этажа, можно отравиться продуктами горения.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428868"/>
            <a:ext cx="7500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13. 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деревне или на даче детям в отсутствие взрослых нельзя подходить к печке и открывать печную дверцу. От выскочившего уголька может загореться дом.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4429132"/>
            <a:ext cx="7643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печную заслонку закрыть раньше времени, в доме скопится угарный газ и можно задохнуться. 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IV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1785926"/>
            <a:ext cx="92869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428604"/>
            <a:ext cx="928694" cy="590931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СКАЗКАХ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3071810"/>
            <a:ext cx="928694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72462" y="571480"/>
            <a:ext cx="928694" cy="507831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БЫВАЕТ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6929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Цель:</a:t>
            </a:r>
          </a:p>
          <a:p>
            <a:pPr lvl="0"/>
            <a:r>
              <a:rPr lang="ru-RU" sz="2400" dirty="0" smtClean="0"/>
              <a:t>- Закрепить знания детей по правилам пожарной безопасности.</a:t>
            </a:r>
          </a:p>
          <a:p>
            <a:pPr lvl="0"/>
            <a:r>
              <a:rPr lang="ru-RU" sz="2400" dirty="0" smtClean="0"/>
              <a:t>- Показать роль огня в жизни человека: как положительную, так и отрицательную.</a:t>
            </a:r>
          </a:p>
          <a:p>
            <a:pPr lvl="0"/>
            <a:r>
              <a:rPr lang="ru-RU" sz="2400" dirty="0" smtClean="0"/>
              <a:t>- Развивать память, сообразительность, находчивость, навыки работы в группе.</a:t>
            </a:r>
          </a:p>
          <a:p>
            <a:pPr lvl="0"/>
            <a:r>
              <a:rPr lang="ru-RU" sz="2400" dirty="0" smtClean="0"/>
              <a:t>- Воспитывать нравственные качества: мужество, находчивость, самоотверженность. 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85728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</a:rPr>
              <a:t>1. Море пламенем горит,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Выбежал на море кит,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Эй, пожарные, бегите!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Помогите, помогите!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3786190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К.Чуковский "Путаница”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</a:rPr>
              <a:t>2. И вдруг заголосили: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"Пожар! Горим! Горим!”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С треском, щелканьем и громом.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Озирается кругом,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Машет красным рукавом.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80" y="4357694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С. Маршак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"Кошкин дом”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628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</a:rPr>
              <a:t>3.Что за дым над головой?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Что за гром над мостовой?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Дом пылает за углом.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Что за мрак стоит кругом?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Ставит лестницы команда,</a:t>
            </a:r>
            <a:br>
              <a:rPr lang="ru-RU" sz="2400" b="1" dirty="0" smtClean="0">
                <a:latin typeface="Verdana" pitchFamily="34" charset="0"/>
              </a:rPr>
            </a:br>
            <a:r>
              <a:rPr lang="ru-RU" sz="2400" b="1" dirty="0" smtClean="0">
                <a:latin typeface="Verdana" pitchFamily="34" charset="0"/>
              </a:rPr>
              <a:t>От огня спасает дом.</a:t>
            </a:r>
            <a:endParaRPr lang="ru-RU" sz="2400" b="1" dirty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35756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С. Михалков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"Дядя Стёпа”.</a:t>
            </a:r>
            <a:endParaRPr lang="ru-RU" sz="3600" b="1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750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”И сейчас же все, кого коснулась волшебная палочка феи, заснули… Заснули даже куропатки и фазаны, которые поджаривались на огне. Заснул вертел, на котором они вертелись. Заснул огонь, который их поджаривал.”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Шарль Перро  “Спящая красавица”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”Раз как-то вечером сидел солдат в своей каморке; совсем уже стемнело, а у него не было денег даже на свечку. Тут он и вспомнил про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ведьмину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вещицу. Достал солдат ее из кармана и стал высекать огонь. Только он по кремню, дверь распахнулась, и вбежала собака с глазами, точно чайные блюдца”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4071942"/>
            <a:ext cx="4756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Г.Х.Андерсен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“Огниво”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“В то же мгновение вся комната наполнилась едким черным дымом, и что-то вроде бесшумного взрыва большой силы подбросило </a:t>
            </a:r>
            <a:r>
              <a:rPr lang="ru-RU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Вольку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 потолку, где он и повис, зацепившись штанами за крюк, на который предполагалось повесить бабушкину люстру”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4143380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Лазарь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Лагин</a:t>
            </a:r>
            <a:endParaRPr lang="ru-RU" sz="3600" b="1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“Старик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Хоттабыч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78581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 “Огонь под плитой разгорался все сильней, на сковородках что-то шипело и дымилось, по комнате разносился приятный, вкусный запах. Старуха металась то туда, то сюда и то и дело совала в горшок с супом свой длинный нос, чтобы посмотреть, не готово ли кушанье. Наконец в горшке что-то заклокотало и забулькало, из него повалил пар, и на огонь полилась густая пена. Тогда старуха сняла горшок с плиты, отлила из него супу в серебряную миску и поставила миску перед Яковом”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794" y="4857760"/>
            <a:ext cx="4756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Вильгельм </a:t>
            </a:r>
            <a:r>
              <a:rPr lang="ru-RU" sz="3600" b="1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Гауф</a:t>
            </a:r>
            <a:endParaRPr lang="ru-RU" sz="3600" b="1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“Карлик Нос”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“Сам принес воды, сам набрал веток и сосновых шишек, сам развел у входа в пещеру костер, такой шумный, что закачались ветки на высокой сосне. Сам сварил какао на воде: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Живо! Садись завтракать.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Они видели дымок костра у корней старой сосны, но им и в голову не пришло, что в этой пещере скрывались деревянные человечки, да еще зажгли костер”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14338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А.Н.Толстой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“Золотой ключик или приключения Буратино”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3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357166"/>
            <a:ext cx="928694" cy="600164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НАРОДНАЯ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285728"/>
            <a:ext cx="928694" cy="600164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МУДРОСТЬ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Искру туши до пожара,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беду отводи до удара. 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Спички не тронь,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 спичках огонь.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Спички не игрушка,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огонь не забава.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Огонь - не вода,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схватит – не выплывешь.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Спичка – невеличка, а огонь великан.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шути с огнём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можно сгореть.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Дорого при пожаре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и ведро воды.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1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2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2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2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2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2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2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2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2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3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71802" y="1285860"/>
            <a:ext cx="56436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Огонь - одно из самых больших чудес природы, с которым человек познакомился. Огонь дарил человеку тепло, свет, защищал от диких зверей. Он был великим помощником человека.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1285860"/>
            <a:ext cx="56436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Правила пожарные без запинки знайте,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Правила пожарные строго соблюдайте!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Утром, вечером и днем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Verdana" pitchFamily="34" charset="0"/>
              </a:rPr>
              <a:t>Осторожен будь с огнем! </a:t>
            </a:r>
            <a:endParaRPr lang="ru-RU" sz="3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1428736"/>
            <a:ext cx="4857784" cy="35004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игру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214546" cy="354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72" y="128586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hlinkClick r:id="rId2"/>
              </a:rPr>
              <a:t>http://www.pozharnyj.ru/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35743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http://www.eduhmao.ru/info/1/3741/23432/</a:t>
            </a:r>
            <a:endParaRPr lang="ru-RU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66" y="3214686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http://spirovopch52.ucoz.ru/load/pozharnaja_profilaktika/8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4286256"/>
            <a:ext cx="4649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hlinkClick r:id="rId5"/>
              </a:rPr>
              <a:t>http://www.ivalex.vistcom.ru/obz25.htm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5429264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http://sashka.km.ru/history/30.htm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607220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images.yandex.ru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3306" y="285728"/>
            <a:ext cx="50720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Подарил  Прометей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Красный факел для людей,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Чтобы жаром всех он грел,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Чтоб в светильнике горел,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Мясо жарил и варил,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Страх на зверя наводил,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Обжигал горшки, игрушки,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Правил бронзовые пушки.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Но, к несчастью, этот дар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Вызывал не раз пожар.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Как в костре трещат дрова,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Загорелись лес, дома.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кидалось то огнище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 адским ревом на жилище.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Легче не пожар тушить,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 его предупредить!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8992" y="857232"/>
            <a:ext cx="50006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Огонь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 хороший слуга,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но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плохой </a:t>
            </a:r>
          </a:p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хозяин.</a:t>
            </a:r>
            <a:endParaRPr lang="ru-RU" sz="4800" b="1" dirty="0">
              <a:solidFill>
                <a:srgbClr val="FFC000"/>
              </a:solidFill>
            </a:endParaRPr>
          </a:p>
        </p:txBody>
      </p:sp>
      <p:pic>
        <p:nvPicPr>
          <p:cNvPr id="4" name="Picture 13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264317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72330" y="0"/>
            <a:ext cx="928694" cy="67403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РАЗМИНКА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51435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Дым столбом поднялся вдруг.</a:t>
            </a:r>
          </a:p>
          <a:p>
            <a:r>
              <a:rPr lang="ru-RU" sz="2400" dirty="0" smtClean="0"/>
              <a:t>Кто не выключил...?</a:t>
            </a:r>
            <a:endParaRPr lang="en-US" sz="2400" dirty="0" smtClean="0"/>
          </a:p>
          <a:p>
            <a:r>
              <a:rPr lang="ru-RU" sz="2400" dirty="0" smtClean="0"/>
              <a:t>Красный отблеск побежал. </a:t>
            </a:r>
          </a:p>
          <a:p>
            <a:r>
              <a:rPr lang="ru-RU" sz="2400" dirty="0" smtClean="0"/>
              <a:t>Кто со спичками...?</a:t>
            </a:r>
          </a:p>
          <a:p>
            <a:r>
              <a:rPr lang="ru-RU" sz="2400" dirty="0" smtClean="0"/>
              <a:t>Стол и шкаф сгорели разом. </a:t>
            </a:r>
          </a:p>
          <a:p>
            <a:r>
              <a:rPr lang="ru-RU" sz="2400" dirty="0" smtClean="0"/>
              <a:t>Кто сушил белье над...?</a:t>
            </a:r>
          </a:p>
          <a:p>
            <a:r>
              <a:rPr lang="ru-RU" sz="2400" dirty="0" smtClean="0"/>
              <a:t>Пламя прыгнуло в листву. </a:t>
            </a:r>
          </a:p>
          <a:p>
            <a:r>
              <a:rPr lang="ru-RU" sz="2400" dirty="0" smtClean="0"/>
              <a:t>Кто у дома жег...?</a:t>
            </a:r>
          </a:p>
          <a:p>
            <a:r>
              <a:rPr lang="ru-RU" sz="2400" dirty="0" smtClean="0"/>
              <a:t>Кто в огонь бросал при этом </a:t>
            </a:r>
          </a:p>
          <a:p>
            <a:r>
              <a:rPr lang="ru-RU" sz="2400" dirty="0" smtClean="0"/>
              <a:t>Незнакомые...?</a:t>
            </a:r>
          </a:p>
          <a:p>
            <a:r>
              <a:rPr lang="ru-RU" sz="2400" dirty="0" smtClean="0"/>
              <a:t>Дым увидел - не зевай </a:t>
            </a:r>
          </a:p>
          <a:p>
            <a:r>
              <a:rPr lang="ru-RU" sz="2400" dirty="0" smtClean="0"/>
              <a:t>И пожарных... .</a:t>
            </a:r>
          </a:p>
          <a:p>
            <a:r>
              <a:rPr lang="ru-RU" sz="2400" dirty="0" smtClean="0"/>
              <a:t>Помни, каждый гражданин, </a:t>
            </a:r>
          </a:p>
          <a:p>
            <a:r>
              <a:rPr lang="ru-RU" sz="2400" dirty="0" smtClean="0"/>
              <a:t>Что их номер…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643050"/>
            <a:ext cx="271464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ТУР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117693"/>
            <a:ext cx="928694" cy="67403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ИЗВЕСТНО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58082" y="571480"/>
            <a:ext cx="928694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ЛИ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3357562"/>
            <a:ext cx="928694" cy="258532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ВАМ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Когда люди научились искусственно добывать огонь?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3000372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 – 5 тыс. лет до н.э.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 – 5 тыс. лет до н.э.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100 – 50 тыс. лет до н.э.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50 – 20 тыс.лет до н.э.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4572008"/>
            <a:ext cx="9144000" cy="2285992"/>
            <a:chOff x="0" y="4572008"/>
            <a:chExt cx="9144000" cy="2285992"/>
          </a:xfrm>
        </p:grpSpPr>
        <p:pic>
          <p:nvPicPr>
            <p:cNvPr id="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24184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0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1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4962162" y="5929330"/>
              <a:ext cx="740314" cy="928670"/>
            </a:xfrm>
            <a:prstGeom prst="rect">
              <a:avLst/>
            </a:prstGeom>
            <a:noFill/>
          </p:spPr>
        </p:pic>
        <p:pic>
          <p:nvPicPr>
            <p:cNvPr id="11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322764" y="5643578"/>
              <a:ext cx="740314" cy="1214422"/>
            </a:xfrm>
            <a:prstGeom prst="rect">
              <a:avLst/>
            </a:prstGeom>
            <a:noFill/>
          </p:spPr>
        </p:pic>
        <p:pic>
          <p:nvPicPr>
            <p:cNvPr id="12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043084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3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763403" y="5786454"/>
              <a:ext cx="740314" cy="1071546"/>
            </a:xfrm>
            <a:prstGeom prst="rect">
              <a:avLst/>
            </a:prstGeom>
            <a:noFill/>
          </p:spPr>
        </p:pic>
        <p:pic>
          <p:nvPicPr>
            <p:cNvPr id="14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8403686" y="4572008"/>
              <a:ext cx="740314" cy="2285992"/>
            </a:xfrm>
            <a:prstGeom prst="rect">
              <a:avLst/>
            </a:prstGeom>
            <a:noFill/>
          </p:spPr>
        </p:pic>
        <p:pic>
          <p:nvPicPr>
            <p:cNvPr id="15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881240" y="6072206"/>
              <a:ext cx="740314" cy="785794"/>
            </a:xfrm>
            <a:prstGeom prst="rect">
              <a:avLst/>
            </a:prstGeom>
            <a:noFill/>
          </p:spPr>
        </p:pic>
        <p:pic>
          <p:nvPicPr>
            <p:cNvPr id="16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2160921" y="6357958"/>
              <a:ext cx="740314" cy="500042"/>
            </a:xfrm>
            <a:prstGeom prst="rect">
              <a:avLst/>
            </a:prstGeom>
            <a:noFill/>
          </p:spPr>
        </p:pic>
        <p:pic>
          <p:nvPicPr>
            <p:cNvPr id="17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440602" y="5500702"/>
              <a:ext cx="740314" cy="1357298"/>
            </a:xfrm>
            <a:prstGeom prst="rect">
              <a:avLst/>
            </a:prstGeom>
            <a:noFill/>
          </p:spPr>
        </p:pic>
        <p:pic>
          <p:nvPicPr>
            <p:cNvPr id="18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0283" y="6215082"/>
              <a:ext cx="740314" cy="642918"/>
            </a:xfrm>
            <a:prstGeom prst="rect">
              <a:avLst/>
            </a:prstGeom>
            <a:noFill/>
          </p:spPr>
        </p:pic>
        <p:pic>
          <p:nvPicPr>
            <p:cNvPr id="19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82481" y="6500834"/>
              <a:ext cx="740314" cy="357166"/>
            </a:xfrm>
            <a:prstGeom prst="rect">
              <a:avLst/>
            </a:prstGeom>
            <a:noFill/>
          </p:spPr>
        </p:pic>
        <p:pic>
          <p:nvPicPr>
            <p:cNvPr id="20" name="Picture 13" descr="Рисунок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3521524" y="5715016"/>
              <a:ext cx="740314" cy="11429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657</TotalTime>
  <Words>1104</Words>
  <Application>Microsoft Office PowerPoint</Application>
  <PresentationFormat>Экран (4:3)</PresentationFormat>
  <Paragraphs>152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Курганская</cp:lastModifiedBy>
  <cp:revision>59</cp:revision>
  <dcterms:created xsi:type="dcterms:W3CDTF">2011-01-25T06:49:20Z</dcterms:created>
  <dcterms:modified xsi:type="dcterms:W3CDTF">2015-12-06T20:20:07Z</dcterms:modified>
</cp:coreProperties>
</file>