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BF6"/>
    <a:srgbClr val="FE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43" autoAdjust="0"/>
    <p:restoredTop sz="94660"/>
  </p:normalViewPr>
  <p:slideViewPr>
    <p:cSldViewPr>
      <p:cViewPr varScale="1">
        <p:scale>
          <a:sx n="74" d="100"/>
          <a:sy n="74" d="100"/>
        </p:scale>
        <p:origin x="11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://www.ourbaby.ru/files/tru1-18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://www.ourbaby.ru/files/tru1-4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http://www.ourbaby.ru/files/tru1-17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http://www.ourbaby.ru/files/tru1-2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http://www.ourbaby.ru/files/tru1-11.jpg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http://www.ourbaby.ru/files/tru1-19.jpg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www.ourbaby.ru/files/tru1-6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www.ourbaby.ru/files/tru1-5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www.ourbaby.ru/files/tru1-6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www.ourbaby.ru/files/tru1-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1484784"/>
            <a:ext cx="5760640" cy="2232248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2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АРТИКУЛЯЦИОННАЯ ГИМНАСТИКА- ЭФФЕКТИВНОЕ </a:t>
            </a:r>
            <a:r>
              <a:rPr lang="ru-RU" sz="24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СРЕДСТВО </a:t>
            </a:r>
            <a:r>
              <a:rPr lang="ru-RU" sz="2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КОРРЕКЦИИ ЗВУКОПРОИЗНОШЕНИЯ </a:t>
            </a:r>
            <a:r>
              <a:rPr lang="ru-RU" sz="24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 ДЕТЕЙ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368752" cy="1345704"/>
          </a:xfrm>
        </p:spPr>
        <p:txBody>
          <a:bodyPr/>
          <a:lstStyle/>
          <a:p>
            <a:pPr lvl="0" algn="r">
              <a:spcBef>
                <a:spcPts val="0"/>
              </a:spcBef>
            </a:pPr>
            <a:r>
              <a:rPr lang="ru-RU" sz="18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Учитель-логопед:</a:t>
            </a:r>
          </a:p>
          <a:p>
            <a:pPr lvl="0" algn="r">
              <a:spcBef>
                <a:spcPts val="0"/>
              </a:spcBef>
            </a:pPr>
            <a:r>
              <a:rPr lang="ru-RU" sz="18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Осипович Н. Н.</a:t>
            </a:r>
          </a:p>
          <a:p>
            <a:pPr lvl="0" algn="r">
              <a:spcBef>
                <a:spcPts val="0"/>
              </a:spcBef>
            </a:pPr>
            <a:r>
              <a:rPr lang="ru-RU" sz="18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ГБОУ </a:t>
            </a:r>
            <a:r>
              <a:rPr lang="ru-RU" sz="1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Школа 2065</a:t>
            </a:r>
          </a:p>
          <a:p>
            <a:pPr lvl="0" algn="r">
              <a:spcBef>
                <a:spcPts val="0"/>
              </a:spcBef>
            </a:pPr>
            <a:r>
              <a:rPr lang="ru-RU" sz="1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СПДС Д 11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707904" y="558924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2014-2015 уч. г.</a:t>
            </a:r>
          </a:p>
        </p:txBody>
      </p:sp>
    </p:spTree>
    <p:extLst>
      <p:ext uri="{BB962C8B-B14F-4D97-AF65-F5344CB8AC3E}">
        <p14:creationId xmlns:p14="http://schemas.microsoft.com/office/powerpoint/2010/main" val="166409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03648" y="764704"/>
            <a:ext cx="6768752" cy="2664296"/>
          </a:xfrm>
        </p:spPr>
        <p:txBody>
          <a:bodyPr>
            <a:normAutofit fontScale="90000"/>
          </a:bodyPr>
          <a:lstStyle/>
          <a:p>
            <a:r>
              <a:rPr lang="ru-RU" sz="2200" b="1" u="sng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Лопаточка</a:t>
            </a:r>
            <a:r>
              <a:rPr lang="ru-RU" sz="2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Рот открыт, широкий расслабленный язык лежит на нижней губе. </a:t>
            </a:r>
            <a:r>
              <a:rPr lang="ru-RU" sz="2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Язык лопаткой положи</a:t>
            </a:r>
            <a:br>
              <a:rPr lang="ru-RU" sz="22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спокойно подержи.</a:t>
            </a:r>
            <a:br>
              <a:rPr lang="ru-RU" sz="22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Язык надо расслаблять и под счёт его держать:</a:t>
            </a:r>
            <a:r>
              <a:rPr lang="ru-RU" sz="2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Раз, два, три, четыре, пять! Язык можно убирать</a:t>
            </a:r>
            <a:r>
              <a:rPr lang="ru-RU" sz="2000" dirty="0">
                <a:solidFill>
                  <a:schemeClr val="accent1"/>
                </a:solidFill>
              </a:rPr>
              <a:t/>
            </a:r>
            <a:br>
              <a:rPr lang="ru-RU" sz="2000" dirty="0">
                <a:solidFill>
                  <a:schemeClr val="accent1"/>
                </a:solidFill>
              </a:rPr>
            </a:br>
            <a:endParaRPr lang="ru-RU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 descr="http://www.ourbaby.ru/files/tru1-18.jpg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429000"/>
            <a:ext cx="1828800" cy="1728192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81612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052736"/>
            <a:ext cx="6984776" cy="2304256"/>
          </a:xfrm>
        </p:spPr>
        <p:txBody>
          <a:bodyPr>
            <a:noAutofit/>
          </a:bodyPr>
          <a:lstStyle/>
          <a:p>
            <a:r>
              <a:rPr lang="ru-RU" sz="2000" b="1" u="sng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Чашечка</a:t>
            </a:r>
            <a:r>
              <a:rPr lang="ru-RU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Рот </a:t>
            </a:r>
            <a: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широко открыт. Передний и боковой края широкого языка подняты, но не касаются зубов. </a:t>
            </a:r>
            <a:r>
              <a:rPr lang="ru-RU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Язык широкий положи,</a:t>
            </a:r>
            <a: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Его края приподними – </a:t>
            </a:r>
            <a: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Получилась пиала, почти круглая она.</a:t>
            </a:r>
            <a: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 descr="http://www.ourbaby.ru/files/tru1-4.jpg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501008"/>
            <a:ext cx="1828800" cy="1872208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34910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908720"/>
            <a:ext cx="6696744" cy="2232248"/>
          </a:xfrm>
        </p:spPr>
        <p:txBody>
          <a:bodyPr>
            <a:noAutofit/>
          </a:bodyPr>
          <a:lstStyle/>
          <a:p>
            <a:r>
              <a:rPr lang="ru-RU" sz="2000" b="1" u="sng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Часики </a:t>
            </a:r>
            <a:r>
              <a:rPr lang="ru-RU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Рот </a:t>
            </a:r>
            <a: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приоткрыт. Губы растянуты в улыбку. Кончиком узкого языка попеременно тянуться под счет педагога к уголкам рта. </a:t>
            </a:r>
            <a:b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Влево - вправо мой язык скользит лукаво:</a:t>
            </a:r>
            <a: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Словно маятник часов покачаться он готов. </a:t>
            </a:r>
            <a: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 descr="http://www.ourbaby.ru/files/tru1-17.jpg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900" y="3573016"/>
            <a:ext cx="1880220" cy="180020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39984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6984776" cy="2448272"/>
          </a:xfrm>
        </p:spPr>
        <p:txBody>
          <a:bodyPr>
            <a:noAutofit/>
          </a:bodyPr>
          <a:lstStyle/>
          <a:p>
            <a:r>
              <a:rPr lang="ru-RU" sz="2000" b="1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Чистка зубов. </a:t>
            </a:r>
            <a:r>
              <a:rPr lang="ru-RU" sz="2000" b="1" u="sng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u="sng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Рот </a:t>
            </a:r>
            <a: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закрыт. Круговым движением языка обвести между губами и зубами. </a:t>
            </a:r>
            <a:b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Чищу зубы, чищу зубы</a:t>
            </a:r>
            <a: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снаружи, и внутри.</a:t>
            </a:r>
            <a: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болели, не темнели,</a:t>
            </a:r>
            <a: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желтели чтоб они.</a:t>
            </a:r>
            <a: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 descr="http://www.ourbaby.ru/files/tru1-2.jpg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3356992"/>
            <a:ext cx="1865362" cy="1728192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421605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87624" y="908720"/>
            <a:ext cx="7056784" cy="2376264"/>
          </a:xfrm>
        </p:spPr>
        <p:txBody>
          <a:bodyPr>
            <a:noAutofit/>
          </a:bodyPr>
          <a:lstStyle/>
          <a:p>
            <a:r>
              <a:rPr lang="ru-RU" sz="2000" b="1" u="sng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Лошадка</a:t>
            </a:r>
            <a:r>
              <a:rPr lang="ru-RU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Присосать язык к нёбу, щелкнуть языком. Цокать медленно и сильно, тянуть подъязычную связку. </a:t>
            </a:r>
            <a:r>
              <a:rPr lang="ru-RU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 лошадка Серый Бок! Цок-цок-цок.</a:t>
            </a:r>
            <a: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 копытцем постучу! Цок-цок-цок.</a:t>
            </a:r>
            <a: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хочешь – прокачу! Цок-цок-цок.</a:t>
            </a:r>
            <a: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 descr="http://www.ourbaby.ru/files/tru1-11.jpg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573016"/>
            <a:ext cx="1994520" cy="180020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69904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692696"/>
            <a:ext cx="6624736" cy="2880320"/>
          </a:xfrm>
        </p:spPr>
        <p:txBody>
          <a:bodyPr>
            <a:noAutofit/>
          </a:bodyPr>
          <a:lstStyle/>
          <a:p>
            <a:r>
              <a:rPr lang="ru-RU" sz="2000" b="1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Вкусное </a:t>
            </a:r>
            <a:r>
              <a:rPr lang="ru-RU" sz="2000" b="1" u="sng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варенье</a:t>
            </a:r>
            <a:br>
              <a:rPr lang="ru-RU" sz="2000" b="1" u="sng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Рот открыт. Широким языком облизать верхнюю губу и убрать язык вглубь рта</a:t>
            </a:r>
            <a:r>
              <a:rPr lang="ru-RU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ru-RU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 и вкусное варенье!</a:t>
            </a:r>
            <a: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Жаль осталось на губе.</a:t>
            </a:r>
            <a: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Язычок я подниму</a:t>
            </a:r>
            <a: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остатки оближу.</a:t>
            </a:r>
            <a: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 descr="http://www.ourbaby.ru/files/tru1-19.jpg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429000"/>
            <a:ext cx="1800200" cy="1651377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401556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Эффективность коррекционной работы</a:t>
            </a:r>
            <a:br>
              <a:rPr lang="ru-RU" sz="27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7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971600" y="1535113"/>
            <a:ext cx="3525788" cy="639762"/>
          </a:xfrm>
        </p:spPr>
        <p:txBody>
          <a:bodyPr>
            <a:normAutofit/>
          </a:bodyPr>
          <a:lstStyle/>
          <a:p>
            <a:pPr algn="ctr"/>
            <a:r>
              <a:rPr lang="ru-RU" sz="2000" u="sng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Логопед</a:t>
            </a:r>
            <a:endParaRPr lang="ru-RU" sz="2000" u="sng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971600" y="2292349"/>
            <a:ext cx="3525788" cy="383381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599383" cy="639762"/>
          </a:xfrm>
        </p:spPr>
        <p:txBody>
          <a:bodyPr>
            <a:normAutofit/>
          </a:bodyPr>
          <a:lstStyle/>
          <a:p>
            <a:pPr algn="ctr"/>
            <a:r>
              <a:rPr lang="ru-RU" sz="2000" u="sng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Ребенок</a:t>
            </a:r>
            <a:endParaRPr lang="ru-RU" sz="2000" u="sng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quarter" idx="4"/>
          </p:nvPr>
        </p:nvSpPr>
        <p:spPr>
          <a:xfrm>
            <a:off x="4645025" y="2262883"/>
            <a:ext cx="3599383" cy="3863280"/>
          </a:xfrm>
        </p:spPr>
        <p:txBody>
          <a:bodyPr/>
          <a:lstStyle/>
          <a:p>
            <a:r>
              <a:rPr lang="ru-RU" dirty="0" smtClean="0"/>
              <a:t>Активность</a:t>
            </a:r>
          </a:p>
          <a:p>
            <a:r>
              <a:rPr lang="ru-RU" dirty="0" smtClean="0"/>
              <a:t>Инициатива</a:t>
            </a:r>
          </a:p>
          <a:p>
            <a:r>
              <a:rPr lang="ru-RU" dirty="0" smtClean="0"/>
              <a:t>Выносливость</a:t>
            </a:r>
          </a:p>
          <a:p>
            <a:r>
              <a:rPr lang="ru-RU" dirty="0" smtClean="0"/>
              <a:t>Сосредоточенность</a:t>
            </a:r>
          </a:p>
          <a:p>
            <a:r>
              <a:rPr lang="ru-RU" dirty="0" smtClean="0"/>
              <a:t>Работоспособность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259632" y="1268760"/>
            <a:ext cx="6624736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618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560840" cy="72494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Артикуляционная гимнастика </a:t>
            </a:r>
            <a:endParaRPr lang="ru-RU" sz="24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844825"/>
            <a:ext cx="6984776" cy="295232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19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 </a:t>
            </a:r>
            <a:r>
              <a:rPr lang="ru-RU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снова </a:t>
            </a:r>
            <a:r>
              <a:rPr lang="ru-RU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формирования речевых </a:t>
            </a:r>
            <a:r>
              <a:rPr lang="ru-RU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звуков-фонем </a:t>
            </a:r>
            <a:endParaRPr lang="ru-RU" sz="2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коррекции нарушений звукопроизношения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любой этиологии и </a:t>
            </a:r>
            <a:r>
              <a:rPr lang="ru-RU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патогенеза.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включает упражнения </a:t>
            </a:r>
            <a:r>
              <a:rPr lang="ru-RU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тренировки подвижности </a:t>
            </a:r>
            <a:r>
              <a:rPr lang="ru-RU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органов артикуляционного </a:t>
            </a:r>
            <a:r>
              <a:rPr lang="ru-RU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аппарата, отработки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определенных положений губ, языка, мягкого неба, необходимых для правильного произношения, как всех звуков, так и каждого звука той или иной группы.</a:t>
            </a:r>
          </a:p>
          <a:p>
            <a:pPr marL="0" indent="0">
              <a:buNone/>
            </a:pPr>
            <a:endParaRPr lang="ru-RU" sz="19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868144" y="4766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75656" y="1417638"/>
            <a:ext cx="6624736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989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Цель</a:t>
            </a:r>
            <a:endParaRPr lang="ru-RU" sz="24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>
          <a:xfrm>
            <a:off x="1115616" y="1844825"/>
            <a:ext cx="3246512" cy="3168352"/>
          </a:xfrm>
          <a:ln w="19050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Детям 2-4-х лет артикуляционная гимнастика поможет обрести целенаправленность движений языка. В этом возрасте мы помогаем ребенку достичь правильного звукопроизношения.</a:t>
            </a:r>
            <a:endParaRPr lang="ru-RU" sz="1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4609306" y="1844823"/>
            <a:ext cx="3451001" cy="3168353"/>
          </a:xfrm>
          <a:ln w="19050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Детям 5-7-ми лет и старше артикуляционная гимнастика поможет преодолеть уже сложившееся нарушения звукопроизношения.</a:t>
            </a:r>
            <a:endParaRPr lang="ru-RU" sz="1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475656" y="1417638"/>
            <a:ext cx="6624736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285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0469" y="1097700"/>
            <a:ext cx="7099126" cy="891140"/>
          </a:xfrm>
          <a:solidFill>
            <a:srgbClr val="FEF3ED"/>
          </a:solidFill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Рекомендации по проведению упражнений артикуляционной </a:t>
            </a:r>
            <a:r>
              <a:rPr lang="ru-RU" sz="28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гимнастики</a:t>
            </a:r>
            <a:br>
              <a:rPr lang="ru-RU" sz="28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123728"/>
            <a:ext cx="7128792" cy="3600401"/>
          </a:xfrm>
        </p:spPr>
        <p:txBody>
          <a:bodyPr>
            <a:noAutofit/>
          </a:bodyPr>
          <a:lstStyle/>
          <a:p>
            <a:pPr lvl="0"/>
            <a:r>
              <a:rPr lang="ru-RU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Проводить артикуляционную гимнастику нужно ежедневно, чтобы вырабатываемые у детей навыки закреплялись. Лучше выполнять упражнения 2 раза в день утром и </a:t>
            </a:r>
            <a:r>
              <a:rPr lang="ru-RU" sz="1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вечером </a:t>
            </a:r>
            <a:r>
              <a:rPr lang="ru-RU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3-5 минут. Не следует предлагать детям более 2-3 упражнений за раз.</a:t>
            </a:r>
          </a:p>
          <a:p>
            <a:pPr lvl="0"/>
            <a:r>
              <a:rPr lang="ru-RU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Каждое упражнение выполняется по 5-7 раз.</a:t>
            </a:r>
          </a:p>
          <a:p>
            <a:pPr lvl="0"/>
            <a:r>
              <a:rPr lang="ru-RU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Статические упражнения выполняются по 10-15 секунд (удержание артикуляционной позы в одном положении).</a:t>
            </a:r>
          </a:p>
          <a:p>
            <a:r>
              <a:rPr lang="ru-RU" sz="1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Артикуляционную </a:t>
            </a:r>
            <a:r>
              <a:rPr lang="ru-RU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гимнастику выполняют сидя, так как в таком положении у </a:t>
            </a:r>
            <a:r>
              <a:rPr lang="ru-RU" sz="1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ребенка прямая </a:t>
            </a:r>
            <a:r>
              <a:rPr lang="ru-RU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спина, тело не напряжено, руки и ноги находятся в спокойном положении.</a:t>
            </a:r>
          </a:p>
          <a:p>
            <a:r>
              <a:rPr lang="ru-RU" sz="1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Ребенок </a:t>
            </a:r>
            <a:r>
              <a:rPr lang="ru-RU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должен хорошо видеть лицо взрослого, а также свое лицо, чтобы самостоятельно контролировать правильность выполнения упражнений. Поэтому ребенок и взрослый во время проведения артикуляционной гимнастики могут находиться перед настенным зеркалом, также ребенок может воспользоваться небольшим ручным зеркалом (примерно 9x12 см), но тогда взрослый должен находиться напротив ребенка лицом к нему.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547664" y="1988840"/>
            <a:ext cx="6624736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12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548680"/>
            <a:ext cx="6912768" cy="1368152"/>
          </a:xfrm>
          <a:ln>
            <a:solidFill>
              <a:srgbClr val="FEFBF6"/>
            </a:solidFill>
          </a:ln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Подбор упражнений для артикуляционной гимнастики</a:t>
            </a:r>
            <a:br>
              <a:rPr lang="ru-RU" sz="2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916833"/>
            <a:ext cx="6912768" cy="42093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u="sng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Важно знать:</a:t>
            </a:r>
            <a:endParaRPr lang="ru-RU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акие движения характерны для различных органов артикуляционного аппарата;</a:t>
            </a:r>
          </a:p>
          <a:p>
            <a:pPr>
              <a:buFontTx/>
              <a:buChar char="-"/>
            </a:pPr>
            <a: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акие упражнения необходимы для коррекции каждого определенного звука;</a:t>
            </a:r>
          </a:p>
          <a:p>
            <a:pPr>
              <a:buFontTx/>
              <a:buChar char="-"/>
            </a:pPr>
            <a: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собенности возрастной артикуляционной моторики;</a:t>
            </a:r>
          </a:p>
          <a:p>
            <a:pPr>
              <a:buFontTx/>
              <a:buChar char="-"/>
            </a:pPr>
            <a: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собенности структуры дефекта звукопроизношения и причины его возникновения.</a:t>
            </a:r>
          </a:p>
          <a:p>
            <a:pPr marL="0" indent="0">
              <a:buNone/>
            </a:pPr>
            <a:endParaRPr lang="ru-RU" sz="200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000" b="1" u="sng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Важно не количество упражнений, а правильный выбор и качество выполнения!</a:t>
            </a:r>
            <a:endParaRPr lang="ru-RU" sz="2000" b="1" u="sng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403648" y="1484784"/>
            <a:ext cx="6624736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384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272808" cy="72494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Упражнения для губ</a:t>
            </a:r>
            <a:endParaRPr lang="ru-RU" sz="24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15616" y="1600200"/>
            <a:ext cx="3380184" cy="4277073"/>
          </a:xfrm>
        </p:spPr>
        <p:txBody>
          <a:bodyPr>
            <a:norm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3308176" cy="4277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u="sng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Улыбка</a:t>
            </a:r>
            <a:endParaRPr lang="ru-RU" sz="200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Удержание </a:t>
            </a:r>
            <a: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губ в улыбке. Зубы не видны</a:t>
            </a:r>
            <a:r>
              <a:rPr lang="ru-RU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ru-RU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000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Тянуть </a:t>
            </a:r>
            <a:r>
              <a:rPr lang="ru-RU" sz="20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губы прямо к ушкам</a:t>
            </a:r>
          </a:p>
          <a:p>
            <a:pPr marL="0" indent="0" algn="ctr">
              <a:buNone/>
            </a:pPr>
            <a:r>
              <a:rPr lang="ru-RU" sz="20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Очень нравится </a:t>
            </a:r>
            <a:r>
              <a:rPr lang="ru-RU" sz="2000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лягушкам</a:t>
            </a:r>
            <a:endParaRPr lang="ru-RU" sz="2000" i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 descr="http://www.ourbaby.ru/files/tru1-6.jpg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132856"/>
            <a:ext cx="2016224" cy="2036237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1475656" y="1417638"/>
            <a:ext cx="6624736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845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75656" y="692696"/>
            <a:ext cx="6696744" cy="194421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200" b="1" dirty="0" smtClean="0">
                <a:solidFill>
                  <a:schemeClr val="accent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2200" b="1" dirty="0" smtClean="0">
                <a:solidFill>
                  <a:schemeClr val="accent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200" b="1" u="sng" dirty="0" smtClean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Трубочка </a:t>
            </a:r>
            <a:br>
              <a:rPr lang="ru-RU" sz="2200" b="1" u="sng" dirty="0" smtClean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200" dirty="0" smtClean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Вытягивание </a:t>
            </a:r>
            <a:r>
              <a:rPr lang="ru-RU" sz="22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губ вперёд длинной трубочкой.</a:t>
            </a:r>
            <a:br>
              <a:rPr lang="ru-RU" sz="22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200" i="1" dirty="0" smtClean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Мои </a:t>
            </a:r>
            <a:r>
              <a:rPr lang="ru-RU" sz="2200" i="1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губы – трубочка</a:t>
            </a:r>
            <a:r>
              <a:rPr lang="ru-RU" sz="22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22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200" i="1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Превратились в дудочку</a:t>
            </a:r>
            <a:r>
              <a:rPr lang="ru-RU" sz="22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22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ru-RU" sz="2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 descr="http://www.ourbaby.ru/files/tru1-5.jpg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501008"/>
            <a:ext cx="2232248" cy="2088232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77197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200" i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91680" y="1052736"/>
            <a:ext cx="61926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Заборчик </a:t>
            </a:r>
            <a:r>
              <a:rPr lang="ru-RU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Губы в улыбке, зубы сомкнуты в естественном прикусе и видны.</a:t>
            </a:r>
            <a:b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Зубы ровно мы смыкаем</a:t>
            </a:r>
            <a:br>
              <a:rPr lang="ru-RU" sz="20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заборчик получаем</a:t>
            </a:r>
            <a:br>
              <a:rPr lang="ru-RU" sz="20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/>
          </a:p>
        </p:txBody>
      </p:sp>
      <p:pic>
        <p:nvPicPr>
          <p:cNvPr id="12" name="Рисунок 11" descr="http://www.ourbaby.ru/files/tru1-6.jpg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764" y="3501008"/>
            <a:ext cx="1994520" cy="1872208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925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87624" y="620688"/>
            <a:ext cx="7056784" cy="79695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Упражнения для языка</a:t>
            </a:r>
            <a:endParaRPr lang="ru-RU" sz="24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3596208" cy="4281339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Накажу непослушный язычок</a:t>
            </a:r>
            <a: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00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 </a:t>
            </a:r>
            <a: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упражнение является самомассажем для языка</a:t>
            </a:r>
            <a:r>
              <a:rPr lang="ru-RU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buNone/>
            </a:pPr>
            <a:endParaRPr lang="ru-RU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0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губу язык клади, </a:t>
            </a:r>
            <a:endParaRPr lang="ru-RU" sz="2000" i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000" i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Пя-пя-пя</a:t>
            </a:r>
            <a:r>
              <a:rPr lang="ru-RU" sz="2000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произноси,</a:t>
            </a:r>
          </a:p>
          <a:p>
            <a:pPr marL="0" indent="0" algn="ctr">
              <a:buNone/>
            </a:pPr>
            <a:r>
              <a:rPr lang="ru-RU" sz="20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Мышцы расслабляются… Лопатка получается</a:t>
            </a:r>
          </a:p>
          <a:p>
            <a:pPr marL="0" indent="0" algn="ctr">
              <a:buNone/>
            </a:pPr>
            <a:r>
              <a:rPr lang="ru-RU" sz="20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 под счёт её держи… </a:t>
            </a:r>
            <a:endParaRPr lang="ru-RU" sz="2000" i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000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20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пяти.. До десяти…</a:t>
            </a:r>
          </a:p>
        </p:txBody>
      </p:sp>
      <p:pic>
        <p:nvPicPr>
          <p:cNvPr id="6" name="Объект 5" descr="http://www.ourbaby.ru/files/tru1-3.jpg"/>
          <p:cNvPicPr>
            <a:picLocks noGrp="1"/>
          </p:cNvPicPr>
          <p:nvPr>
            <p:ph sz="half"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712" y="2214588"/>
            <a:ext cx="1762200" cy="1862484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1475656" y="1417638"/>
            <a:ext cx="6624736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666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343</Words>
  <Application>Microsoft Office PowerPoint</Application>
  <PresentationFormat>Экран (4:3)</PresentationFormat>
  <Paragraphs>63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Тема Office</vt:lpstr>
      <vt:lpstr>АРТИКУЛЯЦИОННАЯ ГИМНАСТИКА- ЭФФЕКТИВНОЕ СРЕДСТВО КОРРЕКЦИИ ЗВУКОПРОИЗНОШЕНИЯ У ДЕТЕЙ</vt:lpstr>
      <vt:lpstr>Артикуляционная гимнастика </vt:lpstr>
      <vt:lpstr>Цель</vt:lpstr>
      <vt:lpstr>Рекомендации по проведению упражнений артикуляционной гимнастики </vt:lpstr>
      <vt:lpstr>Подбор упражнений для артикуляционной гимнастики </vt:lpstr>
      <vt:lpstr>Упражнения для губ</vt:lpstr>
      <vt:lpstr>  Трубочка  Вытягивание губ вперёд длинной трубочкой. Мои губы – трубочка Превратились в дудочку </vt:lpstr>
      <vt:lpstr> </vt:lpstr>
      <vt:lpstr>Упражнения для языка</vt:lpstr>
      <vt:lpstr>Лопаточка  Рот открыт, широкий расслабленный язык лежит на нижней губе.   Язык лопаткой положи И спокойно подержи. Язык надо расслаблять и под счёт его держать: Раз, два, три, четыре, пять! Язык можно убирать </vt:lpstr>
      <vt:lpstr>Чашечка Рот широко открыт. Передний и боковой края широкого языка подняты, но не касаются зубов.   Язык широкий положи, Его края приподними –  Получилась пиала, почти круглая она. </vt:lpstr>
      <vt:lpstr>Часики  Рот приоткрыт. Губы растянуты в улыбку. Кончиком узкого языка попеременно тянуться под счет педагога к уголкам рта.  Влево - вправо мой язык скользит лукаво: Словно маятник часов покачаться он готов.  </vt:lpstr>
      <vt:lpstr>Чистка зубов.  Рот закрыт. Круговым движением языка обвести между губами и зубами.  Чищу зубы, чищу зубы И снаружи, и внутри. Не болели, не темнели, Не желтели чтоб они. </vt:lpstr>
      <vt:lpstr>Лошадка  Присосать язык к нёбу, щелкнуть языком. Цокать медленно и сильно, тянуть подъязычную связку.   Я лошадка Серый Бок! Цок-цок-цок. Я копытцем постучу! Цок-цок-цок. Если хочешь – прокачу! Цок-цок-цок. </vt:lpstr>
      <vt:lpstr>Вкусное варенье  Рот открыт. Широким языком облизать верхнюю губу и убрать язык вглубь рта.   Ох и вкусное варенье! Жаль осталось на губе. Язычок я подниму И остатки оближу. </vt:lpstr>
      <vt:lpstr> Эффективность коррекционной работы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Катенок</dc:creator>
  <cp:lastModifiedBy>Наташа</cp:lastModifiedBy>
  <cp:revision>30</cp:revision>
  <dcterms:created xsi:type="dcterms:W3CDTF">2013-01-28T19:17:44Z</dcterms:created>
  <dcterms:modified xsi:type="dcterms:W3CDTF">2015-05-05T18:02:50Z</dcterms:modified>
</cp:coreProperties>
</file>