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5" r:id="rId11"/>
    <p:sldId id="266" r:id="rId12"/>
    <p:sldId id="268" r:id="rId13"/>
    <p:sldId id="271" r:id="rId14"/>
    <p:sldId id="280" r:id="rId15"/>
    <p:sldId id="281" r:id="rId16"/>
    <p:sldId id="282" r:id="rId17"/>
    <p:sldId id="283" r:id="rId18"/>
    <p:sldId id="284" r:id="rId19"/>
    <p:sldId id="272" r:id="rId20"/>
    <p:sldId id="286" r:id="rId21"/>
    <p:sldId id="287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D5"/>
    <a:srgbClr val="E7FFB7"/>
    <a:srgbClr val="CCFF66"/>
    <a:srgbClr val="E1EACE"/>
    <a:srgbClr val="E8EFD9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48" autoAdjust="0"/>
  </p:normalViewPr>
  <p:slideViewPr>
    <p:cSldViewPr>
      <p:cViewPr>
        <p:scale>
          <a:sx n="68" d="100"/>
          <a:sy n="68" d="100"/>
        </p:scale>
        <p:origin x="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0EC1-96FD-416C-9C5D-198A75DB47BB}" type="datetimeFigureOut">
              <a:rPr lang="ru-RU" smtClean="0"/>
              <a:pPr/>
              <a:t>01.01.2003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9336A-1CE3-4712-90D7-5B9315D3AF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9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image" Target="../media/image7.png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image" Target="../media/image9.png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image" Target="../media/image7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image" Target="../media/image9.png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image" Target="../media/image7.png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image" Target="../media/image9.png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image" Target="../media/image7.png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image" Target="../media/image9.png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Двадцать шестое апреля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вот  что случилось однажды в древности…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« О, пресветлая, если спасешь меня, не дашь погибнуть, поставлю тебе </a:t>
            </a:r>
            <a:r>
              <a:rPr lang="ru-RU" b="1" dirty="0" smtClean="0"/>
              <a:t>статую золотую, пику держащую!» </a:t>
            </a:r>
            <a:r>
              <a:rPr lang="ru-RU" dirty="0" smtClean="0"/>
              <a:t>Богиня исполнила просьбу. Но каково было ее изумление, когда она увидела, что в ее честь купец поставил </a:t>
            </a:r>
            <a:r>
              <a:rPr lang="ru-RU" b="1" dirty="0" smtClean="0"/>
              <a:t>статую, держащую золотую пику!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ru-RU" sz="7200" i="1" dirty="0" smtClean="0">
                <a:solidFill>
                  <a:srgbClr val="FF0000"/>
                </a:solidFill>
                <a:latin typeface="Bookman Old Style" pitchFamily="18" charset="0"/>
              </a:rPr>
              <a:t>Знаки ставятся по силе разума.</a:t>
            </a:r>
          </a:p>
          <a:p>
            <a:pPr algn="r">
              <a:buNone/>
            </a:pPr>
            <a:r>
              <a:rPr lang="ru-RU" sz="4000" i="1" dirty="0" smtClean="0">
                <a:solidFill>
                  <a:srgbClr val="FF0000"/>
                </a:solidFill>
                <a:latin typeface="Bookman Old Style" pitchFamily="18" charset="0"/>
              </a:rPr>
              <a:t>М.В.Ломоносов</a:t>
            </a:r>
            <a:r>
              <a:rPr lang="ru-RU" sz="7200" i="1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i="1" dirty="0" smtClean="0">
                <a:solidFill>
                  <a:srgbClr val="000066"/>
                </a:solidFill>
                <a:latin typeface="Bookman Old Style" pitchFamily="18" charset="0"/>
              </a:rPr>
              <a:t>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Закрепление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наступил мой день рождения я     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пригласил гостей мама купила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шоколодный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торт для угощения сложил я подарки в угол и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приглашаю гостей к столу.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dirty="0" err="1" smtClean="0"/>
              <a:t>Цв</a:t>
            </a:r>
            <a:r>
              <a:rPr lang="ru-RU" dirty="0" smtClean="0"/>
              <a:t>..ты и травы п..</a:t>
            </a:r>
            <a:r>
              <a:rPr lang="ru-RU" dirty="0" err="1" smtClean="0"/>
              <a:t>крывают</a:t>
            </a:r>
            <a:r>
              <a:rPr lang="ru-RU" dirty="0" smtClean="0"/>
              <a:t> зеленый холм.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2)Тонкий туман </a:t>
            </a:r>
            <a:r>
              <a:rPr lang="ru-RU" dirty="0" err="1" smtClean="0"/>
              <a:t>разл</a:t>
            </a:r>
            <a:r>
              <a:rPr lang="ru-RU" dirty="0" smtClean="0"/>
              <a:t>..</a:t>
            </a:r>
            <a:r>
              <a:rPr lang="ru-RU" dirty="0" err="1" smtClean="0"/>
              <a:t>вается</a:t>
            </a:r>
            <a:r>
              <a:rPr lang="ru-RU" dirty="0" smtClean="0"/>
              <a:t> молоком в воздухе и </a:t>
            </a:r>
            <a:r>
              <a:rPr lang="ru-RU" dirty="0" err="1" smtClean="0"/>
              <a:t>заст</a:t>
            </a:r>
            <a:r>
              <a:rPr lang="ru-RU" dirty="0" smtClean="0"/>
              <a:t>..лает леса.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3)Еще в п..лях белеет снег а воды уж весной шумят.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3048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marL="514350" indent="-514350" algn="ctr">
              <a:buAutoNum type="arabicPeriod"/>
            </a:pPr>
            <a:r>
              <a:rPr lang="ru-RU" sz="3600" dirty="0" smtClean="0"/>
              <a:t>В конце предложения не может ставиться:</a:t>
            </a:r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3600" dirty="0" smtClean="0"/>
                <a:t>запятая</a:t>
              </a:r>
              <a:endParaRPr lang="ru-RU" sz="3600" dirty="0"/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1242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3600" dirty="0" smtClean="0"/>
                <a:t>точка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3600" dirty="0" smtClean="0"/>
                <a:t>вопросительный знак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>
              <a:buNone/>
            </a:pPr>
            <a:r>
              <a:rPr lang="ru-RU" sz="3600" dirty="0" smtClean="0"/>
              <a:t>2. В сложном предложении:</a:t>
            </a:r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3600" dirty="0" smtClean="0"/>
                <a:t>Одна грамматическая основа</a:t>
              </a:r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3600" dirty="0" smtClean="0"/>
                <a:t>Две и более грамматические основы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3600" dirty="0" smtClean="0"/>
                <a:t>Нет грамматических основ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ru-RU" sz="3600" dirty="0" smtClean="0"/>
              <a:t>3. Перед союзом И в сложном предложении запятая</a:t>
            </a:r>
            <a:r>
              <a:rPr lang="ru-RU" sz="2800" dirty="0" smtClean="0"/>
              <a:t>:</a:t>
            </a:r>
          </a:p>
          <a:p>
            <a:endParaRPr lang="ru-RU" sz="2800" dirty="0"/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3600" dirty="0" smtClean="0"/>
                <a:t>Ставится</a:t>
              </a:r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3600" dirty="0" smtClean="0"/>
                <a:t>Не ставится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3600" dirty="0" smtClean="0"/>
                <a:t>Ставится после союза «и»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ru-RU" sz="3600" dirty="0" smtClean="0"/>
              <a:t>4. Укажите предложение, в котором есть две грамматические основы.</a:t>
            </a:r>
          </a:p>
          <a:p>
            <a:endParaRPr lang="ru-RU" sz="2800" dirty="0"/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2800" dirty="0" smtClean="0"/>
                <a:t>И поля цветут, и леса шумят, и лежат в земле груды золота. </a:t>
              </a:r>
              <a:endParaRPr lang="ru-RU" sz="2800" dirty="0"/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2800" dirty="0" smtClean="0"/>
                <a:t>Левинсон подложил сухой травы и хворосту и раздул пламя.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2800" dirty="0" smtClean="0"/>
                <a:t>Когда ветер скрылся за поворотом, мы стали подниматься вверх.</a:t>
              </a:r>
            </a:p>
            <a:p>
              <a:endParaRPr lang="ru-RU" dirty="0"/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533400" y="12192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marL="514350" indent="-514350" algn="ctr">
              <a:buAutoNum type="arabicPeriod" startAt="5"/>
            </a:pPr>
            <a:r>
              <a:rPr lang="ru-RU" sz="2800" dirty="0" smtClean="0"/>
              <a:t>Определите, каким членом предложения является каждое слово:  </a:t>
            </a:r>
          </a:p>
          <a:p>
            <a:pPr marL="514350" indent="-514350" algn="ctr"/>
            <a:r>
              <a:rPr lang="ru-RU" sz="2800" b="1" i="1" dirty="0" smtClean="0"/>
              <a:t>Ласковый ветерок приносит утром горьковатый аромат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533400" y="32004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2400" dirty="0" smtClean="0"/>
                <a:t>Подлежащее, обстоятельство, определение, сказуемое, дополнение, определение.</a:t>
              </a:r>
              <a:endParaRPr lang="ru-RU" sz="2400" dirty="0"/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42672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endParaRPr lang="ru-RU" dirty="0"/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53340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endParaRPr lang="ru-RU" dirty="0"/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4" name="Прямоугольник 13"/>
          <p:cNvSpPr/>
          <p:nvPr/>
        </p:nvSpPr>
        <p:spPr>
          <a:xfrm>
            <a:off x="1524000" y="41910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Определение, подлежащее, сказуемое, обстоятельство, определение, дополнение.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00200" y="5257800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Определение, подлежащее,  дополнение, сказуемое, определение, обстоятельство.</a:t>
            </a:r>
            <a:endParaRPr lang="ru-RU" sz="2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-Чему мы сегодня учились на уроке?</a:t>
            </a:r>
          </a:p>
          <a:p>
            <a:pPr>
              <a:buFontTx/>
              <a:buChar char="-"/>
            </a:pPr>
            <a:r>
              <a:rPr lang="ru-RU" dirty="0" smtClean="0"/>
              <a:t>Что такое синтаксис?</a:t>
            </a:r>
          </a:p>
          <a:p>
            <a:pPr>
              <a:buFontTx/>
              <a:buChar char="-"/>
            </a:pPr>
            <a:r>
              <a:rPr lang="ru-RU" dirty="0" smtClean="0"/>
              <a:t>Оцените итог работы дополняя предложения:</a:t>
            </a:r>
          </a:p>
          <a:p>
            <a:pPr>
              <a:buFontTx/>
              <a:buChar char="-"/>
            </a:pPr>
            <a:r>
              <a:rPr lang="ru-RU" b="1" i="1" dirty="0" smtClean="0"/>
              <a:t>Мне удалось…</a:t>
            </a:r>
          </a:p>
          <a:p>
            <a:pPr>
              <a:buFontTx/>
              <a:buChar char="-"/>
            </a:pPr>
            <a:r>
              <a:rPr lang="ru-RU" b="1" i="1" dirty="0" smtClean="0"/>
              <a:t>Меня удивило…</a:t>
            </a:r>
          </a:p>
          <a:p>
            <a:pPr>
              <a:buFontTx/>
              <a:buChar char="-"/>
            </a:pPr>
            <a:r>
              <a:rPr lang="ru-RU" b="1" i="1" dirty="0" smtClean="0"/>
              <a:t>Мне понравилось…</a:t>
            </a:r>
          </a:p>
          <a:p>
            <a:pPr>
              <a:buFontTx/>
              <a:buChar char="-"/>
            </a:pPr>
            <a:r>
              <a:rPr lang="ru-RU" b="1" i="1" dirty="0" smtClean="0"/>
              <a:t>Я порадовался за…</a:t>
            </a:r>
          </a:p>
          <a:p>
            <a:pPr>
              <a:buFontTx/>
              <a:buChar char="-"/>
            </a:pPr>
            <a:r>
              <a:rPr lang="ru-RU" b="1" i="1" dirty="0" smtClean="0"/>
              <a:t>Я могу похвалить себя за…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</a:t>
            </a:r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АТЕЛЬЕ</a:t>
            </a:r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КАШНЕ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СВИТЕР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ВЕЛОСИПЕД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ПИАНИНО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ГИТАРА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6" descr="185-20071006-001124-566x8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5224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180c89b11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77743" y="4286256"/>
            <a:ext cx="488140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улыбка</a:t>
            </a:r>
            <a:endParaRPr lang="ru-RU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Изображение 316.jpg"/>
          <p:cNvPicPr>
            <a:picLocks noChangeAspect="1"/>
          </p:cNvPicPr>
          <p:nvPr/>
        </p:nvPicPr>
        <p:blipFill>
          <a:blip r:embed="rId4" cstate="print"/>
          <a:srcRect l="13317" t="13317" r="11221" b="11221"/>
          <a:stretch>
            <a:fillRect/>
          </a:stretch>
        </p:blipFill>
        <p:spPr>
          <a:xfrm>
            <a:off x="6286512" y="2428868"/>
            <a:ext cx="1714512" cy="1714512"/>
          </a:xfrm>
          <a:prstGeom prst="rect">
            <a:avLst/>
          </a:prstGeom>
        </p:spPr>
      </p:pic>
      <p:pic>
        <p:nvPicPr>
          <p:cNvPr id="7" name="Рисунок 6" descr="Изображение.jpg"/>
          <p:cNvPicPr>
            <a:picLocks noChangeAspect="1"/>
          </p:cNvPicPr>
          <p:nvPr/>
        </p:nvPicPr>
        <p:blipFill>
          <a:blip r:embed="rId5" cstate="print"/>
          <a:srcRect l="17756" t="10851" r="15660" b="5960"/>
          <a:stretch>
            <a:fillRect/>
          </a:stretch>
        </p:blipFill>
        <p:spPr>
          <a:xfrm>
            <a:off x="1214414" y="1928802"/>
            <a:ext cx="1397700" cy="21431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29256" y="235743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+</a:t>
            </a:r>
            <a:endParaRPr lang="ru-RU" sz="9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71736" y="235743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+</a:t>
            </a:r>
            <a:endParaRPr lang="ru-RU" sz="9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1142984"/>
            <a:ext cx="2366352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39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ы</a:t>
            </a:r>
            <a:endParaRPr lang="ru-RU" sz="23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blipFill>
                <a:blip r:embed="rId6"/>
                <a:stretch>
                  <a:fillRect/>
                </a:stretch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388" y="0"/>
            <a:ext cx="8305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solidFill>
                  <a:srgbClr val="9933FF"/>
                </a:solidFill>
              </a:rPr>
              <a:t>,</a:t>
            </a:r>
            <a:endParaRPr lang="ru-RU" sz="19900" dirty="0">
              <a:solidFill>
                <a:srgbClr val="9933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-714404"/>
            <a:ext cx="8305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solidFill>
                  <a:srgbClr val="9933FF"/>
                </a:solidFill>
              </a:rPr>
              <a:t>,</a:t>
            </a:r>
            <a:endParaRPr lang="ru-RU" sz="19900" dirty="0">
              <a:solidFill>
                <a:srgbClr val="9933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-714404"/>
            <a:ext cx="8305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solidFill>
                  <a:srgbClr val="9933FF"/>
                </a:solidFill>
              </a:rPr>
              <a:t>,</a:t>
            </a:r>
            <a:endParaRPr lang="ru-RU" sz="19900" dirty="0">
              <a:solidFill>
                <a:srgbClr val="99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180c89b11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87568" y="4286256"/>
            <a:ext cx="546175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пятница</a:t>
            </a:r>
            <a:endParaRPr lang="ru-RU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71480"/>
            <a:ext cx="2420856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blipFill>
                  <a:blip r:embed="rId4"/>
                  <a:stretch>
                    <a:fillRect/>
                  </a:stretch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endParaRPr lang="ru-RU" sz="3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blipFill>
                <a:blip r:embed="rId4"/>
                <a:stretch>
                  <a:fillRect/>
                </a:stretch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-214338"/>
            <a:ext cx="8305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solidFill>
                  <a:srgbClr val="9933FF"/>
                </a:solidFill>
              </a:rPr>
              <a:t>,</a:t>
            </a:r>
            <a:endParaRPr lang="ru-RU" sz="19900" dirty="0">
              <a:solidFill>
                <a:srgbClr val="9933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-214338"/>
            <a:ext cx="8305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solidFill>
                  <a:srgbClr val="9933FF"/>
                </a:solidFill>
              </a:rPr>
              <a:t>,</a:t>
            </a:r>
            <a:endParaRPr lang="ru-RU" sz="19900" dirty="0">
              <a:solidFill>
                <a:srgbClr val="9933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-214338"/>
            <a:ext cx="8305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solidFill>
                  <a:srgbClr val="9933FF"/>
                </a:solidFill>
              </a:rPr>
              <a:t>,</a:t>
            </a:r>
            <a:endParaRPr lang="ru-RU" sz="19900" dirty="0">
              <a:solidFill>
                <a:srgbClr val="9933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-214338"/>
            <a:ext cx="8305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solidFill>
                  <a:srgbClr val="9933FF"/>
                </a:solidFill>
              </a:rPr>
              <a:t>,</a:t>
            </a:r>
            <a:endParaRPr lang="ru-RU" sz="19900" dirty="0">
              <a:solidFill>
                <a:srgbClr val="9933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-785842"/>
            <a:ext cx="8305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solidFill>
                  <a:srgbClr val="9933FF"/>
                </a:solidFill>
              </a:rPr>
              <a:t>,</a:t>
            </a:r>
            <a:endParaRPr lang="ru-RU" sz="19900" dirty="0">
              <a:solidFill>
                <a:srgbClr val="9933FF"/>
              </a:solidFill>
            </a:endParaRPr>
          </a:p>
        </p:txBody>
      </p:sp>
      <p:pic>
        <p:nvPicPr>
          <p:cNvPr id="10" name="Рисунок 9" descr="Изображение 13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643182"/>
            <a:ext cx="3400162" cy="1673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П.128,126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Упр.749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Работа по карточкам (</a:t>
            </a:r>
            <a:r>
              <a:rPr lang="ru-RU" smtClean="0"/>
              <a:t>слабые учащиеся)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Разделы науки о языке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4" name="Рисунок 3" descr="Безымянный.bmp"/>
          <p:cNvPicPr>
            <a:picLocks noChangeAspect="1"/>
          </p:cNvPicPr>
          <p:nvPr/>
        </p:nvPicPr>
        <p:blipFill>
          <a:blip r:embed="rId2" cstate="print"/>
          <a:srcRect l="3491" r="9224" b="4533"/>
          <a:stretch>
            <a:fillRect/>
          </a:stretch>
        </p:blipFill>
        <p:spPr>
          <a:xfrm>
            <a:off x="990600" y="2286000"/>
            <a:ext cx="2003306" cy="3070330"/>
          </a:xfrm>
          <a:prstGeom prst="rect">
            <a:avLst/>
          </a:prstGeom>
          <a:noFill/>
          <a:ln w="28575">
            <a:solidFill>
              <a:srgbClr val="FFAFAF"/>
            </a:solidFill>
          </a:ln>
          <a:effectLst>
            <a:outerShdw blurRad="38100" dist="50800" dir="5400000" sx="200000" sy="2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extrusionClr>
              <a:srgbClr val="FFFFCC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5791200" y="1219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ФОНЕТИКА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2819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МОРФЕМИКА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4343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ЛЕКСИКА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5867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МОРФОЛОГИЯ</a:t>
            </a:r>
            <a:endParaRPr lang="ru-RU" sz="3600" b="1" dirty="0"/>
          </a:p>
        </p:txBody>
      </p:sp>
      <p:sp>
        <p:nvSpPr>
          <p:cNvPr id="13" name="Стрелка вниз 12"/>
          <p:cNvSpPr/>
          <p:nvPr/>
        </p:nvSpPr>
        <p:spPr>
          <a:xfrm rot="14604098">
            <a:off x="4315610" y="943118"/>
            <a:ext cx="852197" cy="1827689"/>
          </a:xfrm>
          <a:prstGeom prst="downArrow">
            <a:avLst>
              <a:gd name="adj1" fmla="val 7809"/>
              <a:gd name="adj2" fmla="val 803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5974523">
            <a:off x="4323709" y="2238233"/>
            <a:ext cx="852197" cy="1827689"/>
          </a:xfrm>
          <a:prstGeom prst="downArrow">
            <a:avLst>
              <a:gd name="adj1" fmla="val 7809"/>
              <a:gd name="adj2" fmla="val 803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6597868">
            <a:off x="4417039" y="3653531"/>
            <a:ext cx="852197" cy="1827689"/>
          </a:xfrm>
          <a:prstGeom prst="downArrow">
            <a:avLst>
              <a:gd name="adj1" fmla="val 7809"/>
              <a:gd name="adj2" fmla="val 803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7626689">
            <a:off x="4239575" y="5026143"/>
            <a:ext cx="852197" cy="1827689"/>
          </a:xfrm>
          <a:prstGeom prst="downArrow">
            <a:avLst>
              <a:gd name="adj1" fmla="val 7809"/>
              <a:gd name="adj2" fmla="val 803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Фонетика-</a:t>
            </a:r>
            <a:r>
              <a:rPr lang="ru-RU" dirty="0" smtClean="0"/>
              <a:t> раздел науки о языке, изучает звуки речи.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err="1" smtClean="0"/>
              <a:t>Морфемика</a:t>
            </a:r>
            <a:r>
              <a:rPr lang="ru-RU" dirty="0" smtClean="0"/>
              <a:t>- раздел науки о языке, которая изучает морфемы как части слова.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Лексика</a:t>
            </a:r>
            <a:r>
              <a:rPr lang="ru-RU" dirty="0" smtClean="0"/>
              <a:t>- изучает словарный состав языка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Морфология</a:t>
            </a:r>
            <a:r>
              <a:rPr lang="ru-RU" dirty="0" smtClean="0"/>
              <a:t>- раздел науки о языке, в котором слово изучается как часть речи.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СИНТАКСИС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Picture 5" descr="1234733426_untitled-1 - копи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785926"/>
            <a:ext cx="3200400" cy="347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482400"/>
                </a:solidFill>
                <a:cs typeface="Arial" charset="0"/>
              </a:rPr>
              <a:t>                                             (греч.</a:t>
            </a:r>
            <a:r>
              <a:rPr lang="ru-RU" dirty="0" smtClean="0">
                <a:cs typeface="Arial" charset="0"/>
              </a:rPr>
              <a:t> </a:t>
            </a:r>
            <a:r>
              <a:rPr lang="ru-RU" dirty="0" smtClean="0">
                <a:solidFill>
                  <a:srgbClr val="800000"/>
                </a:solidFill>
                <a:cs typeface="Arial" charset="0"/>
              </a:rPr>
              <a:t>«</a:t>
            </a:r>
            <a:r>
              <a:rPr lang="ru-RU" dirty="0" err="1" smtClean="0">
                <a:solidFill>
                  <a:srgbClr val="990033"/>
                </a:solidFill>
                <a:cs typeface="Arial" charset="0"/>
              </a:rPr>
              <a:t>syntaxis</a:t>
            </a:r>
            <a:r>
              <a:rPr lang="ru-RU" dirty="0" smtClean="0">
                <a:solidFill>
                  <a:srgbClr val="990033"/>
                </a:solidFill>
                <a:cs typeface="Arial" charset="0"/>
              </a:rPr>
              <a:t>»</a:t>
            </a:r>
            <a:r>
              <a:rPr lang="ru-RU" dirty="0" smtClean="0">
                <a:cs typeface="Arial" charset="0"/>
              </a:rPr>
              <a:t> –</a:t>
            </a:r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cs typeface="Arial" charset="0"/>
              </a:rPr>
              <a:t>                                                      </a:t>
            </a:r>
            <a:r>
              <a:rPr lang="ru-RU" dirty="0" smtClean="0">
                <a:solidFill>
                  <a:srgbClr val="482400"/>
                </a:solidFill>
                <a:cs typeface="Arial" charset="0"/>
              </a:rPr>
              <a:t>строй, построение, </a:t>
            </a:r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482400"/>
                </a:solidFill>
                <a:cs typeface="Arial" charset="0"/>
              </a:rPr>
              <a:t>                                                   сцепление, соединение) – </a:t>
            </a:r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482400"/>
                </a:solidFill>
                <a:cs typeface="Arial" charset="0"/>
              </a:rPr>
              <a:t>                                                     это раздел грамматики, </a:t>
            </a:r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482400"/>
                </a:solidFill>
                <a:cs typeface="Arial" charset="0"/>
              </a:rPr>
              <a:t>                                                            изучающий законы </a:t>
            </a:r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482400"/>
                </a:solidFill>
                <a:cs typeface="Arial" charset="0"/>
              </a:rPr>
              <a:t>                                                               соединения слов</a:t>
            </a:r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482400"/>
                </a:solidFill>
                <a:cs typeface="Arial" charset="0"/>
              </a:rPr>
              <a:t>                                                 в более крупные единицы – </a:t>
            </a:r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482400"/>
                </a:solidFill>
                <a:cs typeface="Arial" charset="0"/>
              </a:rPr>
              <a:t>                                           словосочетание, предложение, </a:t>
            </a:r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482400"/>
                </a:solidFill>
                <a:cs typeface="Arial" charset="0"/>
              </a:rPr>
              <a:t>                                            сложное синтаксическое целое</a:t>
            </a:r>
          </a:p>
          <a:p>
            <a:pPr algn="ctr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482400"/>
                </a:solidFill>
                <a:cs typeface="Arial" charset="0"/>
              </a:rPr>
              <a:t>                                                       (текст)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1234733426_untitled-1 - копи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3500395" cy="445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667000" y="3048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СИНТАКСИС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kern="10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				</a:t>
            </a:r>
            <a:r>
              <a:rPr lang="ru-RU" sz="4000" kern="10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текст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kern="10" dirty="0" smtClean="0">
              <a:ln w="28575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kern="10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  </a:t>
            </a:r>
            <a:r>
              <a:rPr lang="ru-RU" sz="4000" kern="10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Единицы                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kern="10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 синтаксиса 		 предложение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kern="10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kern="10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                               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kern="10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					     </a:t>
            </a:r>
            <a:r>
              <a:rPr lang="ru-RU" sz="4000" kern="10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словосочетание</a:t>
            </a:r>
            <a:endParaRPr lang="ru-RU" sz="4000" kern="10" dirty="0">
              <a:ln w="28575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12" descr="Cartoon-Clipart-Free-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65"/>
          <a:stretch>
            <a:fillRect/>
          </a:stretch>
        </p:blipFill>
        <p:spPr bwMode="auto">
          <a:xfrm>
            <a:off x="228600" y="0"/>
            <a:ext cx="1838325" cy="173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6"/>
          <p:cNvSpPr/>
          <p:nvPr/>
        </p:nvSpPr>
        <p:spPr>
          <a:xfrm rot="19683791">
            <a:off x="3239021" y="1925521"/>
            <a:ext cx="1295400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1447703">
            <a:off x="3433427" y="3305171"/>
            <a:ext cx="1295400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817408">
            <a:off x="3403935" y="4717526"/>
            <a:ext cx="1295400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Бортовой журнал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Информация, которую знаю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Новая информация</a:t>
                      </a:r>
                      <a:endParaRPr lang="ru-RU" sz="2400" dirty="0"/>
                    </a:p>
                  </a:txBody>
                  <a:tcPr/>
                </a:tc>
              </a:tr>
              <a:tr h="314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18" descr="360d90ada58f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04800"/>
            <a:ext cx="1533525" cy="1732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Физическая минутка</a:t>
            </a:r>
            <a:endParaRPr lang="ru-RU" sz="6000" dirty="0"/>
          </a:p>
        </p:txBody>
      </p:sp>
      <p:pic>
        <p:nvPicPr>
          <p:cNvPr id="5" name="Picture 5" descr="1234733426_untitled-1 - копи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600200"/>
            <a:ext cx="5519517" cy="4437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A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запятая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2. В сложном предложении: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Нет грамматических основ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Две и более грамматические основы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В конце предложения не может ставиться: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Одна грамматическая основа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A"/>
  <p:tag name="QUESTION WEIGHT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3. Перед союзом И в сложном предложении запятая:&#10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Ставится после союза «и»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Не ставится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Ставится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C"/>
  <p:tag name="QUESTION WEIGHT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4. Укажите предложение, в котором есть две грамматические основы.&#10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Когда ветер скрылся за поворотом, мы стали подниматься вверх.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Левинсон подложил сухой травы и хворосту и раздул пламя.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И поля цветут, и леса шумят, и лежат в земле груды золота. 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Определите, каким членом предложения является каждое слово:  &#10;Ласковый ветерок приносит утром горьковатый аромат.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Подлежащее, обстоятельство, определение, сказуемое, дополнение, определение.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вопросительный знак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точка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474</Words>
  <Application>Microsoft Office PowerPoint</Application>
  <PresentationFormat>Экран (4:3)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Двадцать шестое апреля</vt:lpstr>
      <vt:lpstr>Слайд 2</vt:lpstr>
      <vt:lpstr>Разделы науки о языке</vt:lpstr>
      <vt:lpstr>Слайд 4</vt:lpstr>
      <vt:lpstr>Слайд 5</vt:lpstr>
      <vt:lpstr>Слайд 6</vt:lpstr>
      <vt:lpstr>Слайд 7</vt:lpstr>
      <vt:lpstr>Бортовой журнал</vt:lpstr>
      <vt:lpstr>Слайд 9</vt:lpstr>
      <vt:lpstr>А вот  что случилось однажды в древности…</vt:lpstr>
      <vt:lpstr>Слайд 11</vt:lpstr>
      <vt:lpstr>Закрепление</vt:lpstr>
      <vt:lpstr>Самостоятельная работа</vt:lpstr>
      <vt:lpstr>Слайд 14</vt:lpstr>
      <vt:lpstr>Слайд 15</vt:lpstr>
      <vt:lpstr>Слайд 16</vt:lpstr>
      <vt:lpstr>Слайд 17</vt:lpstr>
      <vt:lpstr>Слайд 18</vt:lpstr>
      <vt:lpstr>Подведение итогов</vt:lpstr>
      <vt:lpstr>Слайд 20</vt:lpstr>
      <vt:lpstr>Слайд 21</vt:lpstr>
      <vt:lpstr>Домашнее задание</vt:lpstr>
    </vt:vector>
  </TitlesOfParts>
  <Company>сш5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Двадцать шестое апреля</dc:title>
  <dc:creator>Кабинет14</dc:creator>
  <cp:lastModifiedBy>Кабинет14</cp:lastModifiedBy>
  <cp:revision>21</cp:revision>
  <dcterms:created xsi:type="dcterms:W3CDTF">2003-01-01T03:25:32Z</dcterms:created>
  <dcterms:modified xsi:type="dcterms:W3CDTF">2003-01-01T04:20:01Z</dcterms:modified>
</cp:coreProperties>
</file>