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62" r:id="rId3"/>
    <p:sldId id="365" r:id="rId4"/>
    <p:sldId id="258" r:id="rId5"/>
    <p:sldId id="313" r:id="rId6"/>
    <p:sldId id="262" r:id="rId7"/>
    <p:sldId id="300" r:id="rId8"/>
    <p:sldId id="352" r:id="rId9"/>
    <p:sldId id="31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8EB"/>
    <a:srgbClr val="0099CC"/>
    <a:srgbClr val="B2B2B2"/>
    <a:srgbClr val="C0C0C0"/>
    <a:srgbClr val="DDDDDD"/>
    <a:srgbClr val="000000"/>
    <a:srgbClr val="FFFFFF"/>
    <a:srgbClr val="80808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71" d="100"/>
          <a:sy n="71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2;&#1089;&#1072;&#1085;&#1072;\Desktop\&#1084;&#1086;&#1080;%20&#1076;&#1086;&#1082;&#1091;&#1084;&#1077;&#1085;&#1090;&#1099;\&#1084;&#1086;&#1085;&#1080;&#1090;&#1086;&#1088;&#1080;&#1085;&#1075;\&#1044;&#1080;&#1072;&#1075;&#1088;&#1072;&#1084;&#1084;&#1099;\&#1087;&#1077;&#1076;&#1089;&#1086;&#1074;&#1077;&#1090;%20&#1087;&#1086;%20&#1088;&#1077;&#1095;&#1080;%20&#1085;&#1086;&#1103;&#1073;&#1088;&#1100;%20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2;&#1089;&#1072;&#1085;&#1072;\Desktop\&#1084;&#1086;&#1080;%20&#1076;&#1086;&#1082;&#1091;&#1084;&#1077;&#1085;&#1090;&#1099;\&#1084;&#1086;&#1085;&#1080;&#1090;&#1086;&#1088;&#1080;&#1085;&#1075;\&#1044;&#1080;&#1072;&#1075;&#1088;&#1072;&#1084;&#1084;&#1099;\&#1087;&#1077;&#1076;&#1089;&#1086;&#1074;&#1077;&#1090;%20&#1087;&#1086;%20&#1088;&#1077;&#1095;&#1080;%20&#1085;&#1086;&#1103;&#1073;&#1088;&#1100;%20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00CC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00CC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034507530773012"/>
          <c:y val="2.6071840170120694E-2"/>
          <c:w val="0.8804617467262601"/>
          <c:h val="0.56149241967983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0.22000000000000058</c:v>
                </c:pt>
                <c:pt idx="1">
                  <c:v>0.18000000000000024</c:v>
                </c:pt>
                <c:pt idx="2">
                  <c:v>0.12000000000000002</c:v>
                </c:pt>
                <c:pt idx="3">
                  <c:v>5.7000000000000134E-2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0.43000000000000038</c:v>
                </c:pt>
                <c:pt idx="1">
                  <c:v>0.67000000000000304</c:v>
                </c:pt>
                <c:pt idx="2">
                  <c:v>0.59000000000000064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0.15000000000000024</c:v>
                </c:pt>
                <c:pt idx="2">
                  <c:v>0.29000000000000031</c:v>
                </c:pt>
                <c:pt idx="3">
                  <c:v>0.54</c:v>
                </c:pt>
              </c:numCache>
            </c:numRef>
          </c:val>
        </c:ser>
        <c:shape val="box"/>
        <c:axId val="66283392"/>
        <c:axId val="66284928"/>
        <c:axId val="0"/>
      </c:bar3DChart>
      <c:catAx>
        <c:axId val="6628339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6284928"/>
        <c:crosses val="autoZero"/>
        <c:auto val="1"/>
        <c:lblAlgn val="ctr"/>
        <c:lblOffset val="100"/>
        <c:tickLblSkip val="1"/>
        <c:tickMarkSkip val="1"/>
      </c:catAx>
      <c:valAx>
        <c:axId val="6628492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283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7471393389442814E-2"/>
          <c:y val="0.94088232121669657"/>
          <c:w val="0.89885259261089034"/>
          <c:h val="3.9287527415237666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23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9999FF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9999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4759098862642262"/>
          <c:y val="1.1782397453281401E-3"/>
          <c:w val="0.70000069754534011"/>
          <c:h val="0.9469375582440856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Лист1!$B$6</c:f>
              <c:strCache>
                <c:ptCount val="1"/>
                <c:pt idx="0">
                  <c:v>словарь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Лист1!$B$7:$B$10</c:f>
              <c:numCache>
                <c:formatCode>0%</c:formatCode>
                <c:ptCount val="4"/>
                <c:pt idx="0">
                  <c:v>0.82000000000000062</c:v>
                </c:pt>
                <c:pt idx="1">
                  <c:v>0.73000000000000065</c:v>
                </c:pt>
                <c:pt idx="2">
                  <c:v>0.85000000000000064</c:v>
                </c:pt>
                <c:pt idx="3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звуковая культура речи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Лист1!$C$7:$C$10</c:f>
              <c:numCache>
                <c:formatCode>0%</c:formatCode>
                <c:ptCount val="4"/>
                <c:pt idx="0">
                  <c:v>0.63000000000000189</c:v>
                </c:pt>
                <c:pt idx="1">
                  <c:v>0.79</c:v>
                </c:pt>
                <c:pt idx="2">
                  <c:v>0.47000000000000008</c:v>
                </c:pt>
                <c:pt idx="3">
                  <c:v>0.68</c:v>
                </c:pt>
              </c:numCache>
            </c:numRef>
          </c:val>
        </c:ser>
        <c:ser>
          <c:idx val="2"/>
          <c:order val="2"/>
          <c:tx>
            <c:strRef>
              <c:f>Лист1!$D$6</c:f>
              <c:strCache>
                <c:ptCount val="1"/>
                <c:pt idx="0">
                  <c:v>грамматический строй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Лист1!$D$7:$D$10</c:f>
              <c:numCache>
                <c:formatCode>0%</c:formatCode>
                <c:ptCount val="4"/>
                <c:pt idx="0">
                  <c:v>0.73000000000000065</c:v>
                </c:pt>
                <c:pt idx="1">
                  <c:v>0.83000000000000063</c:v>
                </c:pt>
                <c:pt idx="2">
                  <c:v>0.63000000000000189</c:v>
                </c:pt>
                <c:pt idx="3">
                  <c:v>0.69000000000000061</c:v>
                </c:pt>
              </c:numCache>
            </c:numRef>
          </c:val>
        </c:ser>
        <c:ser>
          <c:idx val="3"/>
          <c:order val="3"/>
          <c:tx>
            <c:strRef>
              <c:f>Лист1!$E$6</c:f>
              <c:strCache>
                <c:ptCount val="1"/>
                <c:pt idx="0">
                  <c:v>связная речь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Лист1!$E$7:$E$10</c:f>
              <c:numCache>
                <c:formatCode>0%</c:formatCode>
                <c:ptCount val="4"/>
                <c:pt idx="0">
                  <c:v>0.6400000000000019</c:v>
                </c:pt>
                <c:pt idx="1">
                  <c:v>0.62000000000000166</c:v>
                </c:pt>
                <c:pt idx="2">
                  <c:v>0.46</c:v>
                </c:pt>
                <c:pt idx="3">
                  <c:v>0.43000000000000038</c:v>
                </c:pt>
              </c:numCache>
            </c:numRef>
          </c:val>
        </c:ser>
        <c:ser>
          <c:idx val="4"/>
          <c:order val="4"/>
          <c:tx>
            <c:strRef>
              <c:f>Лист1!$F$6</c:f>
              <c:strCache>
                <c:ptCount val="1"/>
                <c:pt idx="0">
                  <c:v>подготовка к обучению грамоте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strRef>
              <c:f>Лист1!$A$7:$A$10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Лист1!$F$7:$F$10</c:f>
              <c:numCache>
                <c:formatCode>General</c:formatCode>
                <c:ptCount val="4"/>
                <c:pt idx="3" formatCode="0%">
                  <c:v>0.68</c:v>
                </c:pt>
              </c:numCache>
            </c:numRef>
          </c:val>
        </c:ser>
        <c:shape val="box"/>
        <c:axId val="66974464"/>
        <c:axId val="66976000"/>
        <c:axId val="0"/>
      </c:bar3DChart>
      <c:catAx>
        <c:axId val="66974464"/>
        <c:scaling>
          <c:orientation val="minMax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976000"/>
        <c:crosses val="autoZero"/>
        <c:auto val="1"/>
        <c:lblAlgn val="ctr"/>
        <c:lblOffset val="100"/>
        <c:tickLblSkip val="1"/>
        <c:tickMarkSkip val="1"/>
      </c:catAx>
      <c:valAx>
        <c:axId val="6697600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6974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646258503401362E-2"/>
          <c:y val="0.80435996504544038"/>
          <c:w val="0.98435374149659849"/>
          <c:h val="0.18504082783377171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568AE0-740D-499F-839E-0627651A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77595A-9A0C-461C-BE2C-C3129C90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F8BC-2CE7-4B49-A2DD-BEB98CCAC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C1AC-21F5-4C12-9006-56477C90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69F6-589E-4FB1-84D8-B62E3041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2315-F6D4-4B91-9293-66B7ED587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4760-9D66-4A1A-855A-27E307170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3C4B-4C92-48FA-A823-1604BEAB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61CA-4A7A-41BB-BEF5-C71DCFD3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AA61-198B-468C-9C06-A01C39AA4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78A7-F857-49F7-85C2-6D592454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7B27-EFE2-4194-A700-BC0530D42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73B1-5713-4EE5-86BF-E318B2359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5910-FD06-49A2-86B8-0D31C5A79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1C70-F679-496A-9C93-F1EEB2BE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8F26572-E44B-4850-ADE5-6494D16F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500034" y="-214338"/>
            <a:ext cx="8229600" cy="10001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>
                <a:latin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детский сад комбинированного вида № 281</a:t>
            </a:r>
            <a:r>
              <a:rPr lang="ru-RU" sz="3200" dirty="0" smtClean="0">
                <a:latin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2143125" y="6286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2214563" y="62865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Уфа 2012 г.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357222" y="1428736"/>
            <a:ext cx="6215106" cy="3714776"/>
          </a:xfrm>
        </p:spPr>
        <p:txBody>
          <a:bodyPr/>
          <a:lstStyle/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«Современные формы и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методы  работы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 развитию речи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 детском саду»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285860"/>
            <a:ext cx="6653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Методическое объединение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2462" y="6429396"/>
            <a:ext cx="1071538" cy="4286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746125"/>
          </a:xfrm>
        </p:spPr>
        <p:txBody>
          <a:bodyPr/>
          <a:lstStyle/>
          <a:p>
            <a:pPr algn="ctr"/>
            <a:r>
              <a:rPr lang="ru-RU" sz="2000" dirty="0" smtClean="0"/>
              <a:t>Мониторинг ЗУН воспитанников МДОУ № </a:t>
            </a:r>
            <a:r>
              <a:rPr lang="ru-RU" sz="2000" dirty="0" smtClean="0"/>
              <a:t>281</a:t>
            </a:r>
            <a:r>
              <a:rPr lang="ru-RU" sz="2000" dirty="0" smtClean="0"/>
              <a:t> </a:t>
            </a:r>
            <a:r>
              <a:rPr lang="ru-RU" sz="2000" dirty="0" smtClean="0"/>
              <a:t>по</a:t>
            </a:r>
            <a:br>
              <a:rPr lang="ru-RU" sz="2000" dirty="0" smtClean="0"/>
            </a:br>
            <a:r>
              <a:rPr lang="ru-RU" sz="2000" dirty="0" smtClean="0"/>
              <a:t> образовательной области «Коммуникация» </a:t>
            </a:r>
            <a:r>
              <a:rPr lang="ru-RU" sz="1400" dirty="0" smtClean="0"/>
              <a:t>сентябрь </a:t>
            </a:r>
            <a:r>
              <a:rPr lang="ru-RU" sz="1400" dirty="0" smtClean="0"/>
              <a:t>2012года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7" name="Chart 2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9144000" cy="541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46125"/>
          </a:xfrm>
        </p:spPr>
        <p:txBody>
          <a:bodyPr/>
          <a:lstStyle/>
          <a:p>
            <a:pPr algn="ctr"/>
            <a:r>
              <a:rPr lang="ru-RU" sz="2000" dirty="0" smtClean="0"/>
              <a:t>Мониторинг ЗУН по развитию речи детей МБДОУ № </a:t>
            </a:r>
            <a:r>
              <a:rPr lang="ru-RU" sz="2000" dirty="0" smtClean="0"/>
              <a:t>281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i="1" dirty="0" smtClean="0"/>
              <a:t>сентябрь </a:t>
            </a:r>
            <a:r>
              <a:rPr lang="ru-RU" sz="1400" i="1" dirty="0" smtClean="0"/>
              <a:t>2012 </a:t>
            </a:r>
            <a:r>
              <a:rPr lang="ru-RU" sz="1400" i="1" dirty="0" smtClean="0"/>
              <a:t>года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7" name="Chart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85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214686"/>
            <a:ext cx="8229600" cy="746125"/>
          </a:xfrm>
        </p:spPr>
        <p:txBody>
          <a:bodyPr/>
          <a:lstStyle/>
          <a:p>
            <a:pPr algn="ctr" eaLnBrk="1" hangingPunct="1"/>
            <a:r>
              <a:rPr lang="ru-RU" sz="3800" dirty="0" smtClean="0">
                <a:latin typeface="Monotype Corsiva" pitchFamily="66" charset="0"/>
              </a:rPr>
              <a:t>Совершенствование речевой компетентности педагогов</a:t>
            </a:r>
            <a:endParaRPr lang="en-US" sz="3800" dirty="0" smtClean="0">
              <a:latin typeface="Monotype Corsiva" pitchFamily="66" charset="0"/>
            </a:endParaRPr>
          </a:p>
        </p:txBody>
      </p:sp>
      <p:pic>
        <p:nvPicPr>
          <p:cNvPr id="18440" name="Picture 8" descr="C:\Users\оксана\Desktop\мои документы\фото сада\логопедический педсавет январь 2011\SL2724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45648" y="0"/>
            <a:ext cx="4698352" cy="3214686"/>
          </a:xfrm>
          <a:prstGeom prst="rect">
            <a:avLst/>
          </a:prstGeom>
          <a:noFill/>
        </p:spPr>
      </p:pic>
      <p:pic>
        <p:nvPicPr>
          <p:cNvPr id="18437" name="Picture 5" descr="C:\Users\оксана\Desktop\презентация на МО\SL2702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500563" cy="3214686"/>
          </a:xfrm>
          <a:prstGeom prst="rect">
            <a:avLst/>
          </a:prstGeom>
          <a:noFill/>
        </p:spPr>
      </p:pic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571500" y="1714500"/>
            <a:ext cx="8143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500306"/>
            <a:ext cx="400049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СЕМИНАР – ПРАКТИКУМ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«Правильно ли мы говорим?»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2071678"/>
            <a:ext cx="4000496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МИНИ-ПЕДАГОГИЧЕСКИЙ СОВЕТ ДЛЯ КОЛЛЕКТИВОВ  КОМПЕНСИРУЮЩИХ  ГРУПП  «РАЗВИТИЕ РЕЧИ У ДЕТЕЙ С ФФНР»</a:t>
            </a:r>
          </a:p>
        </p:txBody>
      </p:sp>
      <p:pic>
        <p:nvPicPr>
          <p:cNvPr id="1027" name="Picture 3" descr="K:\презентация на МО\SL2785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14686"/>
            <a:ext cx="4500562" cy="37288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614364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ДЕЛОВАЯ ИГРА «ОРАТОРСКОЕ ИСКУССТВО»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9" name="Picture 5" descr="K:\презентация на МО\SL2797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6755" y="3214687"/>
            <a:ext cx="4727245" cy="36433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86380" y="6143644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МАСТЕР-КЛАСС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9" grpId="0"/>
      <p:bldP spid="13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dirty="0" smtClean="0">
                <a:latin typeface="Monotype Corsiva" pitchFamily="66" charset="0"/>
              </a:rPr>
              <a:t>Использование ИКТ</a:t>
            </a:r>
            <a:endParaRPr lang="ru-RU" sz="3800" dirty="0"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6" y="1214422"/>
            <a:ext cx="2285984" cy="2143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 descr="C:\Users\оксана\Desktop\презентация на МО\SL270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375420"/>
            <a:ext cx="4643438" cy="3482579"/>
          </a:xfrm>
          <a:prstGeom prst="rect">
            <a:avLst/>
          </a:prstGeom>
          <a:noFill/>
        </p:spPr>
      </p:pic>
      <p:pic>
        <p:nvPicPr>
          <p:cNvPr id="6146" name="Picture 2" descr="C:\Users\оксана\Desktop\мои документы\фото сада\развивающая среда по речи\SL2725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2984"/>
            <a:ext cx="4887113" cy="332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4"/>
          <p:cNvSpPr>
            <a:spLocks noChangeArrowheads="1"/>
          </p:cNvSpPr>
          <p:nvPr/>
        </p:nvSpPr>
        <p:spPr bwMode="ltGray">
          <a:xfrm rot="1374404">
            <a:off x="3338341" y="2003861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ltGray">
          <a:xfrm rot="6774404">
            <a:off x="3255791" y="2070536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0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Модель предметной речевой среды</a:t>
            </a:r>
            <a:endParaRPr lang="en-US" sz="3200" dirty="0"/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gray">
          <a:xfrm>
            <a:off x="357158" y="3857628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gray">
          <a:xfrm>
            <a:off x="3660775" y="3790950"/>
            <a:ext cx="1905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cs typeface="Arial" charset="0"/>
              </a:rPr>
              <a:t> </a:t>
            </a: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gray">
          <a:xfrm>
            <a:off x="428596" y="4214818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gray">
          <a:xfrm>
            <a:off x="428596" y="4143380"/>
            <a:ext cx="2316163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cs typeface="Arial" charset="0"/>
              </a:rPr>
              <a:t>Оборудование и атрибуты для сюжетно-ролевых игр</a:t>
            </a:r>
            <a:endParaRPr lang="en-US" sz="1600" b="1" dirty="0">
              <a:cs typeface="Arial" charset="0"/>
            </a:endParaRPr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ltGray">
          <a:xfrm>
            <a:off x="357158" y="164305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gray">
          <a:xfrm>
            <a:off x="428596" y="2071678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gray">
          <a:xfrm>
            <a:off x="500034" y="2143116"/>
            <a:ext cx="231616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cs typeface="Arial" charset="0"/>
              </a:rPr>
              <a:t>Уголок для театрализации</a:t>
            </a:r>
            <a:endParaRPr lang="en-US" b="1" dirty="0">
              <a:cs typeface="Arial" charset="0"/>
            </a:endParaRPr>
          </a:p>
        </p:txBody>
      </p:sp>
      <p:sp>
        <p:nvSpPr>
          <p:cNvPr id="22537" name="AutoShape 12"/>
          <p:cNvSpPr>
            <a:spLocks noChangeArrowheads="1"/>
          </p:cNvSpPr>
          <p:nvPr/>
        </p:nvSpPr>
        <p:spPr bwMode="gray">
          <a:xfrm>
            <a:off x="6357950" y="378619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AutoShape 13"/>
          <p:cNvSpPr>
            <a:spLocks noChangeArrowheads="1"/>
          </p:cNvSpPr>
          <p:nvPr/>
        </p:nvSpPr>
        <p:spPr bwMode="gray">
          <a:xfrm>
            <a:off x="6429388" y="4143380"/>
            <a:ext cx="2427288" cy="1081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ru-RU" b="1" dirty="0"/>
              <a:t>Уголок для</a:t>
            </a:r>
            <a:r>
              <a:rPr lang="ru-RU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ru-RU" b="1" dirty="0"/>
              <a:t>сенсорно – моторного</a:t>
            </a:r>
          </a:p>
          <a:p>
            <a:pPr algn="ctr"/>
            <a:r>
              <a:rPr lang="ru-RU" b="1" dirty="0"/>
              <a:t> развития</a:t>
            </a:r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gray">
          <a:xfrm>
            <a:off x="6429388" y="4286256"/>
            <a:ext cx="23161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1400" b="1">
              <a:cs typeface="Arial" charset="0"/>
            </a:endParaRPr>
          </a:p>
        </p:txBody>
      </p:sp>
      <p:sp>
        <p:nvSpPr>
          <p:cNvPr id="22540" name="AutoShape 16"/>
          <p:cNvSpPr>
            <a:spLocks noChangeArrowheads="1"/>
          </p:cNvSpPr>
          <p:nvPr/>
        </p:nvSpPr>
        <p:spPr bwMode="gray">
          <a:xfrm>
            <a:off x="6215074" y="1571612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AutoShape 17"/>
          <p:cNvSpPr>
            <a:spLocks noChangeArrowheads="1"/>
          </p:cNvSpPr>
          <p:nvPr/>
        </p:nvSpPr>
        <p:spPr bwMode="gray">
          <a:xfrm>
            <a:off x="6286512" y="1928802"/>
            <a:ext cx="2408237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ru-RU" b="1"/>
              <a:t>Книжный уголок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ltGray">
          <a:xfrm rot="6774404">
            <a:off x="3271828" y="2071677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0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ltGray">
          <a:xfrm rot="12174404">
            <a:off x="3214678" y="2054215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ltGray">
          <a:xfrm rot="17574404">
            <a:off x="3311516" y="1947852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ltGray">
          <a:xfrm rot="1374404">
            <a:off x="3354378" y="2005002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0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543" name="Прямоугольник 26"/>
          <p:cNvSpPr>
            <a:spLocks noChangeArrowheads="1"/>
          </p:cNvSpPr>
          <p:nvPr/>
        </p:nvSpPr>
        <p:spPr bwMode="auto">
          <a:xfrm>
            <a:off x="3643306" y="2786058"/>
            <a:ext cx="2000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Развивающая речевая среда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gray">
          <a:xfrm>
            <a:off x="3500430" y="5072074"/>
            <a:ext cx="2543175" cy="1600200"/>
          </a:xfrm>
          <a:prstGeom prst="roundRect">
            <a:avLst>
              <a:gd name="adj" fmla="val 12699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3571868" y="5500702"/>
            <a:ext cx="2427288" cy="1081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pPr algn="ctr"/>
            <a:r>
              <a:rPr lang="ru-RU" b="1" dirty="0" err="1" smtClean="0"/>
              <a:t>Логоуголок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ltGray">
          <a:xfrm rot="12174404">
            <a:off x="3198641" y="2053074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ltGray">
          <a:xfrm rot="17574404">
            <a:off x="3295479" y="1946711"/>
            <a:ext cx="2679700" cy="2641600"/>
          </a:xfrm>
          <a:custGeom>
            <a:avLst/>
            <a:gdLst>
              <a:gd name="G0" fmla="+- -1509893 0 0"/>
              <a:gd name="G1" fmla="+- -5955455 0 0"/>
              <a:gd name="G2" fmla="+- -1509893 0 -5955455"/>
              <a:gd name="G3" fmla="+- 10800 0 0"/>
              <a:gd name="G4" fmla="+- 0 0 -15098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26 0 0"/>
              <a:gd name="G9" fmla="+- 0 0 -5955455"/>
              <a:gd name="G10" fmla="+- 7926 0 2700"/>
              <a:gd name="G11" fmla="cos G10 -1509893"/>
              <a:gd name="G12" fmla="sin G10 -1509893"/>
              <a:gd name="G13" fmla="cos 13500 -1509893"/>
              <a:gd name="G14" fmla="sin 13500 -1509893"/>
              <a:gd name="G15" fmla="+- G11 10800 0"/>
              <a:gd name="G16" fmla="+- G12 10800 0"/>
              <a:gd name="G17" fmla="+- G13 10800 0"/>
              <a:gd name="G18" fmla="+- G14 10800 0"/>
              <a:gd name="G19" fmla="*/ 7926 1 2"/>
              <a:gd name="G20" fmla="+- G19 5400 0"/>
              <a:gd name="G21" fmla="cos G20 -1509893"/>
              <a:gd name="G22" fmla="sin G20 -1509893"/>
              <a:gd name="G23" fmla="+- G21 10800 0"/>
              <a:gd name="G24" fmla="+- G12 G23 G22"/>
              <a:gd name="G25" fmla="+- G22 G23 G11"/>
              <a:gd name="G26" fmla="cos 10800 -1509893"/>
              <a:gd name="G27" fmla="sin 10800 -1509893"/>
              <a:gd name="G28" fmla="cos 7926 -1509893"/>
              <a:gd name="G29" fmla="sin 7926 -15098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55455"/>
              <a:gd name="G36" fmla="sin G34 -5955455"/>
              <a:gd name="G37" fmla="+/ -5955455 -15098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26 G39"/>
              <a:gd name="G43" fmla="sin 792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689 w 21600"/>
              <a:gd name="T5" fmla="*/ 1746 h 21600"/>
              <a:gd name="T6" fmla="*/ 10657 w 21600"/>
              <a:gd name="T7" fmla="*/ 1438 h 21600"/>
              <a:gd name="T8" fmla="*/ 15121 w 21600"/>
              <a:gd name="T9" fmla="*/ 4156 h 21600"/>
              <a:gd name="T10" fmla="*/ 23223 w 21600"/>
              <a:gd name="T11" fmla="*/ 5516 h 21600"/>
              <a:gd name="T12" fmla="*/ 21035 w 21600"/>
              <a:gd name="T13" fmla="*/ 10942 h 21600"/>
              <a:gd name="T14" fmla="*/ 15609 w 21600"/>
              <a:gd name="T15" fmla="*/ 87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93" y="7698"/>
                </a:moveTo>
                <a:cubicBezTo>
                  <a:pt x="16849" y="4772"/>
                  <a:pt x="13978" y="2874"/>
                  <a:pt x="10800" y="2874"/>
                </a:cubicBezTo>
                <a:cubicBezTo>
                  <a:pt x="10759" y="2873"/>
                  <a:pt x="10719" y="2874"/>
                  <a:pt x="10679" y="2874"/>
                </a:cubicBezTo>
                <a:lnTo>
                  <a:pt x="10635" y="1"/>
                </a:lnTo>
                <a:cubicBezTo>
                  <a:pt x="10690" y="0"/>
                  <a:pt x="10745" y="-1"/>
                  <a:pt x="10800" y="0"/>
                </a:cubicBezTo>
                <a:cubicBezTo>
                  <a:pt x="15131" y="0"/>
                  <a:pt x="19043" y="2587"/>
                  <a:pt x="20738" y="6573"/>
                </a:cubicBezTo>
                <a:lnTo>
                  <a:pt x="23223" y="5516"/>
                </a:lnTo>
                <a:lnTo>
                  <a:pt x="21035" y="10942"/>
                </a:lnTo>
                <a:lnTo>
                  <a:pt x="15609" y="8754"/>
                </a:lnTo>
                <a:lnTo>
                  <a:pt x="18093" y="769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оксана\Desktop\презентация на МО\SL272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7"/>
            <a:ext cx="9144000" cy="3286124"/>
          </a:xfrm>
          <a:prstGeom prst="rect">
            <a:avLst/>
          </a:prstGeom>
          <a:noFill/>
        </p:spPr>
      </p:pic>
      <p:pic>
        <p:nvPicPr>
          <p:cNvPr id="1028" name="Picture 4" descr="C:\Users\оксана\Desktop\презентация на МО\SL272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3214678" cy="3643314"/>
          </a:xfrm>
          <a:prstGeom prst="rect">
            <a:avLst/>
          </a:prstGeom>
          <a:noFill/>
        </p:spPr>
      </p:pic>
      <p:pic>
        <p:nvPicPr>
          <p:cNvPr id="1027" name="Picture 3" descr="C:\Users\оксана\Desktop\презентация на МО\SL2725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"/>
            <a:ext cx="3027401" cy="3643314"/>
          </a:xfrm>
          <a:prstGeom prst="rect">
            <a:avLst/>
          </a:prstGeom>
          <a:noFill/>
        </p:spPr>
      </p:pic>
      <p:pic>
        <p:nvPicPr>
          <p:cNvPr id="1026" name="Picture 2" descr="C:\Users\оксана\Desktop\презентация на МО\SL2725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507077" cy="364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306045" y="2967334"/>
            <a:ext cx="117561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игры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методические пособия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1142984"/>
            <a:ext cx="2214578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оксана\Desktop\мои документы\фото сада\развивающая среда по речи\SL272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00562" cy="3071833"/>
          </a:xfrm>
          <a:prstGeom prst="rect">
            <a:avLst/>
          </a:prstGeom>
          <a:noFill/>
        </p:spPr>
      </p:pic>
      <p:pic>
        <p:nvPicPr>
          <p:cNvPr id="8196" name="Picture 4" descr="C:\Users\оксана\Desktop\мои документы\фото сада\развивающая среда по речи\SL2725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3071810"/>
            <a:ext cx="4500563" cy="3786190"/>
          </a:xfrm>
          <a:prstGeom prst="rect">
            <a:avLst/>
          </a:prstGeom>
          <a:noFill/>
        </p:spPr>
      </p:pic>
      <p:pic>
        <p:nvPicPr>
          <p:cNvPr id="8198" name="Picture 6" descr="C:\Users\оксана\Desktop\мои документы\фото сада\развивающая среда по речи\SL27256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071810"/>
            <a:ext cx="4643438" cy="3786190"/>
          </a:xfrm>
          <a:prstGeom prst="rect">
            <a:avLst/>
          </a:prstGeom>
          <a:noFill/>
        </p:spPr>
      </p:pic>
      <p:pic>
        <p:nvPicPr>
          <p:cNvPr id="8199" name="Picture 7" descr="C:\Users\оксана\Desktop\мои документы\фото сада\развивающая среда по речи\SL27255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0"/>
            <a:ext cx="4643438" cy="30718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71744"/>
            <a:ext cx="8286776" cy="8890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Логопедический кабинет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ксана\Desktop\мои документы\фото сада\SL272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1399" cy="3357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7346" name="Picture 2" descr="C:\Users\оксана\Desktop\мои документы\фото сада\развивающая среда по речи\SL2724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99726" y="1"/>
            <a:ext cx="4344273" cy="3357561"/>
          </a:xfrm>
          <a:prstGeom prst="rect">
            <a:avLst/>
          </a:prstGeom>
          <a:noFill/>
        </p:spPr>
      </p:pic>
      <p:pic>
        <p:nvPicPr>
          <p:cNvPr id="57347" name="Picture 3" descr="C:\Users\оксана\Desktop\мои документы\фото сада\развивающая среда по речи\SL272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786314" cy="3500438"/>
          </a:xfrm>
          <a:prstGeom prst="rect">
            <a:avLst/>
          </a:prstGeom>
          <a:noFill/>
        </p:spPr>
      </p:pic>
      <p:pic>
        <p:nvPicPr>
          <p:cNvPr id="10243" name="Picture 3" descr="C:\Users\оксана\Desktop\мои документы\фото сада\SL272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3357562"/>
            <a:ext cx="4357686" cy="35004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14431" y="2786058"/>
            <a:ext cx="5139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Речевые зоны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</TotalTime>
  <Words>113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597TGp_Child_light</vt:lpstr>
      <vt:lpstr>  Муниципальное бюджетное дошкольное образовательное учреждение детский сад комбинированного вида № 281 </vt:lpstr>
      <vt:lpstr>Мониторинг ЗУН воспитанников МДОУ № 281 по  образовательной области «Коммуникация» сентябрь 2012года</vt:lpstr>
      <vt:lpstr>Мониторинг ЗУН по развитию речи детей МБДОУ № 281 сентябрь 2012 года</vt:lpstr>
      <vt:lpstr>Совершенствование речевой компетентности педагогов</vt:lpstr>
      <vt:lpstr>Использование ИКТ</vt:lpstr>
      <vt:lpstr>Модель предметной речевой среды</vt:lpstr>
      <vt:lpstr>Слайд 7</vt:lpstr>
      <vt:lpstr>Логопедический кабинет</vt:lpstr>
      <vt:lpstr>Слайд 9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алия</cp:lastModifiedBy>
  <cp:revision>202</cp:revision>
  <dcterms:created xsi:type="dcterms:W3CDTF">2011-02-05T18:02:26Z</dcterms:created>
  <dcterms:modified xsi:type="dcterms:W3CDTF">2013-01-30T14:46:59Z</dcterms:modified>
</cp:coreProperties>
</file>