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81" r:id="rId18"/>
    <p:sldId id="274" r:id="rId19"/>
    <p:sldId id="282" r:id="rId20"/>
    <p:sldId id="283" r:id="rId21"/>
    <p:sldId id="277" r:id="rId22"/>
    <p:sldId id="279" r:id="rId23"/>
    <p:sldId id="280" r:id="rId24"/>
    <p:sldId id="259"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FFFF"/>
    <a:srgbClr val="FF0066"/>
    <a:srgbClr val="006600"/>
    <a:srgbClr val="66FF33"/>
    <a:srgbClr val="FF6600"/>
    <a:srgbClr val="0066FF"/>
    <a:srgbClr val="CCFFFF"/>
    <a:srgbClr val="A50021"/>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542" y="-8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shape val="cone"/>
        <c:axId val="86699392"/>
        <c:axId val="31892608"/>
        <c:axId val="0"/>
      </c:bar3DChart>
      <c:catAx>
        <c:axId val="86699392"/>
        <c:scaling>
          <c:orientation val="minMax"/>
        </c:scaling>
        <c:delete val="0"/>
        <c:axPos val="b"/>
        <c:majorTickMark val="out"/>
        <c:minorTickMark val="none"/>
        <c:tickLblPos val="nextTo"/>
        <c:crossAx val="31892608"/>
        <c:crosses val="autoZero"/>
        <c:auto val="1"/>
        <c:lblAlgn val="ctr"/>
        <c:lblOffset val="100"/>
        <c:noMultiLvlLbl val="0"/>
      </c:catAx>
      <c:valAx>
        <c:axId val="31892608"/>
        <c:scaling>
          <c:orientation val="minMax"/>
        </c:scaling>
        <c:delete val="0"/>
        <c:axPos val="l"/>
        <c:numFmt formatCode="General" sourceLinked="1"/>
        <c:majorTickMark val="out"/>
        <c:minorTickMark val="none"/>
        <c:tickLblPos val="nextTo"/>
        <c:crossAx val="8669939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01.12.2015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okrnarmira.ru/_si/0/03719060.jpg"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D0%AD%D0%B7%D0%BE%D0%BF" TargetMode="External"/><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hyperlink" Target="http://ru.wikipedia.org/wiki/%D0%9B%D0%B0%D1%84%D0%BE%D0%BD%D1%82%D0%B5%D0%BD,_%D0%96%D0%B0%D0%BD" TargetMode="External"/><Relationship Id="rId4" Type="http://schemas.openxmlformats.org/officeDocument/2006/relationships/hyperlink" Target="http://ru.wikipedia.org/wiki/%D0%9F%D0%BE%D1%8D%D1%8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okrnarmira.ru/_si/13/60490724.jp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okrnarmira.ru/_si/35/08082705.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okrnarmira.ucoz.ru/_si/7/37699344.jp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kazochnikonline.ru/photo/illjustracii_k_skazkam/illjustracii_k_russkim_narodnym_skazkam/carevna_ljagushka/2-0-208"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lukoshko.net/story/ilya-muromec-i-kalin-car.htm" TargetMode="External"/><Relationship Id="rId3" Type="http://schemas.openxmlformats.org/officeDocument/2006/relationships/hyperlink" Target="http://lukoshko.net/story/vavila-i-skomorohi.htm" TargetMode="External"/><Relationship Id="rId7" Type="http://schemas.openxmlformats.org/officeDocument/2006/relationships/hyperlink" Target="http://lukoshko.net/story/ivan-gostinyy-syn.htm" TargetMode="External"/><Relationship Id="rId12" Type="http://schemas.openxmlformats.org/officeDocument/2006/relationships/image" Target="../media/image22.jpeg"/><Relationship Id="rId2" Type="http://schemas.openxmlformats.org/officeDocument/2006/relationships/hyperlink" Target="http://lukoshko.net/story/alesha-popovich-i-tugarin-zmeevich.htm" TargetMode="External"/><Relationship Id="rId1" Type="http://schemas.openxmlformats.org/officeDocument/2006/relationships/slideLayout" Target="../slideLayouts/slideLayout8.xml"/><Relationship Id="rId6" Type="http://schemas.openxmlformats.org/officeDocument/2006/relationships/hyperlink" Target="http://lukoshko.net/story/dobrynya-i-zmey.htm" TargetMode="External"/><Relationship Id="rId11" Type="http://schemas.openxmlformats.org/officeDocument/2006/relationships/hyperlink" Target="http://lukoshko.net/story/stavr-godinovich.htm" TargetMode="External"/><Relationship Id="rId5" Type="http://schemas.openxmlformats.org/officeDocument/2006/relationships/hyperlink" Target="http://lukoshko.net/story/dobrynya-i-alesha.htm" TargetMode="External"/><Relationship Id="rId10" Type="http://schemas.openxmlformats.org/officeDocument/2006/relationships/hyperlink" Target="http://lukoshko.net/story/sadko.htm" TargetMode="External"/><Relationship Id="rId4" Type="http://schemas.openxmlformats.org/officeDocument/2006/relationships/hyperlink" Target="http://lukoshko.net/story/volga-i-mikula-selyaninovich.htm" TargetMode="External"/><Relationship Id="rId9" Type="http://schemas.openxmlformats.org/officeDocument/2006/relationships/hyperlink" Target="http://lukoshko.net/story/ilya-muromec-i-solovey-razboynik.ht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okrnarmira.ru/index/poceluj_krasavicy_adygejskie_pritchi/0-901" TargetMode="External"/><Relationship Id="rId3" Type="http://schemas.openxmlformats.org/officeDocument/2006/relationships/hyperlink" Target="http://sokrnarmira.ru/index/sud_dzhebaga_adygejskie_pritchi/0-896" TargetMode="External"/><Relationship Id="rId7" Type="http://schemas.openxmlformats.org/officeDocument/2006/relationships/hyperlink" Target="http://sokrnarmira.ru/index/recept_adygejskie_pritchi/0-900" TargetMode="External"/><Relationship Id="rId2" Type="http://schemas.openxmlformats.org/officeDocument/2006/relationships/hyperlink" Target="http://sokrnarmira.ru/index/nastavlenija_otca_adygejskie_pritchi/0-895" TargetMode="External"/><Relationship Id="rId1" Type="http://schemas.openxmlformats.org/officeDocument/2006/relationships/slideLayout" Target="../slideLayouts/slideLayout9.xml"/><Relationship Id="rId6" Type="http://schemas.openxmlformats.org/officeDocument/2006/relationships/hyperlink" Target="http://sokrnarmira.ru/index/starinnaja_adygejskaja_pritcha_adygejskie_pritchi/0-899" TargetMode="External"/><Relationship Id="rId5" Type="http://schemas.openxmlformats.org/officeDocument/2006/relationships/hyperlink" Target="http://sokrnarmira.ru/index/pritcha_pro_dengi_adygejskie_pritchi/0-898" TargetMode="External"/><Relationship Id="rId10" Type="http://schemas.openxmlformats.org/officeDocument/2006/relationships/image" Target="../media/image23.jpeg"/><Relationship Id="rId4" Type="http://schemas.openxmlformats.org/officeDocument/2006/relationships/hyperlink" Target="http://sokrnarmira.ru/index/obychaj_adygejskie_pritchi/0-897" TargetMode="External"/><Relationship Id="rId9" Type="http://schemas.openxmlformats.org/officeDocument/2006/relationships/hyperlink" Target="http://sokrnarmira.ru/_si/4/96703670.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tale-store.ru/skazki-narodov-mira/39-adygejskie-narodnye-skazki" TargetMode="External"/><Relationship Id="rId2" Type="http://schemas.openxmlformats.org/officeDocument/2006/relationships/hyperlink" Target="http://www.regobraz.ru/lib/lib_skaz010225.php" TargetMode="External"/><Relationship Id="rId1" Type="http://schemas.openxmlformats.org/officeDocument/2006/relationships/slideLayout" Target="../slideLayouts/slideLayout2.xml"/><Relationship Id="rId6" Type="http://schemas.openxmlformats.org/officeDocument/2006/relationships/hyperlink" Target="http://hobbitaniya.ru/adigeya/adigeya27.php" TargetMode="External"/><Relationship Id="rId5" Type="http://schemas.openxmlformats.org/officeDocument/2006/relationships/hyperlink" Target="http://www.hobobo.ru/catalog/narodnye_skazki_byliny_skazaniya/adygejjskie-skazki" TargetMode="External"/><Relationship Id="rId4" Type="http://schemas.openxmlformats.org/officeDocument/2006/relationships/hyperlink" Target="http://allskazki.ru/world/adi.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misl-zhizni.ru/o-smisle-zhizni/85-prepodobni-serafi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krnarmira.ru/_si/10/99886498.jpe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04664"/>
            <a:ext cx="6408712" cy="1944216"/>
          </a:xfrm>
          <a:prstGeom prst="frame">
            <a:avLst/>
          </a:prstGeom>
          <a:solidFill>
            <a:schemeClr val="tx2">
              <a:lumMod val="40000"/>
              <a:lumOff val="60000"/>
            </a:schemeClr>
          </a:solidFill>
          <a:ln>
            <a:solidFill>
              <a:srgbClr val="C00000"/>
            </a:solidFill>
          </a:ln>
          <a:effectLst>
            <a:glow rad="127000">
              <a:srgbClr val="FF0000"/>
            </a:glow>
          </a:effectLst>
        </p:spPr>
        <p:txBody>
          <a:bodyPr>
            <a:noAutofit/>
          </a:bodyPr>
          <a:lstStyle/>
          <a:p>
            <a:pPr algn="ctr"/>
            <a:r>
              <a:rPr lang="ru-RU" sz="2400" b="1" i="1" dirty="0" smtClean="0">
                <a:solidFill>
                  <a:srgbClr val="C00000"/>
                </a:solidFill>
                <a:latin typeface="Arial" pitchFamily="34" charset="0"/>
                <a:cs typeface="Arial" pitchFamily="34" charset="0"/>
              </a:rPr>
              <a:t>Презентация к уроку литературы</a:t>
            </a:r>
            <a:br>
              <a:rPr lang="ru-RU" sz="2400" b="1" i="1" dirty="0" smtClean="0">
                <a:solidFill>
                  <a:srgbClr val="C00000"/>
                </a:solidFill>
                <a:latin typeface="Arial" pitchFamily="34" charset="0"/>
                <a:cs typeface="Arial" pitchFamily="34" charset="0"/>
              </a:rPr>
            </a:br>
            <a:r>
              <a:rPr lang="ru-RU" sz="2400" b="1" i="1" dirty="0" smtClean="0">
                <a:solidFill>
                  <a:srgbClr val="C00000"/>
                </a:solidFill>
                <a:latin typeface="Arial" pitchFamily="34" charset="0"/>
                <a:cs typeface="Arial" pitchFamily="34" charset="0"/>
              </a:rPr>
              <a:t>«</a:t>
            </a:r>
            <a:r>
              <a:rPr lang="ru-RU" sz="2000" b="1" i="1" dirty="0" smtClean="0">
                <a:solidFill>
                  <a:srgbClr val="C00000"/>
                </a:solidFill>
                <a:latin typeface="Arial" pitchFamily="34" charset="0"/>
                <a:cs typeface="Arial" pitchFamily="34" charset="0"/>
              </a:rPr>
              <a:t> </a:t>
            </a:r>
            <a:r>
              <a:rPr lang="ru-RU" sz="2400" b="1" i="1" dirty="0" smtClean="0">
                <a:solidFill>
                  <a:srgbClr val="C00000"/>
                </a:solidFill>
                <a:latin typeface="Arial" pitchFamily="34" charset="0"/>
                <a:cs typeface="Arial" pitchFamily="34" charset="0"/>
              </a:rPr>
              <a:t>Народная мудрость бесценна и бесконечна»</a:t>
            </a:r>
            <a:endParaRPr lang="ru-RU" sz="2400" b="1" i="1" dirty="0">
              <a:solidFill>
                <a:srgbClr val="C00000"/>
              </a:solidFill>
              <a:latin typeface="Arial" pitchFamily="34" charset="0"/>
              <a:cs typeface="Arial" pitchFamily="34" charset="0"/>
            </a:endParaRPr>
          </a:p>
        </p:txBody>
      </p:sp>
      <p:pic>
        <p:nvPicPr>
          <p:cNvPr id="6" name="Содержимое 5" descr="http://sokrnarmira.ru/_si/0/s03719060.jpg">
            <a:hlinkClick r:id="rId2" tgtFrame="_blank" tooltip="&quot;Нажмите, для просмотра в полном размере...&quot;"/>
          </p:cNvPr>
          <p:cNvPicPr>
            <a:picLocks noGrp="1"/>
          </p:cNvPicPr>
          <p:nvPr>
            <p:ph sz="half" idx="1"/>
          </p:nvPr>
        </p:nvPicPr>
        <p:blipFill>
          <a:blip r:embed="rId3" cstate="print"/>
          <a:stretch>
            <a:fillRect/>
          </a:stretch>
        </p:blipFill>
        <p:spPr bwMode="auto">
          <a:xfrm>
            <a:off x="467544" y="2492896"/>
            <a:ext cx="3532956" cy="4104456"/>
          </a:xfrm>
          <a:prstGeom prst="rect">
            <a:avLst/>
          </a:prstGeom>
          <a:ln w="88900" cap="sq" cmpd="thickThin">
            <a:solidFill>
              <a:srgbClr val="FF0000"/>
            </a:solidFill>
            <a:prstDash val="solid"/>
            <a:miter lim="800000"/>
          </a:ln>
          <a:effectLst>
            <a:innerShdw blurRad="76200">
              <a:srgbClr val="000000"/>
            </a:innerShdw>
          </a:effectLst>
        </p:spPr>
        <p:style>
          <a:lnRef idx="1">
            <a:schemeClr val="accent2"/>
          </a:lnRef>
          <a:fillRef idx="3">
            <a:schemeClr val="accent2"/>
          </a:fillRef>
          <a:effectRef idx="2">
            <a:schemeClr val="accent2"/>
          </a:effectRef>
          <a:fontRef idx="minor">
            <a:schemeClr val="lt1"/>
          </a:fontRef>
        </p:style>
      </p:pic>
      <p:sp>
        <p:nvSpPr>
          <p:cNvPr id="7" name="Содержимое 6"/>
          <p:cNvSpPr>
            <a:spLocks noGrp="1"/>
          </p:cNvSpPr>
          <p:nvPr>
            <p:ph sz="half" idx="2"/>
          </p:nvPr>
        </p:nvSpPr>
        <p:spPr>
          <a:xfrm>
            <a:off x="4572000" y="3212976"/>
            <a:ext cx="3672408" cy="2304256"/>
          </a:xfrm>
          <a:blipFill>
            <a:blip r:embed="rId4"/>
            <a:tile tx="0" ty="0" sx="100000" sy="100000" flip="none" algn="tl"/>
          </a:blipFill>
          <a:effectLst>
            <a:glow rad="127000">
              <a:srgbClr val="FF0000"/>
            </a:glow>
          </a:effectLst>
        </p:spPr>
        <p:txBody>
          <a:bodyPr>
            <a:noAutofit/>
          </a:bodyPr>
          <a:lstStyle/>
          <a:p>
            <a:pPr>
              <a:buNone/>
            </a:pPr>
            <a:r>
              <a:rPr lang="ru-RU" sz="2400" b="1" i="1" dirty="0" smtClean="0">
                <a:solidFill>
                  <a:srgbClr val="FF0066"/>
                </a:solidFill>
                <a:effectLst>
                  <a:glow rad="127000">
                    <a:srgbClr val="FFFF00"/>
                  </a:glow>
                </a:effectLst>
                <a:latin typeface="Calibri" pitchFamily="34" charset="0"/>
              </a:rPr>
              <a:t>      Народная мудрость в афоризмах, притчах, баснях, мифах, сказках, легендах, былинах, пословицах, поговорках.</a:t>
            </a:r>
          </a:p>
          <a:p>
            <a:pPr>
              <a:buNone/>
            </a:pPr>
            <a:endParaRPr lang="ru-RU" sz="2400" dirty="0" smtClean="0">
              <a:effectLst>
                <a:glow rad="127000">
                  <a:srgbClr val="FFFF00"/>
                </a:glow>
              </a:effectLst>
              <a:latin typeface="Calibri" pitchFamily="34" charset="0"/>
            </a:endParaRPr>
          </a:p>
          <a:p>
            <a:pPr>
              <a:buNone/>
            </a:pPr>
            <a:r>
              <a:rPr lang="ru-RU" sz="2400" dirty="0" smtClean="0">
                <a:effectLst>
                  <a:glow rad="127000">
                    <a:srgbClr val="FFFF00"/>
                  </a:glow>
                </a:effectLst>
                <a:latin typeface="Calibri" pitchFamily="34" charset="0"/>
              </a:rPr>
              <a:t>       </a:t>
            </a:r>
          </a:p>
          <a:p>
            <a:pPr>
              <a:buNone/>
            </a:pPr>
            <a:r>
              <a:rPr lang="ru-RU" sz="2400" dirty="0" smtClean="0">
                <a:effectLst>
                  <a:glow rad="127000">
                    <a:srgbClr val="FFFF00"/>
                  </a:glow>
                </a:effectLst>
                <a:latin typeface="Calibri" pitchFamily="34" charset="0"/>
              </a:rPr>
              <a:t>        </a:t>
            </a: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smtClean="0">
              <a:effectLst>
                <a:glow rad="127000">
                  <a:srgbClr val="FFFF00"/>
                </a:glow>
              </a:effectLst>
              <a:latin typeface="Calibri" pitchFamily="34" charset="0"/>
            </a:endParaRPr>
          </a:p>
          <a:p>
            <a:pPr>
              <a:buNone/>
            </a:pPr>
            <a:endParaRPr lang="ru-RU" sz="2400" dirty="0">
              <a:effectLst>
                <a:glow rad="127000">
                  <a:srgbClr val="FFFF00"/>
                </a:glo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332656"/>
            <a:ext cx="2448272" cy="1368152"/>
          </a:xfrm>
          <a:prstGeom prst="ellipse">
            <a:avLst/>
          </a:prstGeom>
          <a:solidFill>
            <a:schemeClr val="bg2">
              <a:lumMod val="75000"/>
            </a:schemeClr>
          </a:solidFill>
          <a:effectLst>
            <a:glow rad="127000">
              <a:srgbClr val="C00000"/>
            </a:glow>
          </a:effectLst>
        </p:spPr>
        <p:txBody>
          <a:bodyPr>
            <a:normAutofit fontScale="90000"/>
          </a:bodyPr>
          <a:lstStyle/>
          <a:p>
            <a:r>
              <a:rPr lang="ru-RU" sz="4400" dirty="0" smtClean="0">
                <a:latin typeface="Calibri" pitchFamily="34" charset="0"/>
              </a:rPr>
              <a:t>                          </a:t>
            </a:r>
            <a:r>
              <a:rPr lang="ru-RU" sz="4400" b="1" dirty="0" smtClean="0">
                <a:latin typeface="Calibri" pitchFamily="34" charset="0"/>
              </a:rPr>
              <a:t>Басни</a:t>
            </a:r>
            <a:endParaRPr lang="ru-RU" sz="4400" b="1" dirty="0">
              <a:latin typeface="Calibri" pitchFamily="34" charset="0"/>
            </a:endParaRPr>
          </a:p>
        </p:txBody>
      </p:sp>
      <p:pic>
        <p:nvPicPr>
          <p:cNvPr id="5" name="Содержимое 4" descr="http://sokrnarmira.ru/_si/7/86242069.jpg"/>
          <p:cNvPicPr>
            <a:picLocks noGrp="1"/>
          </p:cNvPicPr>
          <p:nvPr>
            <p:ph sz="half" idx="1"/>
          </p:nvPr>
        </p:nvPicPr>
        <p:blipFill>
          <a:blip r:embed="rId2" cstate="print"/>
          <a:stretch>
            <a:fillRect/>
          </a:stretch>
        </p:blipFill>
        <p:spPr bwMode="auto">
          <a:xfrm>
            <a:off x="467544" y="1916832"/>
            <a:ext cx="3390081" cy="4680520"/>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4644008" y="1844824"/>
            <a:ext cx="3884240" cy="4896544"/>
          </a:xfrm>
          <a:solidFill>
            <a:srgbClr val="FFFF00"/>
          </a:solidFill>
          <a:ln>
            <a:solidFill>
              <a:srgbClr val="D64AB5"/>
            </a:solidFill>
          </a:ln>
          <a:effectLst>
            <a:glow rad="127000">
              <a:srgbClr val="FF0000"/>
            </a:glow>
          </a:effectLst>
        </p:spPr>
        <p:txBody>
          <a:bodyPr>
            <a:noAutofit/>
          </a:bodyPr>
          <a:lstStyle/>
          <a:p>
            <a:pPr>
              <a:buNone/>
            </a:pPr>
            <a:r>
              <a:rPr lang="ru-RU" sz="2000" b="1" dirty="0" smtClean="0">
                <a:latin typeface="Calibri" pitchFamily="34" charset="0"/>
              </a:rPr>
              <a:t>Басня - один из древнейших </a:t>
            </a:r>
          </a:p>
          <a:p>
            <a:pPr>
              <a:buNone/>
            </a:pPr>
            <a:r>
              <a:rPr lang="ru-RU" sz="2000" b="1" dirty="0" smtClean="0">
                <a:latin typeface="Calibri" pitchFamily="34" charset="0"/>
              </a:rPr>
              <a:t> литературных жанров.      </a:t>
            </a:r>
          </a:p>
          <a:p>
            <a:pPr>
              <a:buNone/>
            </a:pPr>
            <a:r>
              <a:rPr lang="ru-RU" sz="2000" b="1" dirty="0" smtClean="0">
                <a:latin typeface="Calibri" pitchFamily="34" charset="0"/>
              </a:rPr>
              <a:t>В Древней Греции был </a:t>
            </a:r>
          </a:p>
          <a:p>
            <a:pPr>
              <a:buNone/>
            </a:pPr>
            <a:r>
              <a:rPr lang="ru-RU" sz="2000" b="1" dirty="0" smtClean="0">
                <a:latin typeface="Calibri" pitchFamily="34" charset="0"/>
              </a:rPr>
              <a:t> знаменит </a:t>
            </a:r>
            <a:r>
              <a:rPr lang="ru-RU" sz="2000" b="1" dirty="0" smtClean="0">
                <a:latin typeface="Calibri" pitchFamily="34" charset="0"/>
                <a:hlinkClick r:id="rId3" action="ppaction://hlinkfile" tooltip="Эзоп"/>
              </a:rPr>
              <a:t>Эзоп</a:t>
            </a:r>
            <a:r>
              <a:rPr lang="ru-RU" sz="2000" b="1" dirty="0" smtClean="0">
                <a:latin typeface="Calibri" pitchFamily="34" charset="0"/>
              </a:rPr>
              <a:t> (VI—V века</a:t>
            </a:r>
          </a:p>
          <a:p>
            <a:pPr>
              <a:buNone/>
            </a:pPr>
            <a:r>
              <a:rPr lang="ru-RU" sz="2000" b="1" dirty="0" smtClean="0">
                <a:latin typeface="Calibri" pitchFamily="34" charset="0"/>
              </a:rPr>
              <a:t> до нашей эры), писавший </a:t>
            </a:r>
          </a:p>
          <a:p>
            <a:pPr>
              <a:buNone/>
            </a:pPr>
            <a:r>
              <a:rPr lang="ru-RU" sz="2000" b="1" dirty="0" smtClean="0">
                <a:latin typeface="Calibri" pitchFamily="34" charset="0"/>
              </a:rPr>
              <a:t>басни в прозе.  </a:t>
            </a:r>
          </a:p>
          <a:p>
            <a:pPr>
              <a:buNone/>
            </a:pPr>
            <a:r>
              <a:rPr lang="ru-RU" sz="2000" b="1" dirty="0" smtClean="0">
                <a:latin typeface="Calibri" pitchFamily="34" charset="0"/>
              </a:rPr>
              <a:t>Виднейшим баснописцем нового</a:t>
            </a:r>
          </a:p>
          <a:p>
            <a:pPr>
              <a:buNone/>
            </a:pPr>
            <a:r>
              <a:rPr lang="ru-RU" sz="2000" b="1" dirty="0" smtClean="0">
                <a:latin typeface="Calibri" pitchFamily="34" charset="0"/>
              </a:rPr>
              <a:t> времени был французский </a:t>
            </a:r>
            <a:r>
              <a:rPr lang="ru-RU" sz="2000" b="1" dirty="0" smtClean="0">
                <a:latin typeface="Calibri" pitchFamily="34" charset="0"/>
                <a:hlinkClick r:id="rId4" action="ppaction://hlinkfile" tooltip="Поэт"/>
              </a:rPr>
              <a:t>поэт</a:t>
            </a:r>
            <a:endParaRPr lang="ru-RU" sz="2000" b="1" dirty="0" smtClean="0">
              <a:latin typeface="Calibri" pitchFamily="34" charset="0"/>
            </a:endParaRPr>
          </a:p>
          <a:p>
            <a:pPr>
              <a:buNone/>
            </a:pPr>
            <a:r>
              <a:rPr lang="ru-RU" sz="2000" b="1" dirty="0" smtClean="0">
                <a:latin typeface="Calibri" pitchFamily="34" charset="0"/>
              </a:rPr>
              <a:t> </a:t>
            </a:r>
            <a:r>
              <a:rPr lang="ru-RU" sz="2000" b="1" dirty="0" smtClean="0">
                <a:latin typeface="Calibri" pitchFamily="34" charset="0"/>
                <a:hlinkClick r:id="rId5" action="ppaction://hlinkfile" tooltip="Лафонтен, Жан"/>
              </a:rPr>
              <a:t>Ж. Лафонтен</a:t>
            </a:r>
            <a:r>
              <a:rPr lang="ru-RU" sz="2000" b="1" dirty="0" smtClean="0">
                <a:latin typeface="Calibri" pitchFamily="34" charset="0"/>
              </a:rPr>
              <a:t> (XVII век). </a:t>
            </a:r>
          </a:p>
          <a:p>
            <a:pPr>
              <a:buNone/>
            </a:pPr>
            <a:r>
              <a:rPr lang="ru-RU" sz="2000" b="1" dirty="0" smtClean="0">
                <a:latin typeface="Calibri" pitchFamily="34" charset="0"/>
              </a:rPr>
              <a:t>Басни И. А. Крылова знаменовали</a:t>
            </a:r>
          </a:p>
          <a:p>
            <a:pPr>
              <a:buNone/>
            </a:pPr>
            <a:r>
              <a:rPr lang="ru-RU" sz="2000" b="1" dirty="0" smtClean="0">
                <a:latin typeface="Calibri" pitchFamily="34" charset="0"/>
              </a:rPr>
              <a:t> расцвет  этого жанра  в России.</a:t>
            </a:r>
          </a:p>
          <a:p>
            <a:pPr>
              <a:buNone/>
            </a:pPr>
            <a:endParaRPr lang="ru-RU" sz="2000" b="1" dirty="0" smtClean="0">
              <a:latin typeface="Calibri" pitchFamily="34" charset="0"/>
            </a:endParaRPr>
          </a:p>
          <a:p>
            <a:pPr>
              <a:buNone/>
            </a:pPr>
            <a:r>
              <a:rPr lang="ru-RU" sz="2000" b="1" dirty="0" smtClean="0">
                <a:latin typeface="Calibri" pitchFamily="34" charset="0"/>
              </a:rPr>
              <a:t>       </a:t>
            </a:r>
            <a:endParaRPr lang="ru-RU" sz="2000" b="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260648"/>
            <a:ext cx="2016224" cy="1224136"/>
          </a:xfrm>
          <a:prstGeom prst="ellipse">
            <a:avLst/>
          </a:prstGeom>
          <a:solidFill>
            <a:srgbClr val="92D050"/>
          </a:solidFill>
          <a:ln>
            <a:solidFill>
              <a:schemeClr val="bg2">
                <a:lumMod val="50000"/>
              </a:schemeClr>
            </a:solidFill>
          </a:ln>
          <a:effectLst>
            <a:glow rad="127000">
              <a:srgbClr val="FF0000"/>
            </a:glow>
          </a:effectLst>
        </p:spPr>
        <p:txBody>
          <a:bodyPr>
            <a:normAutofit fontScale="90000"/>
          </a:bodyPr>
          <a:lstStyle/>
          <a:p>
            <a:r>
              <a:rPr lang="ru-RU" sz="4000" b="1" dirty="0" smtClean="0">
                <a:latin typeface="Calibri" pitchFamily="34" charset="0"/>
              </a:rPr>
              <a:t>                                Эзоп</a:t>
            </a:r>
            <a:endParaRPr lang="ru-RU" sz="4000" b="1" dirty="0">
              <a:latin typeface="Calibri" pitchFamily="34" charset="0"/>
            </a:endParaRPr>
          </a:p>
        </p:txBody>
      </p:sp>
      <p:pic>
        <p:nvPicPr>
          <p:cNvPr id="5" name="Содержимое 4" descr="http://sokrnarmira.ru/_si/7/65719287.jpg"/>
          <p:cNvPicPr>
            <a:picLocks noGrp="1"/>
          </p:cNvPicPr>
          <p:nvPr>
            <p:ph sz="half" idx="1"/>
          </p:nvPr>
        </p:nvPicPr>
        <p:blipFill>
          <a:blip r:embed="rId2" cstate="print"/>
          <a:stretch>
            <a:fillRect/>
          </a:stretch>
        </p:blipFill>
        <p:spPr bwMode="auto">
          <a:xfrm>
            <a:off x="539552" y="1628800"/>
            <a:ext cx="2592288" cy="4680520"/>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3707904" y="1600200"/>
            <a:ext cx="4824536" cy="4724400"/>
          </a:xfrm>
          <a:solidFill>
            <a:srgbClr val="FFFF00"/>
          </a:solidFill>
          <a:ln>
            <a:solidFill>
              <a:schemeClr val="accent3">
                <a:lumMod val="60000"/>
                <a:lumOff val="40000"/>
              </a:schemeClr>
            </a:solidFill>
          </a:ln>
          <a:effectLst>
            <a:glow rad="127000">
              <a:srgbClr val="FF0000"/>
            </a:glow>
          </a:effectLst>
        </p:spPr>
        <p:txBody>
          <a:bodyPr>
            <a:normAutofit fontScale="55000" lnSpcReduction="20000"/>
          </a:bodyPr>
          <a:lstStyle/>
          <a:p>
            <a:pPr>
              <a:buNone/>
            </a:pPr>
            <a:r>
              <a:rPr lang="ru-RU" sz="3800" b="1" dirty="0" smtClean="0">
                <a:latin typeface="Calibri" pitchFamily="34" charset="0"/>
              </a:rPr>
              <a:t>      Эзоп (</a:t>
            </a:r>
            <a:r>
              <a:rPr lang="ru-RU" sz="3800" b="1" dirty="0" err="1" smtClean="0">
                <a:latin typeface="Calibri" pitchFamily="34" charset="0"/>
              </a:rPr>
              <a:t>ок</a:t>
            </a:r>
            <a:r>
              <a:rPr lang="ru-RU" sz="3800" b="1" dirty="0" smtClean="0">
                <a:latin typeface="Calibri" pitchFamily="34" charset="0"/>
              </a:rPr>
              <a:t>. VI в. до н. э.) – уроженец Фракии в Малой Азии, древнегреческий баснописец, считающийся зачинателем басенного жанра. Все басни, которые потом на разный лад пересказывались в течение многих веков, впервые сочинил Эзоп: и про волка и ягнёнка, и про лису и виноград, и многие другие.  Мудрости никогда не бывает много – даже у тех, кто готов поделиться ею с окружающими. Легендарный Эзоп стал одним из первых, кто это понял.</a:t>
            </a:r>
          </a:p>
          <a:p>
            <a:pPr>
              <a:buNone/>
            </a:pPr>
            <a:r>
              <a:rPr lang="ru-RU" sz="2400" b="1" dirty="0" smtClean="0"/>
              <a:t> </a:t>
            </a:r>
          </a:p>
          <a:p>
            <a:endParaRPr lang="ru-RU"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88640"/>
            <a:ext cx="4176464" cy="1224136"/>
          </a:xfrm>
          <a:solidFill>
            <a:schemeClr val="accent1">
              <a:lumMod val="60000"/>
              <a:lumOff val="40000"/>
            </a:schemeClr>
          </a:solidFill>
          <a:ln>
            <a:solidFill>
              <a:schemeClr val="accent2">
                <a:lumMod val="60000"/>
                <a:lumOff val="40000"/>
              </a:schemeClr>
            </a:solidFill>
          </a:ln>
          <a:effectLst>
            <a:glow rad="127000">
              <a:srgbClr val="FF0000"/>
            </a:glow>
          </a:effectLst>
        </p:spPr>
        <p:txBody>
          <a:bodyPr>
            <a:noAutofit/>
          </a:bodyPr>
          <a:lstStyle/>
          <a:p>
            <a:pPr algn="ctr"/>
            <a:r>
              <a:rPr lang="ru-RU" sz="3200" b="1" dirty="0" smtClean="0">
                <a:latin typeface="Calibri" pitchFamily="34" charset="0"/>
              </a:rPr>
              <a:t>   </a:t>
            </a:r>
            <a:r>
              <a:rPr lang="ru-RU" sz="3200" b="1" dirty="0" smtClean="0">
                <a:effectLst>
                  <a:glow rad="127000">
                    <a:srgbClr val="FFFF00"/>
                  </a:glow>
                  <a:reflection blurRad="12700" stA="48000" endA="300" endPos="55000" dir="5400000" sy="-90000" algn="bl" rotWithShape="0"/>
                </a:effectLst>
                <a:latin typeface="Calibri" pitchFamily="34" charset="0"/>
              </a:rPr>
              <a:t>Жан де Лафонт</a:t>
            </a:r>
            <a:r>
              <a:rPr lang="ru-RU" sz="3200" b="1" dirty="0" smtClean="0">
                <a:latin typeface="Calibri" pitchFamily="34" charset="0"/>
              </a:rPr>
              <a:t>ен</a:t>
            </a:r>
            <a:r>
              <a:rPr lang="ru-RU" sz="3200" b="1" dirty="0" smtClean="0"/>
              <a:t/>
            </a:r>
            <a:br>
              <a:rPr lang="ru-RU" sz="3200" b="1" dirty="0" smtClean="0"/>
            </a:br>
            <a:endParaRPr lang="ru-RU" sz="3200" b="1" dirty="0">
              <a:latin typeface="Calibri" pitchFamily="34" charset="0"/>
            </a:endParaRPr>
          </a:p>
        </p:txBody>
      </p:sp>
      <p:pic>
        <p:nvPicPr>
          <p:cNvPr id="5" name="Содержимое 4" descr="http://sokrnarmira.ru/1.gif"/>
          <p:cNvPicPr>
            <a:picLocks noGrp="1"/>
          </p:cNvPicPr>
          <p:nvPr>
            <p:ph sz="half" idx="1"/>
          </p:nvPr>
        </p:nvPicPr>
        <p:blipFill>
          <a:blip r:embed="rId2" cstate="print"/>
          <a:stretch>
            <a:fillRect/>
          </a:stretch>
        </p:blipFill>
        <p:spPr bwMode="auto">
          <a:xfrm>
            <a:off x="685800" y="1628800"/>
            <a:ext cx="3429000" cy="4896544"/>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4648200" y="1600200"/>
            <a:ext cx="4038600" cy="4925144"/>
          </a:xfrm>
          <a:solidFill>
            <a:schemeClr val="accent1">
              <a:lumMod val="60000"/>
              <a:lumOff val="40000"/>
            </a:schemeClr>
          </a:solidFill>
          <a:ln>
            <a:solidFill>
              <a:srgbClr val="FF7C80"/>
            </a:solidFill>
          </a:ln>
          <a:effectLst>
            <a:glow rad="127000">
              <a:srgbClr val="FF0000"/>
            </a:glow>
          </a:effectLst>
        </p:spPr>
        <p:txBody>
          <a:bodyPr>
            <a:noAutofit/>
          </a:bodyPr>
          <a:lstStyle/>
          <a:p>
            <a:pPr>
              <a:buNone/>
            </a:pPr>
            <a:r>
              <a:rPr lang="ru-RU" sz="1400" b="1" dirty="0" smtClean="0">
                <a:latin typeface="Calibri" pitchFamily="34" charset="0"/>
              </a:rPr>
              <a:t>          Басни Лафонтена принадлежат не одной </a:t>
            </a:r>
            <a:r>
              <a:rPr lang="ru-RU" sz="1400" b="1" dirty="0" smtClean="0">
                <a:solidFill>
                  <a:schemeClr val="accent5">
                    <a:lumMod val="50000"/>
                  </a:schemeClr>
                </a:solidFill>
                <a:latin typeface="Calibri" pitchFamily="34" charset="0"/>
              </a:rPr>
              <a:t>только французской литературе, - они представляют собою одно из великих явлений всемирной литературы. 3начение, басен Лафонтена, не в одних только гениальных литературных достоинствах, но и в том также, что они представляют читателю в аллегорических образах практическую мудрость всех народов мира.</a:t>
            </a:r>
          </a:p>
          <a:p>
            <a:pPr>
              <a:buNone/>
            </a:pPr>
            <a:r>
              <a:rPr lang="ru-RU" sz="1400" b="1" dirty="0" smtClean="0">
                <a:solidFill>
                  <a:schemeClr val="accent5">
                    <a:lumMod val="50000"/>
                  </a:schemeClr>
                </a:solidFill>
                <a:latin typeface="Calibri" pitchFamily="34" charset="0"/>
              </a:rPr>
              <a:t>           Он  высмеивает подлость, скупость, мелочность и трусливость, защищая тем самым общечеловеческие духовные ценности. Басни Лафонтена – это целый мир, пронизанный оригинальной и нестандартной философией автора.</a:t>
            </a:r>
          </a:p>
          <a:p>
            <a:pPr>
              <a:buNone/>
            </a:pPr>
            <a:r>
              <a:rPr lang="ru-RU" sz="1400" b="1" dirty="0" smtClean="0">
                <a:solidFill>
                  <a:schemeClr val="accent5">
                    <a:lumMod val="50000"/>
                  </a:schemeClr>
                </a:solidFill>
                <a:latin typeface="Calibri" pitchFamily="34" charset="0"/>
              </a:rPr>
              <a:t>           У Лафонтена учился знаменитый баснописец И. А. Крылов.</a:t>
            </a:r>
          </a:p>
          <a:p>
            <a:pPr>
              <a:buNone/>
            </a:pPr>
            <a:r>
              <a:rPr lang="ru-RU" sz="1400" b="1" dirty="0" smtClean="0">
                <a:solidFill>
                  <a:schemeClr val="accent5">
                    <a:lumMod val="50000"/>
                  </a:schemeClr>
                </a:solidFill>
                <a:latin typeface="Calibri" pitchFamily="34" charset="0"/>
              </a:rPr>
              <a:t>           Сам Пушкин восхищался баснями Лафонтена, считая их вершиной достижений шутливой западноевропейской поэзии.</a:t>
            </a:r>
            <a:endParaRPr lang="ru-RU" sz="1400" b="1" dirty="0">
              <a:solidFill>
                <a:schemeClr val="accent5">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6696744" cy="792088"/>
          </a:xfrm>
          <a:solidFill>
            <a:srgbClr val="92D050"/>
          </a:solidFill>
          <a:ln>
            <a:solidFill>
              <a:srgbClr val="FFC000"/>
            </a:solidFill>
          </a:ln>
          <a:effectLst>
            <a:glow rad="127000">
              <a:srgbClr val="FF0000"/>
            </a:glow>
          </a:effectLst>
        </p:spPr>
        <p:txBody>
          <a:bodyPr>
            <a:normAutofit fontScale="90000"/>
          </a:bodyPr>
          <a:lstStyle/>
          <a:p>
            <a:r>
              <a:rPr lang="ru-RU" sz="3200" b="1" dirty="0" smtClean="0">
                <a:solidFill>
                  <a:srgbClr val="C00000"/>
                </a:solidFill>
                <a:latin typeface="Arial" pitchFamily="34" charset="0"/>
                <a:cs typeface="Arial" pitchFamily="34" charset="0"/>
              </a:rPr>
              <a:t>         Крылов Иван Андреевич</a:t>
            </a:r>
            <a:endParaRPr lang="ru-RU" sz="3200" b="1" dirty="0">
              <a:solidFill>
                <a:srgbClr val="C00000"/>
              </a:solidFill>
              <a:latin typeface="Arial" pitchFamily="34" charset="0"/>
              <a:cs typeface="Arial" pitchFamily="34" charset="0"/>
            </a:endParaRPr>
          </a:p>
        </p:txBody>
      </p:sp>
      <p:pic>
        <p:nvPicPr>
          <p:cNvPr id="5" name="Содержимое 4" descr="http://sokrnarmira.ru/_si/13/s60490724.jpg">
            <a:hlinkClick r:id="rId2" tgtFrame="_blank" tooltip="&quot;Нажмите, для просмотра в полном размере...&quot;"/>
          </p:cNvPr>
          <p:cNvPicPr>
            <a:picLocks noGrp="1"/>
          </p:cNvPicPr>
          <p:nvPr>
            <p:ph sz="half" idx="1"/>
          </p:nvPr>
        </p:nvPicPr>
        <p:blipFill>
          <a:blip r:embed="rId3" cstate="print"/>
          <a:srcRect/>
          <a:stretch>
            <a:fillRect/>
          </a:stretch>
        </p:blipFill>
        <p:spPr bwMode="auto">
          <a:xfrm>
            <a:off x="683568" y="1700808"/>
            <a:ext cx="3316932" cy="4752528"/>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4211960" y="1628800"/>
            <a:ext cx="4474840" cy="4824536"/>
          </a:xfrm>
          <a:solidFill>
            <a:schemeClr val="bg2">
              <a:lumMod val="75000"/>
            </a:schemeClr>
          </a:solidFill>
          <a:ln>
            <a:solidFill>
              <a:srgbClr val="FF3300"/>
            </a:solidFill>
          </a:ln>
          <a:effectLst>
            <a:glow rad="127000">
              <a:srgbClr val="FF0000"/>
            </a:glow>
          </a:effectLst>
        </p:spPr>
        <p:txBody>
          <a:bodyPr>
            <a:noAutofit/>
          </a:bodyPr>
          <a:lstStyle/>
          <a:p>
            <a:pPr>
              <a:buNone/>
            </a:pPr>
            <a:r>
              <a:rPr lang="ru-RU" sz="2000" b="1" dirty="0" smtClean="0">
                <a:latin typeface="Calibri" pitchFamily="34" charset="0"/>
              </a:rPr>
              <a:t>        Русский писатель, баснописец, академик Петербургской Академии Наук (1841). Издавал сатирические журналы "Почта духов" (1789) и др. Писал трагедии и комедии, оперные либретто. В 1809 - 43 создал более 200 басен, проникнутых демократическим духом, отличающихся сатирической остротой, ярким и метким языком. В них обличались общественные и человеческие пороки. Н. В. Гоголь назвал басни И. Крылова "...книгой мудрости самого народа".</a:t>
            </a:r>
            <a:endParaRPr lang="ru-RU" sz="2000" b="1"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04664"/>
            <a:ext cx="5400600" cy="864096"/>
          </a:xfrm>
          <a:solidFill>
            <a:schemeClr val="accent1">
              <a:lumMod val="60000"/>
              <a:lumOff val="40000"/>
            </a:schemeClr>
          </a:solidFill>
          <a:ln>
            <a:solidFill>
              <a:srgbClr val="7030A0"/>
            </a:solidFill>
          </a:ln>
          <a:effectLst>
            <a:glow rad="127000">
              <a:srgbClr val="FF0000"/>
            </a:glow>
          </a:effectLst>
        </p:spPr>
        <p:txBody>
          <a:bodyPr>
            <a:normAutofit/>
          </a:bodyPr>
          <a:lstStyle/>
          <a:p>
            <a:pPr algn="ctr"/>
            <a:r>
              <a:rPr lang="ru-RU" b="1" dirty="0" smtClean="0"/>
              <a:t>Мифы и легенды</a:t>
            </a:r>
            <a:endParaRPr lang="ru-RU" b="1" dirty="0"/>
          </a:p>
        </p:txBody>
      </p:sp>
      <p:pic>
        <p:nvPicPr>
          <p:cNvPr id="5" name="Содержимое 4" descr="http://sokrnarmira.ru/_si/8/69463886.jpg"/>
          <p:cNvPicPr>
            <a:picLocks noGrp="1"/>
          </p:cNvPicPr>
          <p:nvPr>
            <p:ph sz="half" idx="1"/>
          </p:nvPr>
        </p:nvPicPr>
        <p:blipFill>
          <a:blip r:embed="rId2" cstate="print"/>
          <a:srcRect/>
          <a:stretch>
            <a:fillRect/>
          </a:stretch>
        </p:blipFill>
        <p:spPr bwMode="auto">
          <a:xfrm>
            <a:off x="611560" y="1628800"/>
            <a:ext cx="3240360" cy="4968552"/>
          </a:xfrm>
          <a:prstGeom prst="rect">
            <a:avLst/>
          </a:prstGeom>
          <a:ln w="88900" cap="sq" cmpd="thickThin">
            <a:solidFill>
              <a:srgbClr val="FF0000"/>
            </a:solidFill>
            <a:prstDash val="solid"/>
            <a:miter lim="800000"/>
          </a:ln>
          <a:effectLst>
            <a:glow rad="127000">
              <a:srgbClr val="FF0000"/>
            </a:glow>
            <a:innerShdw blurRad="76200">
              <a:srgbClr val="000000"/>
            </a:innerShdw>
          </a:effectLst>
        </p:spPr>
        <p:style>
          <a:lnRef idx="1">
            <a:schemeClr val="accent2"/>
          </a:lnRef>
          <a:fillRef idx="2">
            <a:schemeClr val="accent2"/>
          </a:fillRef>
          <a:effectRef idx="1">
            <a:schemeClr val="accent2"/>
          </a:effectRef>
          <a:fontRef idx="minor">
            <a:schemeClr val="dk1"/>
          </a:fontRef>
        </p:style>
      </p:pic>
      <p:sp>
        <p:nvSpPr>
          <p:cNvPr id="4" name="Содержимое 3"/>
          <p:cNvSpPr>
            <a:spLocks noGrp="1"/>
          </p:cNvSpPr>
          <p:nvPr>
            <p:ph sz="half" idx="2"/>
          </p:nvPr>
        </p:nvSpPr>
        <p:spPr>
          <a:xfrm>
            <a:off x="4427984" y="1457400"/>
            <a:ext cx="4104456" cy="5139952"/>
          </a:xfrm>
          <a:solidFill>
            <a:srgbClr val="FFFF00"/>
          </a:solidFill>
          <a:ln/>
          <a:effectLst>
            <a:glow rad="127000">
              <a:srgbClr val="FF0000"/>
            </a:glow>
            <a:outerShdw blurRad="76200" dist="50800" dir="5400000" rotWithShape="0">
              <a:srgbClr val="4E3B30">
                <a:alpha val="60000"/>
              </a:srgbClr>
            </a:outerShdw>
          </a:effectLst>
        </p:spPr>
        <p:style>
          <a:lnRef idx="3">
            <a:schemeClr val="lt1"/>
          </a:lnRef>
          <a:fillRef idx="1">
            <a:schemeClr val="accent3"/>
          </a:fillRef>
          <a:effectRef idx="1">
            <a:schemeClr val="accent3"/>
          </a:effectRef>
          <a:fontRef idx="minor">
            <a:schemeClr val="lt1"/>
          </a:fontRef>
        </p:style>
        <p:txBody>
          <a:bodyPr>
            <a:noAutofit/>
          </a:bodyPr>
          <a:lstStyle/>
          <a:p>
            <a:pPr>
              <a:buNone/>
            </a:pPr>
            <a:r>
              <a:rPr lang="ru-RU" sz="1800" b="1" dirty="0" smtClean="0">
                <a:solidFill>
                  <a:schemeClr val="tx1"/>
                </a:solidFill>
                <a:latin typeface="Calibri" pitchFamily="34" charset="0"/>
              </a:rPr>
              <a:t>       Миф — сказание, передающее представления людей о мире, месте человека в нём, о происхождении всего сущего, о богах и героях. </a:t>
            </a:r>
            <a:br>
              <a:rPr lang="ru-RU" sz="1800" b="1" dirty="0" smtClean="0">
                <a:solidFill>
                  <a:schemeClr val="tx1"/>
                </a:solidFill>
                <a:latin typeface="Calibri" pitchFamily="34" charset="0"/>
              </a:rPr>
            </a:br>
            <a:r>
              <a:rPr lang="ru-RU" sz="1800" b="1" dirty="0" smtClean="0">
                <a:solidFill>
                  <a:schemeClr val="tx1"/>
                </a:solidFill>
                <a:latin typeface="Calibri" pitchFamily="34" charset="0"/>
              </a:rPr>
              <a:t/>
            </a:r>
            <a:br>
              <a:rPr lang="ru-RU" sz="1800" b="1" dirty="0" smtClean="0">
                <a:solidFill>
                  <a:schemeClr val="tx1"/>
                </a:solidFill>
                <a:latin typeface="Calibri" pitchFamily="34" charset="0"/>
              </a:rPr>
            </a:br>
            <a:r>
              <a:rPr lang="ru-RU" sz="1800" b="1" dirty="0" smtClean="0">
                <a:solidFill>
                  <a:schemeClr val="tx1"/>
                </a:solidFill>
                <a:latin typeface="Calibri" pitchFamily="34" charset="0"/>
              </a:rPr>
              <a:t>Легенда — недостоверное повествование о фактах реальной действительности. </a:t>
            </a:r>
            <a:br>
              <a:rPr lang="ru-RU" sz="1800" b="1" dirty="0" smtClean="0">
                <a:solidFill>
                  <a:schemeClr val="tx1"/>
                </a:solidFill>
                <a:latin typeface="Calibri" pitchFamily="34" charset="0"/>
              </a:rPr>
            </a:br>
            <a:r>
              <a:rPr lang="ru-RU" sz="1800" b="1" dirty="0" smtClean="0">
                <a:solidFill>
                  <a:schemeClr val="tx1"/>
                </a:solidFill>
                <a:latin typeface="Calibri" pitchFamily="34" charset="0"/>
              </a:rPr>
              <a:t/>
            </a:r>
            <a:br>
              <a:rPr lang="ru-RU" sz="1800" b="1" dirty="0" smtClean="0">
                <a:solidFill>
                  <a:schemeClr val="tx1"/>
                </a:solidFill>
                <a:latin typeface="Calibri" pitchFamily="34" charset="0"/>
              </a:rPr>
            </a:br>
            <a:r>
              <a:rPr lang="ru-RU" sz="1800" b="1" dirty="0" smtClean="0">
                <a:solidFill>
                  <a:schemeClr val="tx1"/>
                </a:solidFill>
                <a:latin typeface="Calibri" pitchFamily="34" charset="0"/>
              </a:rPr>
              <a:t>Предание — это устный рассказ, который содержит сведения об исторических лицах, событиях, передающиеся из поколения в поколение. Возникает из рассказов очевидцев. При передаче от одного лица другому, подвергается метафорическим изменениям.</a:t>
            </a:r>
            <a:br>
              <a:rPr lang="ru-RU" sz="1800" b="1" dirty="0" smtClean="0">
                <a:solidFill>
                  <a:schemeClr val="tx1"/>
                </a:solidFill>
                <a:latin typeface="Calibri" pitchFamily="34" charset="0"/>
              </a:rPr>
            </a:br>
            <a:endParaRPr lang="ru-RU" sz="18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a:solidFill>
            <a:schemeClr val="accent6">
              <a:lumMod val="40000"/>
              <a:lumOff val="60000"/>
            </a:schemeClr>
          </a:solidFill>
          <a:ln>
            <a:solidFill>
              <a:srgbClr val="6600CC"/>
            </a:solidFill>
          </a:ln>
          <a:effectLst>
            <a:glow rad="127000">
              <a:srgbClr val="FF0000"/>
            </a:glow>
          </a:effectLst>
        </p:spPr>
        <p:txBody>
          <a:bodyPr>
            <a:noAutofit/>
          </a:bodyPr>
          <a:lstStyle/>
          <a:p>
            <a:pPr algn="ctr"/>
            <a:r>
              <a:rPr lang="ru-RU" sz="3200" dirty="0" smtClean="0">
                <a:latin typeface="Arial" pitchFamily="34" charset="0"/>
                <a:cs typeface="Arial" pitchFamily="34" charset="0"/>
              </a:rPr>
              <a:t/>
            </a:r>
            <a:br>
              <a:rPr lang="ru-RU" sz="3200" dirty="0" smtClean="0">
                <a:latin typeface="Arial" pitchFamily="34" charset="0"/>
                <a:cs typeface="Arial" pitchFamily="34" charset="0"/>
              </a:rPr>
            </a:br>
            <a:r>
              <a:rPr lang="ru-RU" sz="3200" b="1" dirty="0" smtClean="0">
                <a:latin typeface="Arial" pitchFamily="34" charset="0"/>
                <a:cs typeface="Arial" pitchFamily="34" charset="0"/>
              </a:rPr>
              <a:t>Мифы и легенды народов Кавказа</a:t>
            </a:r>
            <a:br>
              <a:rPr lang="ru-RU" sz="3200" b="1" dirty="0" smtClean="0">
                <a:latin typeface="Arial" pitchFamily="34" charset="0"/>
                <a:cs typeface="Arial" pitchFamily="34" charset="0"/>
              </a:rPr>
            </a:br>
            <a:endParaRPr lang="ru-RU" sz="3200" b="1" dirty="0">
              <a:latin typeface="Arial" pitchFamily="34" charset="0"/>
              <a:cs typeface="Arial" pitchFamily="34" charset="0"/>
            </a:endParaRPr>
          </a:p>
        </p:txBody>
      </p:sp>
      <p:pic>
        <p:nvPicPr>
          <p:cNvPr id="5" name="Содержимое 4" descr="http://sokrnarmira.ru/Albrus.jpg"/>
          <p:cNvPicPr>
            <a:picLocks noGrp="1"/>
          </p:cNvPicPr>
          <p:nvPr>
            <p:ph sz="half" idx="1"/>
          </p:nvPr>
        </p:nvPicPr>
        <p:blipFill>
          <a:blip r:embed="rId2" cstate="print"/>
          <a:stretch>
            <a:fillRect/>
          </a:stretch>
        </p:blipFill>
        <p:spPr bwMode="auto">
          <a:xfrm>
            <a:off x="414337" y="1412776"/>
            <a:ext cx="3971925" cy="5112568"/>
          </a:xfrm>
          <a:prstGeom prst="rect">
            <a:avLst/>
          </a:prstGeom>
          <a:ln w="88900" cap="sq" cmpd="thickThin">
            <a:solidFill>
              <a:srgbClr val="C00000"/>
            </a:solidFill>
            <a:prstDash val="solid"/>
            <a:miter lim="800000"/>
          </a:ln>
          <a:effectLst>
            <a:glow rad="127000">
              <a:srgbClr val="FFFF00"/>
            </a:glow>
            <a:innerShdw blurRad="76200">
              <a:srgbClr val="000000"/>
            </a:innerShdw>
          </a:effectLst>
        </p:spPr>
        <p:style>
          <a:lnRef idx="0">
            <a:schemeClr val="accent2"/>
          </a:lnRef>
          <a:fillRef idx="3">
            <a:schemeClr val="accent2"/>
          </a:fillRef>
          <a:effectRef idx="3">
            <a:schemeClr val="accent2"/>
          </a:effectRef>
          <a:fontRef idx="minor">
            <a:schemeClr val="lt1"/>
          </a:fontRef>
        </p:style>
      </p:pic>
      <p:sp>
        <p:nvSpPr>
          <p:cNvPr id="4" name="Содержимое 3"/>
          <p:cNvSpPr>
            <a:spLocks noGrp="1"/>
          </p:cNvSpPr>
          <p:nvPr>
            <p:ph sz="half" idx="2"/>
          </p:nvPr>
        </p:nvSpPr>
        <p:spPr>
          <a:xfrm>
            <a:off x="4648200" y="1412776"/>
            <a:ext cx="4172272" cy="5112568"/>
          </a:xfrm>
          <a:solidFill>
            <a:schemeClr val="accent4">
              <a:lumMod val="40000"/>
              <a:lumOff val="60000"/>
            </a:schemeClr>
          </a:solidFill>
          <a:ln>
            <a:solidFill>
              <a:srgbClr val="D64AB5"/>
            </a:solidFill>
          </a:ln>
          <a:effectLst>
            <a:glow rad="127000">
              <a:srgbClr val="FF0000"/>
            </a:glow>
          </a:effectLst>
        </p:spPr>
        <p:txBody>
          <a:bodyPr>
            <a:normAutofit fontScale="55000" lnSpcReduction="20000"/>
          </a:bodyPr>
          <a:lstStyle/>
          <a:p>
            <a:pPr>
              <a:buNone/>
            </a:pPr>
            <a:r>
              <a:rPr lang="ru-RU" sz="3300" b="1" dirty="0" smtClean="0">
                <a:latin typeface="Calibri" pitchFamily="34" charset="0"/>
              </a:rPr>
              <a:t>       В представлениях многих поколений людей Кавказ издревле считается краем невиданных чудес и приключений. Необыкновенная прелесть и первозданная красота живописных горных ущелий, густая сеть буйных стремительных рек, многоголосое журчание живительных минеральных источников, чарующая взор панорама сверкающих на солнце белоснежных вершин - все это никого не может оставить равнодушным и придает седому Кавказу неодолимую притягательную силу. Человек, хоть однажды посетивший этот красочный край, постоянно одержим жаждой встретиться с ним еще и еще раз. Можно сказать, что эта тяга к Кавказу уходит в глубины истории </a:t>
            </a:r>
            <a:r>
              <a:rPr lang="ru-RU" sz="3300" b="1" dirty="0" smtClean="0"/>
              <a:t>человечества.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6" cy="864096"/>
          </a:xfrm>
          <a:solidFill>
            <a:schemeClr val="accent1">
              <a:lumMod val="40000"/>
              <a:lumOff val="60000"/>
            </a:schemeClr>
          </a:solidFill>
          <a:ln>
            <a:solidFill>
              <a:srgbClr val="CC00FF"/>
            </a:solidFill>
          </a:ln>
          <a:effectLst>
            <a:glow rad="127000">
              <a:srgbClr val="FF0000"/>
            </a:glow>
          </a:effectLst>
        </p:spPr>
        <p:txBody>
          <a:bodyPr>
            <a:normAutofit fontScale="90000"/>
          </a:bodyPr>
          <a:lstStyle/>
          <a:p>
            <a:r>
              <a:rPr lang="ru-RU" sz="3200" dirty="0" smtClean="0">
                <a:latin typeface="Calibri" pitchFamily="34" charset="0"/>
              </a:rPr>
              <a:t/>
            </a:r>
            <a:br>
              <a:rPr lang="ru-RU" sz="3200" dirty="0" smtClean="0">
                <a:latin typeface="Calibri" pitchFamily="34" charset="0"/>
              </a:rPr>
            </a:br>
            <a:r>
              <a:rPr lang="ru-RU" sz="3200" b="1" dirty="0" smtClean="0">
                <a:latin typeface="Calibri" pitchFamily="34" charset="0"/>
              </a:rPr>
              <a:t>        </a:t>
            </a:r>
            <a:r>
              <a:rPr lang="ru-RU" b="1" dirty="0" smtClean="0">
                <a:latin typeface="Calibri" pitchFamily="34" charset="0"/>
              </a:rPr>
              <a:t>Мифы и легенды Народов России</a:t>
            </a:r>
            <a:r>
              <a:rPr lang="ru-RU" sz="3200" b="1" dirty="0" smtClean="0"/>
              <a:t/>
            </a:r>
            <a:br>
              <a:rPr lang="ru-RU" sz="3200" b="1" dirty="0" smtClean="0"/>
            </a:br>
            <a:endParaRPr lang="ru-RU" sz="3200" b="1" dirty="0"/>
          </a:p>
        </p:txBody>
      </p:sp>
      <p:pic>
        <p:nvPicPr>
          <p:cNvPr id="5" name="Содержимое 4" descr="http://sokrnarmira.ru/_si/35/s08082705.jpg">
            <a:hlinkClick r:id="rId2" tgtFrame="_blank" tooltip="&quot;Нажмите, для просмотра в полном размере...&quot;"/>
          </p:cNvPr>
          <p:cNvPicPr>
            <a:picLocks noGrp="1"/>
          </p:cNvPicPr>
          <p:nvPr>
            <p:ph sz="half" idx="1"/>
          </p:nvPr>
        </p:nvPicPr>
        <p:blipFill>
          <a:blip r:embed="rId3" cstate="print"/>
          <a:srcRect/>
          <a:stretch>
            <a:fillRect/>
          </a:stretch>
        </p:blipFill>
        <p:spPr bwMode="auto">
          <a:xfrm>
            <a:off x="467544" y="1385392"/>
            <a:ext cx="3532956" cy="5283968"/>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4211960" y="1313384"/>
            <a:ext cx="4474840" cy="5427984"/>
          </a:xfrm>
          <a:solidFill>
            <a:schemeClr val="accent6">
              <a:lumMod val="20000"/>
              <a:lumOff val="80000"/>
            </a:schemeClr>
          </a:solidFill>
          <a:ln>
            <a:solidFill>
              <a:srgbClr val="CC00FF"/>
            </a:solidFill>
          </a:ln>
          <a:effectLst>
            <a:glow rad="127000">
              <a:srgbClr val="FF0000"/>
            </a:glow>
          </a:effectLst>
        </p:spPr>
        <p:txBody>
          <a:bodyPr>
            <a:normAutofit fontScale="25000" lnSpcReduction="20000"/>
          </a:bodyPr>
          <a:lstStyle/>
          <a:p>
            <a:pPr>
              <a:buNone/>
            </a:pPr>
            <a:r>
              <a:rPr lang="ru-RU" sz="5600" b="1" dirty="0" smtClean="0">
                <a:latin typeface="Calibri" pitchFamily="34" charset="0"/>
              </a:rPr>
              <a:t>    </a:t>
            </a:r>
            <a:r>
              <a:rPr lang="ru-RU" sz="6400" b="1" dirty="0" smtClean="0">
                <a:latin typeface="Calibri" pitchFamily="34" charset="0"/>
              </a:rPr>
              <a:t>       Славянская мифология и религия славян слагалась из обоготворения сил природы и культа предков. Единым высшим богом, "творцом молнии", каким был у индусов Индра, у греков Зевс, у римлян Юпитер, у германцев Тор, у литовцев </a:t>
            </a:r>
            <a:r>
              <a:rPr lang="ru-RU" sz="6400" b="1" dirty="0" err="1" smtClean="0">
                <a:latin typeface="Calibri" pitchFamily="34" charset="0"/>
              </a:rPr>
              <a:t>Перкунас</a:t>
            </a:r>
            <a:r>
              <a:rPr lang="ru-RU" sz="6400" b="1" dirty="0" smtClean="0">
                <a:latin typeface="Calibri" pitchFamily="34" charset="0"/>
              </a:rPr>
              <a:t> — у славян был Перун. Понятие о </a:t>
            </a:r>
            <a:r>
              <a:rPr lang="ru-RU" sz="6400" b="1" dirty="0" err="1" smtClean="0">
                <a:latin typeface="Calibri" pitchFamily="34" charset="0"/>
              </a:rPr>
              <a:t>боге-громовнике</a:t>
            </a:r>
            <a:r>
              <a:rPr lang="ru-RU" sz="6400" b="1" dirty="0" smtClean="0">
                <a:latin typeface="Calibri" pitchFamily="34" charset="0"/>
              </a:rPr>
              <a:t> сливалось у славян с понятием неба вообще (именно — движущегося, облачного неба), олицетворение которого некоторые ученые видят в </a:t>
            </a:r>
            <a:r>
              <a:rPr lang="ru-RU" sz="6400" b="1" dirty="0" err="1" smtClean="0">
                <a:latin typeface="Calibri" pitchFamily="34" charset="0"/>
              </a:rPr>
              <a:t>Свароге</a:t>
            </a:r>
            <a:r>
              <a:rPr lang="ru-RU" sz="6400" b="1" dirty="0" smtClean="0">
                <a:latin typeface="Calibri" pitchFamily="34" charset="0"/>
              </a:rPr>
              <a:t>. Другие вышние боги считались сыновьями </a:t>
            </a:r>
            <a:r>
              <a:rPr lang="ru-RU" sz="6400" b="1" dirty="0" err="1" smtClean="0">
                <a:latin typeface="Calibri" pitchFamily="34" charset="0"/>
              </a:rPr>
              <a:t>Сварога</a:t>
            </a:r>
            <a:r>
              <a:rPr lang="ru-RU" sz="6400" b="1" dirty="0" smtClean="0">
                <a:latin typeface="Calibri" pitchFamily="34" charset="0"/>
              </a:rPr>
              <a:t> — </a:t>
            </a:r>
            <a:r>
              <a:rPr lang="ru-RU" sz="6400" b="1" dirty="0" err="1" smtClean="0">
                <a:latin typeface="Calibri" pitchFamily="34" charset="0"/>
              </a:rPr>
              <a:t>Сварожичами</a:t>
            </a:r>
            <a:r>
              <a:rPr lang="ru-RU" sz="6400" b="1" dirty="0" smtClean="0">
                <a:latin typeface="Calibri" pitchFamily="34" charset="0"/>
              </a:rPr>
              <a:t>; такими богами были солнце и огонь. Солнце обоготворялось под названием </a:t>
            </a:r>
            <a:r>
              <a:rPr lang="ru-RU" sz="6400" b="1" dirty="0" err="1" smtClean="0">
                <a:latin typeface="Calibri" pitchFamily="34" charset="0"/>
              </a:rPr>
              <a:t>Даждьбога</a:t>
            </a:r>
            <a:r>
              <a:rPr lang="ru-RU" sz="6400" b="1" dirty="0" smtClean="0">
                <a:latin typeface="Calibri" pitchFamily="34" charset="0"/>
              </a:rPr>
              <a:t>, а также </a:t>
            </a:r>
            <a:r>
              <a:rPr lang="ru-RU" sz="6400" b="1" dirty="0" err="1" smtClean="0">
                <a:latin typeface="Calibri" pitchFamily="34" charset="0"/>
              </a:rPr>
              <a:t>Хорса</a:t>
            </a:r>
            <a:r>
              <a:rPr lang="ru-RU" sz="6400" b="1" dirty="0" smtClean="0">
                <a:latin typeface="Calibri" pitchFamily="34" charset="0"/>
              </a:rPr>
              <a:t>. Брат </a:t>
            </a:r>
            <a:r>
              <a:rPr lang="ru-RU" sz="6400" b="1" dirty="0" err="1" smtClean="0">
                <a:latin typeface="Calibri" pitchFamily="34" charset="0"/>
              </a:rPr>
              <a:t>Сварога</a:t>
            </a:r>
            <a:r>
              <a:rPr lang="ru-RU" sz="6400" b="1" dirty="0" smtClean="0">
                <a:latin typeface="Calibri" pitchFamily="34" charset="0"/>
              </a:rPr>
              <a:t>, самый таинственный бог и хранитель стад Велес первоначально также был солнечным богом. Все эти названия вышнего бога очень древние и употреблялись всеми славянами. Некоторым из них приписывались ум, сила, доброжелательность, иным — хитрость, злоба и коварство. Древние полагали, что все эти существа — </a:t>
            </a:r>
            <a:r>
              <a:rPr lang="ru-RU" sz="6400" b="1" dirty="0" err="1" smtClean="0">
                <a:latin typeface="Calibri" pitchFamily="34" charset="0"/>
              </a:rPr>
              <a:t>берегини</a:t>
            </a:r>
            <a:r>
              <a:rPr lang="ru-RU" sz="6400" b="1" dirty="0" smtClean="0">
                <a:latin typeface="Calibri" pitchFamily="34" charset="0"/>
              </a:rPr>
              <a:t>, вилы, водяные, </a:t>
            </a:r>
            <a:r>
              <a:rPr lang="ru-RU" sz="6400" b="1" dirty="0" err="1" smtClean="0">
                <a:latin typeface="Calibri" pitchFamily="34" charset="0"/>
              </a:rPr>
              <a:t>полевики</a:t>
            </a:r>
            <a:r>
              <a:rPr lang="ru-RU" sz="6400" b="1" dirty="0" smtClean="0">
                <a:latin typeface="Calibri" pitchFamily="34" charset="0"/>
              </a:rPr>
              <a:t> и т. п., постоянно вмешиваются в их жизнь и сопровождают человека со дня появления на свет и до самой смерти.</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480720" cy="966936"/>
          </a:xfrm>
        </p:spPr>
        <p:txBody>
          <a:bodyPr>
            <a:normAutofit/>
          </a:bodyPr>
          <a:lstStyle/>
          <a:p>
            <a:pPr algn="ctr"/>
            <a:r>
              <a:rPr lang="ru-RU" sz="2700" i="1" dirty="0" smtClean="0"/>
              <a:t>Мифы и легенды  «</a:t>
            </a:r>
            <a:r>
              <a:rPr lang="ru-RU" sz="2700" i="1" dirty="0" err="1" smtClean="0"/>
              <a:t>адыгов</a:t>
            </a:r>
            <a:r>
              <a:rPr lang="ru-RU" sz="2700" i="1" dirty="0" smtClean="0"/>
              <a:t>»</a:t>
            </a:r>
            <a:r>
              <a:rPr lang="ru-RU" i="1" dirty="0" smtClean="0"/>
              <a:t/>
            </a:r>
            <a:br>
              <a:rPr lang="ru-RU" i="1" dirty="0" smtClean="0"/>
            </a:br>
            <a:endParaRPr lang="ru-RU" dirty="0"/>
          </a:p>
        </p:txBody>
      </p:sp>
      <p:sp>
        <p:nvSpPr>
          <p:cNvPr id="3" name="Текст 2"/>
          <p:cNvSpPr>
            <a:spLocks noGrp="1"/>
          </p:cNvSpPr>
          <p:nvPr>
            <p:ph type="body" idx="2"/>
          </p:nvPr>
        </p:nvSpPr>
        <p:spPr>
          <a:xfrm>
            <a:off x="395536" y="2132856"/>
            <a:ext cx="3672408" cy="3312368"/>
          </a:xfrm>
          <a:solidFill>
            <a:schemeClr val="accent1">
              <a:lumMod val="60000"/>
              <a:lumOff val="40000"/>
            </a:schemeClr>
          </a:solidFill>
          <a:ln>
            <a:solidFill>
              <a:srgbClr val="92D050"/>
            </a:solidFill>
          </a:ln>
          <a:effectLst>
            <a:glow rad="127000">
              <a:srgbClr val="FF0000"/>
            </a:glow>
          </a:effectLst>
        </p:spPr>
        <p:txBody>
          <a:bodyPr>
            <a:noAutofit/>
          </a:bodyPr>
          <a:lstStyle/>
          <a:p>
            <a:r>
              <a:rPr lang="ru-RU" sz="2800" b="1" dirty="0" err="1" smtClean="0"/>
              <a:t>Адыгагъэ</a:t>
            </a:r>
            <a:r>
              <a:rPr lang="ru-RU" sz="2800" b="1" dirty="0" smtClean="0"/>
              <a:t> — культурное достояние  </a:t>
            </a:r>
            <a:r>
              <a:rPr lang="ru-RU" sz="2800" b="1" dirty="0" err="1" smtClean="0"/>
              <a:t>адыгов</a:t>
            </a:r>
            <a:r>
              <a:rPr lang="ru-RU" sz="2800" b="1" dirty="0" smtClean="0"/>
              <a:t>, которое начало формироваться в эпоху возникновения мифов и основного ядра </a:t>
            </a:r>
            <a:r>
              <a:rPr lang="ru-RU" sz="2800" b="1" dirty="0" err="1" smtClean="0"/>
              <a:t>Нартского</a:t>
            </a:r>
            <a:r>
              <a:rPr lang="ru-RU" sz="2800" b="1" dirty="0" smtClean="0"/>
              <a:t> эпоса</a:t>
            </a:r>
          </a:p>
          <a:p>
            <a:endParaRPr lang="ru-RU" sz="3200" b="1" dirty="0"/>
          </a:p>
        </p:txBody>
      </p:sp>
      <p:pic>
        <p:nvPicPr>
          <p:cNvPr id="5" name="Содержимое 4" descr="http://www.etnosy.ru/sites/default/files/bookshelf./budba1mify.jpg"/>
          <p:cNvPicPr>
            <a:picLocks noGrp="1"/>
          </p:cNvPicPr>
          <p:nvPr>
            <p:ph sz="half" idx="1"/>
          </p:nvPr>
        </p:nvPicPr>
        <p:blipFill>
          <a:blip r:embed="rId2" cstate="print"/>
          <a:srcRect/>
          <a:stretch>
            <a:fillRect/>
          </a:stretch>
        </p:blipFill>
        <p:spPr bwMode="auto">
          <a:xfrm>
            <a:off x="4355976" y="1484784"/>
            <a:ext cx="4536504" cy="5184576"/>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548680"/>
            <a:ext cx="7488832" cy="864096"/>
          </a:xfrm>
          <a:solidFill>
            <a:schemeClr val="accent1">
              <a:lumMod val="40000"/>
              <a:lumOff val="60000"/>
            </a:schemeClr>
          </a:solidFill>
          <a:ln>
            <a:solidFill>
              <a:srgbClr val="FF9900"/>
            </a:solidFill>
          </a:ln>
          <a:effectLst>
            <a:glow rad="127000">
              <a:srgbClr val="FF0000"/>
            </a:glow>
          </a:effectLst>
        </p:spPr>
        <p:txBody>
          <a:bodyPr>
            <a:normAutofit fontScale="90000"/>
          </a:bodyPr>
          <a:lstStyle/>
          <a:p>
            <a:pPr algn="ctr"/>
            <a:r>
              <a:rPr lang="ru-RU" sz="4400" dirty="0" smtClean="0">
                <a:latin typeface="Calibri" pitchFamily="34" charset="0"/>
              </a:rPr>
              <a:t/>
            </a:r>
            <a:br>
              <a:rPr lang="ru-RU" sz="4400" dirty="0" smtClean="0">
                <a:latin typeface="Calibri" pitchFamily="34" charset="0"/>
              </a:rPr>
            </a:br>
            <a:r>
              <a:rPr lang="ru-RU" sz="4400" b="1" dirty="0" smtClean="0">
                <a:latin typeface="Calibri" pitchFamily="34" charset="0"/>
              </a:rPr>
              <a:t>Сказки народов мира</a:t>
            </a:r>
            <a:r>
              <a:rPr lang="ru-RU" b="1" dirty="0" smtClean="0"/>
              <a:t/>
            </a:r>
            <a:br>
              <a:rPr lang="ru-RU" b="1" dirty="0" smtClean="0"/>
            </a:br>
            <a:endParaRPr lang="ru-RU" b="1" dirty="0"/>
          </a:p>
        </p:txBody>
      </p:sp>
      <p:pic>
        <p:nvPicPr>
          <p:cNvPr id="7" name="Содержимое 6" descr="http://sokrnarmira.ucoz.ru/_si/7/s37699344.jpg">
            <a:hlinkClick r:id="rId2" tgtFrame="_blank" tooltip="&quot;Нажмите, для просмотра в полном размере...&quot;"/>
          </p:cNvPr>
          <p:cNvPicPr>
            <a:picLocks noGrp="1"/>
          </p:cNvPicPr>
          <p:nvPr>
            <p:ph sz="half" idx="1"/>
          </p:nvPr>
        </p:nvPicPr>
        <p:blipFill>
          <a:blip r:embed="rId3" cstate="print"/>
          <a:srcRect/>
          <a:stretch>
            <a:fillRect/>
          </a:stretch>
        </p:blipFill>
        <p:spPr bwMode="auto">
          <a:xfrm>
            <a:off x="395536" y="1844824"/>
            <a:ext cx="3816424" cy="4752528"/>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6" name="Содержимое 5"/>
          <p:cNvSpPr>
            <a:spLocks noGrp="1"/>
          </p:cNvSpPr>
          <p:nvPr>
            <p:ph sz="half" idx="2"/>
          </p:nvPr>
        </p:nvSpPr>
        <p:spPr>
          <a:xfrm>
            <a:off x="4644008" y="1772816"/>
            <a:ext cx="4343400" cy="4767808"/>
          </a:xfrm>
          <a:solidFill>
            <a:schemeClr val="accent1">
              <a:lumMod val="40000"/>
              <a:lumOff val="60000"/>
            </a:schemeClr>
          </a:solidFill>
          <a:effectLst>
            <a:glow rad="127000">
              <a:srgbClr val="CC00FF"/>
            </a:glow>
          </a:effectLst>
        </p:spPr>
        <p:txBody>
          <a:bodyPr>
            <a:normAutofit/>
          </a:bodyPr>
          <a:lstStyle/>
          <a:p>
            <a:pPr>
              <a:buNone/>
            </a:pPr>
            <a:r>
              <a:rPr lang="ru-RU" dirty="0" smtClean="0">
                <a:latin typeface="Calibri" pitchFamily="34" charset="0"/>
              </a:rPr>
              <a:t>      </a:t>
            </a:r>
            <a:r>
              <a:rPr lang="ru-RU" b="1" dirty="0" smtClean="0">
                <a:latin typeface="Calibri" pitchFamily="34" charset="0"/>
              </a:rPr>
              <a:t>Сказки народов мира во всех разновидностях составляют бесценную сокровищницу демократической культуры человечества. Это искусство создано в веках на исторических путях народов в борьбе за жизнь и счастье</a:t>
            </a:r>
            <a:r>
              <a:rPr lang="ru-RU" sz="2400" b="1" dirty="0" smtClean="0">
                <a:latin typeface="Calibri" pitchFamily="34" charset="0"/>
              </a:rPr>
              <a:t>.</a:t>
            </a:r>
            <a:endParaRPr lang="ru-RU" sz="2400" b="1"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620688"/>
            <a:ext cx="2966864" cy="1008112"/>
          </a:xfrm>
          <a:solidFill>
            <a:srgbClr val="00FFFF"/>
          </a:solidFill>
          <a:effectLst>
            <a:glow rad="127000">
              <a:srgbClr val="FF0000"/>
            </a:glow>
          </a:effectLst>
        </p:spPr>
        <p:txBody>
          <a:bodyPr>
            <a:normAutofit fontScale="90000"/>
          </a:bodyPr>
          <a:lstStyle/>
          <a:p>
            <a:r>
              <a:rPr lang="en-US" sz="2400" dirty="0" smtClean="0">
                <a:solidFill>
                  <a:srgbClr val="C00000"/>
                </a:solidFill>
                <a:effectLst>
                  <a:glow rad="127000">
                    <a:srgbClr val="C00000"/>
                  </a:glow>
                  <a:reflection blurRad="12700" stA="48000" endA="300" endPos="55000" dir="5400000" sy="-90000" algn="bl" rotWithShape="0"/>
                </a:effectLst>
                <a:hlinkClick r:id="rId2"/>
              </a:rPr>
              <a:t/>
            </a:r>
            <a:br>
              <a:rPr lang="en-US" sz="2400" dirty="0" smtClean="0">
                <a:solidFill>
                  <a:srgbClr val="C00000"/>
                </a:solidFill>
                <a:effectLst>
                  <a:glow rad="127000">
                    <a:srgbClr val="C00000"/>
                  </a:glow>
                  <a:reflection blurRad="12700" stA="48000" endA="300" endPos="55000" dir="5400000" sy="-90000" algn="bl" rotWithShape="0"/>
                </a:effectLst>
                <a:hlinkClick r:id="rId2"/>
              </a:rPr>
            </a:br>
            <a:r>
              <a:rPr lang="en-US" sz="2400" dirty="0">
                <a:solidFill>
                  <a:srgbClr val="C00000"/>
                </a:solidFill>
                <a:effectLst>
                  <a:glow rad="127000">
                    <a:srgbClr val="C00000"/>
                  </a:glow>
                  <a:reflection blurRad="12700" stA="48000" endA="300" endPos="55000" dir="5400000" sy="-90000" algn="bl" rotWithShape="0"/>
                </a:effectLst>
                <a:hlinkClick r:id="rId2"/>
              </a:rPr>
              <a:t/>
            </a:r>
            <a:br>
              <a:rPr lang="en-US" sz="2400" dirty="0">
                <a:solidFill>
                  <a:srgbClr val="C00000"/>
                </a:solidFill>
                <a:effectLst>
                  <a:glow rad="127000">
                    <a:srgbClr val="C00000"/>
                  </a:glow>
                  <a:reflection blurRad="12700" stA="48000" endA="300" endPos="55000" dir="5400000" sy="-90000" algn="bl" rotWithShape="0"/>
                </a:effectLst>
                <a:hlinkClick r:id="rId2"/>
              </a:rPr>
            </a:br>
            <a:r>
              <a:rPr lang="ru-RU" sz="2400" dirty="0" smtClean="0">
                <a:solidFill>
                  <a:srgbClr val="C00000"/>
                </a:solidFill>
                <a:effectLst>
                  <a:glow rad="127000">
                    <a:srgbClr val="C00000"/>
                  </a:glow>
                  <a:reflection blurRad="12700" stA="48000" endA="300" endPos="55000" dir="5400000" sy="-90000" algn="bl" rotWithShape="0"/>
                </a:effectLst>
                <a:hlinkClick r:id="rId2"/>
              </a:rPr>
              <a:t>Царевна </a:t>
            </a:r>
            <a:r>
              <a:rPr lang="ru-RU" sz="2400" dirty="0" smtClean="0">
                <a:solidFill>
                  <a:srgbClr val="C00000"/>
                </a:solidFill>
                <a:effectLst>
                  <a:glow rad="127000">
                    <a:srgbClr val="C00000"/>
                  </a:glow>
                  <a:reflection blurRad="12700" stA="48000" endA="300" endPos="55000" dir="5400000" sy="-90000" algn="bl" rotWithShape="0"/>
                </a:effectLst>
                <a:hlinkClick r:id="rId2"/>
              </a:rPr>
              <a:t>лягушка</a:t>
            </a:r>
            <a:r>
              <a:rPr lang="ru-RU" sz="2400" dirty="0" smtClean="0">
                <a:solidFill>
                  <a:srgbClr val="C00000"/>
                </a:solidFill>
                <a:effectLst>
                  <a:glow rad="127000">
                    <a:srgbClr val="C00000"/>
                  </a:glow>
                  <a:reflection blurRad="12700" stA="48000" endA="300" endPos="55000" dir="5400000" sy="-90000" algn="bl" rotWithShape="0"/>
                </a:effectLst>
              </a:rPr>
              <a:t> </a:t>
            </a: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4" name="Текст 3"/>
          <p:cNvSpPr>
            <a:spLocks noGrp="1"/>
          </p:cNvSpPr>
          <p:nvPr>
            <p:ph type="body" sz="half" idx="2"/>
          </p:nvPr>
        </p:nvSpPr>
        <p:spPr>
          <a:xfrm>
            <a:off x="381000" y="1844824"/>
            <a:ext cx="2894856" cy="4456744"/>
          </a:xfrm>
        </p:spPr>
        <p:txBody>
          <a:bodyPr/>
          <a:lstStyle/>
          <a:p>
            <a:r>
              <a:rPr lang="ru-RU" b="1" dirty="0" smtClean="0"/>
              <a:t>Сынки, возьмите по стреле, выходите в чистое поле и стреляйте: </a:t>
            </a:r>
            <a:r>
              <a:rPr lang="ru-RU" sz="1600" b="1" dirty="0" smtClean="0"/>
              <a:t>куда стрелы упадут, там и судьба ваша.</a:t>
            </a:r>
          </a:p>
          <a:p>
            <a:r>
              <a:rPr lang="ru-RU" b="1" dirty="0" smtClean="0"/>
              <a:t>У старшего сына стрела упала на боярский двор, подняла стрелу боярская дочь. У среднего сына упала стрела на широкий купеческий двор, подняла её купеческая дочь.</a:t>
            </a:r>
          </a:p>
          <a:p>
            <a:r>
              <a:rPr lang="ru-RU" sz="1600" b="1" dirty="0" smtClean="0"/>
              <a:t>А у младшего сына, Ивана-царевича, стрела поднялась и улетела сам не знает куда. Вот он шёл, шёл, дошёл до болота, видит - сидит лягушка, подхватила его стрелу…</a:t>
            </a:r>
          </a:p>
          <a:p>
            <a:endParaRPr lang="ru-RU" b="1" dirty="0" smtClean="0"/>
          </a:p>
          <a:p>
            <a:endParaRPr lang="ru-RU" b="1" dirty="0"/>
          </a:p>
        </p:txBody>
      </p:sp>
      <p:pic>
        <p:nvPicPr>
          <p:cNvPr id="5" name="Рисунок 4" descr="http://skazochnikonline.ru/_ph/2/78707734.jpg"/>
          <p:cNvPicPr>
            <a:picLocks noGrp="1"/>
          </p:cNvPicPr>
          <p:nvPr>
            <p:ph type="pic" idx="1"/>
          </p:nvPr>
        </p:nvPicPr>
        <p:blipFill>
          <a:blip r:embed="rId3" cstate="print"/>
          <a:srcRect t="6420" b="6420"/>
          <a:stretch>
            <a:fillRect/>
          </a:stretch>
        </p:blipFill>
        <p:spPr bwMode="auto">
          <a:xfrm>
            <a:off x="3505200" y="620688"/>
            <a:ext cx="5029200" cy="5688037"/>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726632" cy="1340768"/>
          </a:xfrm>
          <a:prstGeom prst="frame">
            <a:avLst/>
          </a:prstGeom>
          <a:solidFill>
            <a:schemeClr val="accent1"/>
          </a:solidFill>
          <a:ln>
            <a:solidFill>
              <a:schemeClr val="accent1"/>
            </a:solidFill>
          </a:ln>
          <a:effectLst>
            <a:glow rad="127000">
              <a:srgbClr val="C00000"/>
            </a:glow>
          </a:effectLst>
        </p:spPr>
        <p:txBody>
          <a:bodyPr>
            <a:normAutofit fontScale="90000"/>
          </a:bodyPr>
          <a:lstStyle/>
          <a:p>
            <a:pPr algn="ctr"/>
            <a:r>
              <a:rPr lang="ru-RU" b="1" i="1" dirty="0" smtClean="0">
                <a:effectLst>
                  <a:glow rad="127000">
                    <a:srgbClr val="92D050"/>
                  </a:glow>
                  <a:reflection blurRad="12700" stA="48000" endA="300" endPos="55000" dir="5400000" sy="-90000" algn="bl" rotWithShape="0"/>
                </a:effectLst>
                <a:latin typeface="Arial" pitchFamily="34" charset="0"/>
                <a:cs typeface="Arial" pitchFamily="34" charset="0"/>
              </a:rPr>
              <a:t>Мудрость, принадлежащая народам России, называется народной</a:t>
            </a:r>
            <a:endParaRPr lang="ru-RU" b="1" i="1" dirty="0">
              <a:effectLst>
                <a:glow rad="127000">
                  <a:srgbClr val="92D050"/>
                </a:glow>
                <a:reflection blurRad="12700" stA="48000" endA="300" endPos="55000" dir="5400000" sy="-90000" algn="bl" rotWithShape="0"/>
              </a:effectLst>
              <a:latin typeface="Arial" pitchFamily="34" charset="0"/>
              <a:cs typeface="Arial" pitchFamily="34" charset="0"/>
            </a:endParaRPr>
          </a:p>
        </p:txBody>
      </p:sp>
      <p:sp>
        <p:nvSpPr>
          <p:cNvPr id="4" name="Содержимое 3"/>
          <p:cNvSpPr>
            <a:spLocks noGrp="1"/>
          </p:cNvSpPr>
          <p:nvPr>
            <p:ph sz="half" idx="1"/>
          </p:nvPr>
        </p:nvSpPr>
        <p:spPr/>
        <p:txBody>
          <a:bodyPr/>
          <a:lstStyle/>
          <a:p>
            <a:endParaRPr lang="ru-RU" dirty="0"/>
          </a:p>
        </p:txBody>
      </p:sp>
      <p:sp>
        <p:nvSpPr>
          <p:cNvPr id="5" name="Содержимое 4"/>
          <p:cNvSpPr>
            <a:spLocks noGrp="1"/>
          </p:cNvSpPr>
          <p:nvPr>
            <p:ph sz="half" idx="2"/>
          </p:nvPr>
        </p:nvSpPr>
        <p:spPr>
          <a:xfrm>
            <a:off x="4800600" y="1772816"/>
            <a:ext cx="4343400" cy="4839816"/>
          </a:xfrm>
          <a:solidFill>
            <a:srgbClr val="00FFFF"/>
          </a:solidFill>
          <a:effectLst>
            <a:glow rad="127000">
              <a:srgbClr val="FF0000"/>
            </a:glow>
          </a:effectLst>
        </p:spPr>
        <p:txBody>
          <a:bodyPr>
            <a:normAutofit/>
          </a:bodyPr>
          <a:lstStyle/>
          <a:p>
            <a:pPr>
              <a:buNone/>
            </a:pPr>
            <a:r>
              <a:rPr lang="ru-RU" sz="2400" b="1" i="1" dirty="0" smtClean="0">
                <a:effectLst>
                  <a:glow rad="127000">
                    <a:srgbClr val="FFFF00"/>
                  </a:glow>
                </a:effectLst>
                <a:latin typeface="Calibri" pitchFamily="34" charset="0"/>
              </a:rPr>
              <a:t>  </a:t>
            </a:r>
            <a:r>
              <a:rPr lang="ru-RU" b="1" i="1" dirty="0" smtClean="0">
                <a:effectLst>
                  <a:glow rad="127000">
                    <a:srgbClr val="FFFF00"/>
                  </a:glow>
                </a:effectLst>
                <a:latin typeface="Calibri" pitchFamily="34" charset="0"/>
              </a:rPr>
              <a:t>   Россия - это великая    держава с великим духовным и культурным наследием! Российский народ, русская душа - это загадка, которую каждый иностранец пытается разгадать по-своему</a:t>
            </a:r>
            <a:r>
              <a:rPr lang="ru-RU" sz="2400" b="1" i="1" dirty="0" smtClean="0">
                <a:effectLst>
                  <a:glow rad="127000">
                    <a:srgbClr val="FFFF00"/>
                  </a:glow>
                </a:effectLst>
                <a:latin typeface="Calibri" pitchFamily="34" charset="0"/>
              </a:rPr>
              <a:t>...</a:t>
            </a:r>
            <a:endParaRPr lang="ru-RU" sz="2400" b="1" i="1" dirty="0">
              <a:effectLst>
                <a:glow rad="127000">
                  <a:srgbClr val="FFFF00"/>
                </a:glow>
              </a:effectLst>
              <a:latin typeface="Calibri" pitchFamily="34" charset="0"/>
            </a:endParaRPr>
          </a:p>
        </p:txBody>
      </p:sp>
      <p:pic>
        <p:nvPicPr>
          <p:cNvPr id="1026" name="Picture 2" descr="Географическая карта Российской Федерации"/>
          <p:cNvPicPr>
            <a:picLocks noChangeAspect="1" noChangeArrowheads="1"/>
          </p:cNvPicPr>
          <p:nvPr/>
        </p:nvPicPr>
        <p:blipFill>
          <a:blip r:embed="rId2" cstate="print"/>
          <a:srcRect/>
          <a:stretch>
            <a:fillRect/>
          </a:stretch>
        </p:blipFill>
        <p:spPr bwMode="auto">
          <a:xfrm>
            <a:off x="343744" y="1823512"/>
            <a:ext cx="4176464" cy="4824536"/>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57200"/>
            <a:ext cx="6480720" cy="841248"/>
          </a:xfrm>
          <a:solidFill>
            <a:schemeClr val="accent2">
              <a:lumMod val="40000"/>
              <a:lumOff val="60000"/>
            </a:schemeClr>
          </a:solidFill>
          <a:effectLst>
            <a:glow rad="127000">
              <a:srgbClr val="FF0000"/>
            </a:glow>
          </a:effectLst>
        </p:spPr>
        <p:txBody>
          <a:bodyPr>
            <a:normAutofit fontScale="90000"/>
          </a:bodyPr>
          <a:lstStyle/>
          <a:p>
            <a:pPr algn="ctr"/>
            <a:r>
              <a:rPr lang="ru-RU" sz="3200" b="1" dirty="0" smtClean="0"/>
              <a:t>         Адыгейские народные сказки</a:t>
            </a:r>
            <a:endParaRPr lang="ru-RU" sz="3200" b="1" dirty="0"/>
          </a:p>
        </p:txBody>
      </p:sp>
      <p:sp>
        <p:nvSpPr>
          <p:cNvPr id="3" name="Содержимое 2"/>
          <p:cNvSpPr>
            <a:spLocks noGrp="1"/>
          </p:cNvSpPr>
          <p:nvPr>
            <p:ph sz="half" idx="1"/>
          </p:nvPr>
        </p:nvSpPr>
        <p:spPr>
          <a:xfrm>
            <a:off x="304800" y="1600200"/>
            <a:ext cx="4123184" cy="4724400"/>
          </a:xfrm>
          <a:solidFill>
            <a:schemeClr val="accent1">
              <a:lumMod val="40000"/>
              <a:lumOff val="60000"/>
            </a:schemeClr>
          </a:solidFill>
          <a:effectLst>
            <a:glow rad="127000">
              <a:srgbClr val="FF0000"/>
            </a:glow>
          </a:effectLst>
        </p:spPr>
        <p:txBody>
          <a:bodyPr>
            <a:normAutofit fontScale="77500" lnSpcReduction="20000"/>
          </a:bodyPr>
          <a:lstStyle/>
          <a:p>
            <a:pPr>
              <a:buNone/>
            </a:pPr>
            <a:r>
              <a:rPr lang="ru-RU" dirty="0" smtClean="0"/>
              <a:t>     </a:t>
            </a:r>
            <a:r>
              <a:rPr lang="ru-RU" b="1" dirty="0" smtClean="0"/>
              <a:t>1.Анзаур-удалец  2.Чудесная гармошка 3. Трудовые деньги  4. </a:t>
            </a:r>
            <a:r>
              <a:rPr lang="ru-RU" b="1" dirty="0" err="1" smtClean="0"/>
              <a:t>Бамбет</a:t>
            </a:r>
            <a:r>
              <a:rPr lang="ru-RU" b="1" dirty="0" smtClean="0"/>
              <a:t>  5. </a:t>
            </a:r>
            <a:r>
              <a:rPr lang="ru-RU" b="1" dirty="0" err="1" smtClean="0"/>
              <a:t>Нормэрышхо</a:t>
            </a:r>
            <a:r>
              <a:rPr lang="ru-RU" b="1" dirty="0" smtClean="0"/>
              <a:t> - большой </a:t>
            </a:r>
            <a:r>
              <a:rPr lang="ru-RU" b="1" dirty="0" err="1" smtClean="0"/>
              <a:t>Нормэр</a:t>
            </a:r>
            <a:r>
              <a:rPr lang="ru-RU" b="1" dirty="0" smtClean="0"/>
              <a:t> 6 .Муж и жена  7. Мал мала меньше  8. Кто глупее  9. Как </a:t>
            </a:r>
            <a:r>
              <a:rPr lang="ru-RU" b="1" dirty="0" err="1" smtClean="0"/>
              <a:t>дурак</a:t>
            </a:r>
            <a:r>
              <a:rPr lang="ru-RU" b="1" dirty="0" smtClean="0"/>
              <a:t> к аллаху ходил 10. Каждый молодец на свой образец  11. Заяц и его мать  12. Дочь одного старика 13. Гадальщица Бабочка 14. Бык-великан  15. Женщина-богатырь  16. Бедняк и бог  17. </a:t>
            </a:r>
            <a:r>
              <a:rPr lang="ru-RU" b="1" dirty="0" err="1" smtClean="0"/>
              <a:t>Аслануко</a:t>
            </a:r>
            <a:r>
              <a:rPr lang="ru-RU" b="1" dirty="0" smtClean="0"/>
              <a:t> - сын львицы и другие. </a:t>
            </a:r>
          </a:p>
          <a:p>
            <a:pPr>
              <a:buNone/>
            </a:pPr>
            <a:endParaRPr lang="ru-RU" b="1" dirty="0" smtClean="0"/>
          </a:p>
          <a:p>
            <a:pPr>
              <a:buNone/>
            </a:pPr>
            <a:endParaRPr lang="ru-RU" dirty="0"/>
          </a:p>
        </p:txBody>
      </p:sp>
      <p:pic>
        <p:nvPicPr>
          <p:cNvPr id="5" name="Содержимое 4" descr="Адыгейская народная сказка «Кто сильнее?»"/>
          <p:cNvPicPr>
            <a:picLocks noGrp="1"/>
          </p:cNvPicPr>
          <p:nvPr>
            <p:ph sz="half" idx="2"/>
          </p:nvPr>
        </p:nvPicPr>
        <p:blipFill>
          <a:blip r:embed="rId2" cstate="print"/>
          <a:srcRect/>
          <a:stretch>
            <a:fillRect/>
          </a:stretch>
        </p:blipFill>
        <p:spPr bwMode="auto">
          <a:xfrm>
            <a:off x="4611608" y="1770881"/>
            <a:ext cx="4343400" cy="3962375"/>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6" name="Прямоугольник 5"/>
          <p:cNvSpPr/>
          <p:nvPr/>
        </p:nvSpPr>
        <p:spPr>
          <a:xfrm>
            <a:off x="4644008" y="5733256"/>
            <a:ext cx="4176464" cy="646331"/>
          </a:xfrm>
          <a:prstGeom prst="rect">
            <a:avLst/>
          </a:prstGeom>
        </p:spPr>
        <p:txBody>
          <a:bodyPr wrap="square">
            <a:spAutoFit/>
          </a:bodyPr>
          <a:lstStyle/>
          <a:p>
            <a:r>
              <a:rPr lang="ru-RU" b="1" dirty="0" smtClean="0"/>
              <a:t>               КТО СИЛЬНЕЕ?</a:t>
            </a:r>
            <a:br>
              <a:rPr lang="ru-RU" b="1" dirty="0" smtClean="0"/>
            </a:b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686800" cy="864096"/>
          </a:xfrm>
          <a:solidFill>
            <a:srgbClr val="FFFF00"/>
          </a:solidFill>
          <a:ln>
            <a:solidFill>
              <a:schemeClr val="accent1">
                <a:lumMod val="75000"/>
              </a:schemeClr>
            </a:solidFill>
          </a:ln>
          <a:effectLst>
            <a:glow rad="127000">
              <a:srgbClr val="FF0000"/>
            </a:glow>
          </a:effectLst>
        </p:spPr>
        <p:txBody>
          <a:bodyPr>
            <a:normAutofit fontScale="90000"/>
          </a:bodyPr>
          <a:lstStyle/>
          <a:p>
            <a:pPr algn="ctr"/>
            <a:r>
              <a:rPr lang="ru-RU" sz="3200" b="1" dirty="0" smtClean="0">
                <a:latin typeface="Calibri" pitchFamily="34" charset="0"/>
              </a:rPr>
              <a:t>Былины - русские народные эпические песни о подвигах богатырей</a:t>
            </a:r>
            <a:endParaRPr lang="ru-RU" sz="3200" b="1" dirty="0">
              <a:latin typeface="Calibri" pitchFamily="34" charset="0"/>
            </a:endParaRPr>
          </a:p>
        </p:txBody>
      </p:sp>
      <p:pic>
        <p:nvPicPr>
          <p:cNvPr id="6" name="Содержимое 5" descr="http://sokrnarmira.ru/_si/8/26335519.jpg"/>
          <p:cNvPicPr>
            <a:picLocks noGrp="1"/>
          </p:cNvPicPr>
          <p:nvPr>
            <p:ph sz="half" idx="1"/>
          </p:nvPr>
        </p:nvPicPr>
        <p:blipFill>
          <a:blip r:embed="rId2" cstate="print"/>
          <a:srcRect/>
          <a:stretch>
            <a:fillRect/>
          </a:stretch>
        </p:blipFill>
        <p:spPr bwMode="auto">
          <a:xfrm>
            <a:off x="323528" y="1628800"/>
            <a:ext cx="3312368" cy="4824536"/>
          </a:xfrm>
          <a:prstGeom prst="rect">
            <a:avLst/>
          </a:prstGeom>
          <a:ln w="88900" cap="sq" cmpd="thickThin">
            <a:solidFill>
              <a:srgbClr val="FF0000"/>
            </a:solidFill>
            <a:prstDash val="solid"/>
            <a:miter lim="800000"/>
          </a:ln>
          <a:effectLst>
            <a:glow rad="127000">
              <a:srgbClr val="FF0000"/>
            </a:glow>
            <a:innerShdw blurRad="76200">
              <a:srgbClr val="000000"/>
            </a:innerShdw>
          </a:effectLst>
        </p:spPr>
      </p:pic>
      <p:sp>
        <p:nvSpPr>
          <p:cNvPr id="5" name="Содержимое 4"/>
          <p:cNvSpPr>
            <a:spLocks noGrp="1"/>
          </p:cNvSpPr>
          <p:nvPr>
            <p:ph sz="half" idx="2"/>
          </p:nvPr>
        </p:nvSpPr>
        <p:spPr>
          <a:xfrm>
            <a:off x="4283968" y="1556792"/>
            <a:ext cx="4464496" cy="4824536"/>
          </a:xfrm>
          <a:solidFill>
            <a:srgbClr val="00FFFF"/>
          </a:solidFill>
          <a:ln/>
          <a:effectLst>
            <a:glow rad="127000">
              <a:srgbClr val="FF0000"/>
            </a:glow>
            <a:outerShdw blurRad="76200" dist="50800" dir="5400000" rotWithShape="0">
              <a:srgbClr val="4E3B30">
                <a:alpha val="60000"/>
              </a:srgbClr>
            </a:outerShdw>
          </a:effectLst>
        </p:spPr>
        <p:style>
          <a:lnRef idx="3">
            <a:schemeClr val="lt1"/>
          </a:lnRef>
          <a:fillRef idx="1">
            <a:schemeClr val="accent4"/>
          </a:fillRef>
          <a:effectRef idx="1">
            <a:schemeClr val="accent4"/>
          </a:effectRef>
          <a:fontRef idx="minor">
            <a:schemeClr val="lt1"/>
          </a:fontRef>
        </p:style>
        <p:txBody>
          <a:bodyPr>
            <a:noAutofit/>
          </a:bodyPr>
          <a:lstStyle/>
          <a:p>
            <a:pPr>
              <a:buNone/>
            </a:pPr>
            <a:r>
              <a:rPr lang="ru-RU" sz="2000" b="1" dirty="0" smtClean="0">
                <a:solidFill>
                  <a:schemeClr val="tx1"/>
                </a:solidFill>
                <a:latin typeface="Calibri" pitchFamily="34" charset="0"/>
              </a:rPr>
              <a:t>    </a:t>
            </a:r>
          </a:p>
          <a:p>
            <a:pPr>
              <a:buNone/>
            </a:pPr>
            <a:r>
              <a:rPr lang="ru-RU" sz="2000" b="1" dirty="0" smtClean="0">
                <a:solidFill>
                  <a:schemeClr val="tx1"/>
                </a:solidFill>
                <a:latin typeface="Calibri" pitchFamily="34" charset="0"/>
              </a:rPr>
              <a:t>   </a:t>
            </a:r>
          </a:p>
          <a:p>
            <a:pPr>
              <a:buNone/>
            </a:pPr>
            <a:r>
              <a:rPr lang="ru-RU" sz="2000" b="1" dirty="0" smtClean="0">
                <a:solidFill>
                  <a:schemeClr val="tx1"/>
                </a:solidFill>
                <a:latin typeface="Calibri" pitchFamily="34" charset="0"/>
              </a:rPr>
              <a:t>Основой сюжета былины является какое-либо героическое событие, либо примечательный эпизод русской истории (отсюда народное название былины — «старина», «старинушка», подразумевающее, что действие, о котором идёт речь, происходило в прошлом).</a:t>
            </a:r>
          </a:p>
          <a:p>
            <a:pPr>
              <a:buNone/>
            </a:pPr>
            <a:r>
              <a:rPr lang="ru-RU" sz="2000" b="1" dirty="0" smtClean="0">
                <a:solidFill>
                  <a:schemeClr val="tx1"/>
                </a:solidFill>
                <a:latin typeface="Calibri" pitchFamily="34" charset="0"/>
              </a:rPr>
              <a:t>        Из героев былин к дохристианскому циклу принадлежат </a:t>
            </a:r>
            <a:r>
              <a:rPr lang="ru-RU" sz="2000" b="1" dirty="0" err="1" smtClean="0">
                <a:solidFill>
                  <a:schemeClr val="tx1"/>
                </a:solidFill>
                <a:latin typeface="Calibri" pitchFamily="34" charset="0"/>
              </a:rPr>
              <a:t>Святогор</a:t>
            </a:r>
            <a:r>
              <a:rPr lang="ru-RU" sz="2000" b="1" dirty="0" smtClean="0">
                <a:solidFill>
                  <a:schemeClr val="tx1"/>
                </a:solidFill>
                <a:latin typeface="Calibri" pitchFamily="34" charset="0"/>
              </a:rPr>
              <a:t>, </a:t>
            </a:r>
            <a:r>
              <a:rPr lang="ru-RU" sz="2000" b="1" dirty="0" err="1" smtClean="0">
                <a:solidFill>
                  <a:schemeClr val="tx1"/>
                </a:solidFill>
                <a:latin typeface="Calibri" pitchFamily="34" charset="0"/>
              </a:rPr>
              <a:t>Микита</a:t>
            </a:r>
            <a:r>
              <a:rPr lang="ru-RU" sz="2000" b="1" dirty="0" smtClean="0">
                <a:solidFill>
                  <a:schemeClr val="tx1"/>
                </a:solidFill>
                <a:latin typeface="Calibri" pitchFamily="34" charset="0"/>
              </a:rPr>
              <a:t> </a:t>
            </a:r>
            <a:r>
              <a:rPr lang="ru-RU" sz="2000" b="1" dirty="0" err="1" smtClean="0">
                <a:solidFill>
                  <a:schemeClr val="tx1"/>
                </a:solidFill>
                <a:latin typeface="Calibri" pitchFamily="34" charset="0"/>
              </a:rPr>
              <a:t>Селянинович</a:t>
            </a:r>
            <a:r>
              <a:rPr lang="ru-RU" sz="2000" b="1" dirty="0" smtClean="0">
                <a:solidFill>
                  <a:schemeClr val="tx1"/>
                </a:solidFill>
                <a:latin typeface="Calibri" pitchFamily="34" charset="0"/>
              </a:rPr>
              <a:t>, </a:t>
            </a:r>
            <a:r>
              <a:rPr lang="ru-RU" sz="2000" b="1" dirty="0" err="1" smtClean="0">
                <a:solidFill>
                  <a:schemeClr val="tx1"/>
                </a:solidFill>
                <a:latin typeface="Calibri" pitchFamily="34" charset="0"/>
              </a:rPr>
              <a:t>Волъга</a:t>
            </a:r>
            <a:r>
              <a:rPr lang="ru-RU" sz="2000" b="1" dirty="0" smtClean="0">
                <a:solidFill>
                  <a:schemeClr val="tx1"/>
                </a:solidFill>
                <a:latin typeface="Calibri" pitchFamily="34" charset="0"/>
              </a:rPr>
              <a:t>.</a:t>
            </a:r>
            <a:endParaRPr lang="ru-RU" sz="20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Былины</a:t>
            </a:r>
            <a:br>
              <a:rPr lang="ru-RU" sz="2400" dirty="0" smtClean="0"/>
            </a:br>
            <a:endParaRPr lang="ru-RU" sz="2400" dirty="0"/>
          </a:p>
        </p:txBody>
      </p:sp>
      <p:sp>
        <p:nvSpPr>
          <p:cNvPr id="3" name="Текст 2"/>
          <p:cNvSpPr>
            <a:spLocks noGrp="1"/>
          </p:cNvSpPr>
          <p:nvPr>
            <p:ph type="body" idx="2"/>
          </p:nvPr>
        </p:nvSpPr>
        <p:spPr/>
        <p:txBody>
          <a:bodyPr/>
          <a:lstStyle/>
          <a:p>
            <a:r>
              <a:rPr lang="ru-RU" sz="1800" b="1" dirty="0" smtClean="0">
                <a:latin typeface="Calibri" pitchFamily="34" charset="0"/>
                <a:hlinkClick r:id="rId2" tooltip="Алёша Попович и Тугарин Змеевич"/>
              </a:rPr>
              <a:t>Алёша Попович и </a:t>
            </a:r>
            <a:r>
              <a:rPr lang="ru-RU" sz="1800" b="1" dirty="0" err="1" smtClean="0">
                <a:latin typeface="Calibri" pitchFamily="34" charset="0"/>
                <a:hlinkClick r:id="rId2" tooltip="Алёша Попович и Тугарин Змеевич"/>
              </a:rPr>
              <a:t>Тугарин</a:t>
            </a:r>
            <a:r>
              <a:rPr lang="ru-RU" sz="1800" b="1" dirty="0" smtClean="0">
                <a:latin typeface="Calibri" pitchFamily="34" charset="0"/>
                <a:hlinkClick r:id="rId2" tooltip="Алёша Попович и Тугарин Змеевич"/>
              </a:rPr>
              <a:t> </a:t>
            </a:r>
            <a:r>
              <a:rPr lang="ru-RU" sz="1800" b="1" dirty="0" err="1" smtClean="0">
                <a:latin typeface="Calibri" pitchFamily="34" charset="0"/>
                <a:hlinkClick r:id="rId2" tooltip="Алёша Попович и Тугарин Змеевич"/>
              </a:rPr>
              <a:t>Змеевич</a:t>
            </a:r>
            <a:endParaRPr lang="ru-RU" sz="1800" b="1" dirty="0" smtClean="0">
              <a:latin typeface="Calibri" pitchFamily="34" charset="0"/>
            </a:endParaRPr>
          </a:p>
          <a:p>
            <a:r>
              <a:rPr lang="ru-RU" sz="1800" b="1" dirty="0" err="1" smtClean="0">
                <a:latin typeface="Calibri" pitchFamily="34" charset="0"/>
                <a:hlinkClick r:id="rId3" tooltip="Вавила и скоморохи"/>
              </a:rPr>
              <a:t>Вавила</a:t>
            </a:r>
            <a:r>
              <a:rPr lang="ru-RU" sz="1800" b="1" dirty="0" smtClean="0">
                <a:latin typeface="Calibri" pitchFamily="34" charset="0"/>
                <a:hlinkClick r:id="rId3" tooltip="Вавила и скоморохи"/>
              </a:rPr>
              <a:t> и скоморохи</a:t>
            </a:r>
            <a:endParaRPr lang="ru-RU" sz="1800" b="1" dirty="0" smtClean="0">
              <a:latin typeface="Calibri" pitchFamily="34" charset="0"/>
            </a:endParaRPr>
          </a:p>
          <a:p>
            <a:r>
              <a:rPr lang="ru-RU" sz="1800" b="1" dirty="0" err="1" smtClean="0">
                <a:latin typeface="Calibri" pitchFamily="34" charset="0"/>
                <a:hlinkClick r:id="rId4" tooltip="Вольга и Микула Селянинович"/>
              </a:rPr>
              <a:t>Вольга</a:t>
            </a:r>
            <a:r>
              <a:rPr lang="ru-RU" sz="1800" b="1" dirty="0" smtClean="0">
                <a:latin typeface="Calibri" pitchFamily="34" charset="0"/>
                <a:hlinkClick r:id="rId4" tooltip="Вольга и Микула Селянинович"/>
              </a:rPr>
              <a:t> и Микула </a:t>
            </a:r>
            <a:r>
              <a:rPr lang="ru-RU" sz="1800" b="1" dirty="0" err="1" smtClean="0">
                <a:latin typeface="Calibri" pitchFamily="34" charset="0"/>
                <a:hlinkClick r:id="rId4" tooltip="Вольга и Микула Селянинович"/>
              </a:rPr>
              <a:t>Селянинович</a:t>
            </a:r>
            <a:endParaRPr lang="ru-RU" sz="1800" b="1" dirty="0" smtClean="0">
              <a:latin typeface="Calibri" pitchFamily="34" charset="0"/>
            </a:endParaRPr>
          </a:p>
          <a:p>
            <a:r>
              <a:rPr lang="ru-RU" sz="1800" b="1" dirty="0" smtClean="0">
                <a:latin typeface="Calibri" pitchFamily="34" charset="0"/>
                <a:hlinkClick r:id="rId5" tooltip="Добрыня и Алёша"/>
              </a:rPr>
              <a:t>Добрыня и Алёша</a:t>
            </a:r>
            <a:endParaRPr lang="ru-RU" sz="1800" b="1" dirty="0" smtClean="0">
              <a:latin typeface="Calibri" pitchFamily="34" charset="0"/>
            </a:endParaRPr>
          </a:p>
          <a:p>
            <a:r>
              <a:rPr lang="ru-RU" sz="1800" b="1" dirty="0" smtClean="0">
                <a:latin typeface="Calibri" pitchFamily="34" charset="0"/>
                <a:hlinkClick r:id="rId6" tooltip="Добрыня и Змей"/>
              </a:rPr>
              <a:t>Добрыня и Змей</a:t>
            </a:r>
            <a:endParaRPr lang="ru-RU" sz="1800" b="1" dirty="0" smtClean="0">
              <a:latin typeface="Calibri" pitchFamily="34" charset="0"/>
            </a:endParaRPr>
          </a:p>
          <a:p>
            <a:r>
              <a:rPr lang="ru-RU" sz="1800" b="1" dirty="0" smtClean="0">
                <a:latin typeface="Calibri" pitchFamily="34" charset="0"/>
                <a:hlinkClick r:id="rId7" tooltip="Иван - гостиный сын"/>
              </a:rPr>
              <a:t>Иван - гостиный сын</a:t>
            </a:r>
            <a:endParaRPr lang="ru-RU" sz="1800" b="1" dirty="0" smtClean="0">
              <a:latin typeface="Calibri" pitchFamily="34" charset="0"/>
            </a:endParaRPr>
          </a:p>
          <a:p>
            <a:r>
              <a:rPr lang="ru-RU" sz="1800" b="1" dirty="0" smtClean="0">
                <a:latin typeface="Calibri" pitchFamily="34" charset="0"/>
                <a:hlinkClick r:id="rId8" tooltip="Илья Муромец и Калин-царь"/>
              </a:rPr>
              <a:t>Илья Муромец и Калин-царь</a:t>
            </a:r>
            <a:endParaRPr lang="ru-RU" sz="1800" b="1" dirty="0" smtClean="0">
              <a:latin typeface="Calibri" pitchFamily="34" charset="0"/>
            </a:endParaRPr>
          </a:p>
          <a:p>
            <a:r>
              <a:rPr lang="ru-RU" sz="1800" b="1" dirty="0" smtClean="0">
                <a:latin typeface="Calibri" pitchFamily="34" charset="0"/>
                <a:hlinkClick r:id="rId9" tooltip="Илья Муромец и Соловей Разбойник"/>
              </a:rPr>
              <a:t>Илья Муромец и Соловей Разбойник</a:t>
            </a:r>
            <a:endParaRPr lang="ru-RU" sz="1800" b="1" dirty="0" smtClean="0">
              <a:latin typeface="Calibri" pitchFamily="34" charset="0"/>
            </a:endParaRPr>
          </a:p>
          <a:p>
            <a:r>
              <a:rPr lang="ru-RU" sz="1800" b="1" dirty="0" smtClean="0">
                <a:latin typeface="Calibri" pitchFamily="34" charset="0"/>
                <a:hlinkClick r:id="rId10" tooltip="Садко"/>
              </a:rPr>
              <a:t>Садко</a:t>
            </a:r>
            <a:endParaRPr lang="ru-RU" sz="1800" b="1" dirty="0" smtClean="0">
              <a:latin typeface="Calibri" pitchFamily="34" charset="0"/>
            </a:endParaRPr>
          </a:p>
          <a:p>
            <a:r>
              <a:rPr lang="ru-RU" sz="1800" b="1" dirty="0" err="1" smtClean="0">
                <a:latin typeface="Calibri" pitchFamily="34" charset="0"/>
                <a:hlinkClick r:id="rId11" tooltip="Ставр Годинович"/>
              </a:rPr>
              <a:t>Ставр</a:t>
            </a:r>
            <a:r>
              <a:rPr lang="ru-RU" sz="1800" b="1" dirty="0" smtClean="0">
                <a:latin typeface="Calibri" pitchFamily="34" charset="0"/>
                <a:hlinkClick r:id="rId11" tooltip="Ставр Годинович"/>
              </a:rPr>
              <a:t> </a:t>
            </a:r>
            <a:r>
              <a:rPr lang="ru-RU" sz="1800" b="1" dirty="0" err="1" smtClean="0">
                <a:latin typeface="Calibri" pitchFamily="34" charset="0"/>
                <a:hlinkClick r:id="rId11" tooltip="Ставр Годинович"/>
              </a:rPr>
              <a:t>Годинович</a:t>
            </a:r>
            <a:endParaRPr lang="ru-RU" sz="1800" b="1" dirty="0" smtClean="0">
              <a:latin typeface="Calibri" pitchFamily="34" charset="0"/>
            </a:endParaRPr>
          </a:p>
          <a:p>
            <a:endParaRPr lang="ru-RU" b="1" dirty="0" smtClean="0"/>
          </a:p>
          <a:p>
            <a:endParaRPr lang="ru-RU" b="1" dirty="0"/>
          </a:p>
        </p:txBody>
      </p:sp>
      <p:pic>
        <p:nvPicPr>
          <p:cNvPr id="5" name="Содержимое 4" descr="http://webartplus.narod.ru/folk/f11-a.jpg"/>
          <p:cNvPicPr>
            <a:picLocks noGrp="1"/>
          </p:cNvPicPr>
          <p:nvPr>
            <p:ph sz="half" idx="1"/>
          </p:nvPr>
        </p:nvPicPr>
        <p:blipFill>
          <a:blip r:embed="rId12" cstate="print"/>
          <a:srcRect/>
          <a:stretch>
            <a:fillRect/>
          </a:stretch>
        </p:blipFill>
        <p:spPr bwMode="auto">
          <a:xfrm>
            <a:off x="4126865" y="764704"/>
            <a:ext cx="4236720" cy="4680520"/>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620688"/>
            <a:ext cx="2894856" cy="1656184"/>
          </a:xfrm>
        </p:spPr>
        <p:txBody>
          <a:bodyPr/>
          <a:lstStyle/>
          <a:p>
            <a:r>
              <a:rPr lang="ru-RU" i="1" dirty="0" smtClean="0"/>
              <a:t>Адыгейские притчи</a:t>
            </a:r>
            <a:endParaRPr lang="ru-RU" dirty="0"/>
          </a:p>
        </p:txBody>
      </p:sp>
      <p:sp>
        <p:nvSpPr>
          <p:cNvPr id="4" name="Текст 3"/>
          <p:cNvSpPr>
            <a:spLocks noGrp="1"/>
          </p:cNvSpPr>
          <p:nvPr>
            <p:ph type="body" sz="half" idx="2"/>
          </p:nvPr>
        </p:nvSpPr>
        <p:spPr>
          <a:xfrm>
            <a:off x="381000" y="2636912"/>
            <a:ext cx="2966864" cy="3664656"/>
          </a:xfrm>
        </p:spPr>
        <p:txBody>
          <a:bodyPr/>
          <a:lstStyle/>
          <a:p>
            <a:r>
              <a:rPr lang="ru-RU" sz="2000" b="1" u="sng" dirty="0" smtClean="0">
                <a:hlinkClick r:id="rId2"/>
              </a:rPr>
              <a:t>Наставления отца</a:t>
            </a:r>
            <a:endParaRPr lang="ru-RU" sz="2000" b="1" dirty="0" smtClean="0"/>
          </a:p>
          <a:p>
            <a:r>
              <a:rPr lang="ru-RU" sz="2000" b="1" u="sng" dirty="0" smtClean="0">
                <a:hlinkClick r:id="rId3"/>
              </a:rPr>
              <a:t>Суд </a:t>
            </a:r>
            <a:r>
              <a:rPr lang="ru-RU" sz="2000" b="1" u="sng" dirty="0" err="1" smtClean="0">
                <a:hlinkClick r:id="rId3"/>
              </a:rPr>
              <a:t>Джебага</a:t>
            </a:r>
            <a:endParaRPr lang="ru-RU" sz="2000" b="1" dirty="0" smtClean="0"/>
          </a:p>
          <a:p>
            <a:r>
              <a:rPr lang="ru-RU" sz="2000" b="1" u="sng" dirty="0" smtClean="0">
                <a:hlinkClick r:id="rId4"/>
              </a:rPr>
              <a:t>Обычай</a:t>
            </a:r>
            <a:endParaRPr lang="ru-RU" sz="2000" b="1" dirty="0" smtClean="0"/>
          </a:p>
          <a:p>
            <a:r>
              <a:rPr lang="ru-RU" sz="2000" b="1" u="sng" dirty="0" smtClean="0">
                <a:hlinkClick r:id="rId5"/>
              </a:rPr>
              <a:t>Притча про деньги</a:t>
            </a:r>
            <a:endParaRPr lang="ru-RU" sz="2000" b="1" dirty="0" smtClean="0"/>
          </a:p>
          <a:p>
            <a:r>
              <a:rPr lang="ru-RU" sz="2000" b="1" u="sng" dirty="0" smtClean="0">
                <a:hlinkClick r:id="rId6"/>
              </a:rPr>
              <a:t>Старинная адыгейская притча</a:t>
            </a:r>
            <a:endParaRPr lang="ru-RU" sz="2000" b="1" dirty="0" smtClean="0"/>
          </a:p>
          <a:p>
            <a:r>
              <a:rPr lang="ru-RU" sz="2000" b="1" u="sng" dirty="0" smtClean="0">
                <a:hlinkClick r:id="rId7"/>
              </a:rPr>
              <a:t>Рецепт</a:t>
            </a:r>
            <a:endParaRPr lang="ru-RU" sz="2000" b="1" dirty="0" smtClean="0"/>
          </a:p>
          <a:p>
            <a:r>
              <a:rPr lang="ru-RU" sz="2000" b="1" u="sng" dirty="0" smtClean="0">
                <a:hlinkClick r:id="rId8"/>
              </a:rPr>
              <a:t>Поцелуй красавицы</a:t>
            </a:r>
            <a:endParaRPr lang="ru-RU" sz="2000" b="1" dirty="0" smtClean="0"/>
          </a:p>
          <a:p>
            <a:endParaRPr lang="ru-RU" b="1" dirty="0" smtClean="0"/>
          </a:p>
          <a:p>
            <a:endParaRPr lang="ru-RU" dirty="0"/>
          </a:p>
        </p:txBody>
      </p:sp>
      <p:pic>
        <p:nvPicPr>
          <p:cNvPr id="7" name="Рисунок 6" descr="http://sokrnarmira.ru/_si/4/s96703670.jpg">
            <a:hlinkClick r:id="rId9" tgtFrame="_blank" tooltip="&quot;Нажмите, для просмотра в полном размере...&quot;"/>
          </p:cNvPr>
          <p:cNvPicPr>
            <a:picLocks noGrp="1"/>
          </p:cNvPicPr>
          <p:nvPr>
            <p:ph type="pic" idx="1"/>
          </p:nvPr>
        </p:nvPicPr>
        <p:blipFill>
          <a:blip r:embed="rId10" cstate="print"/>
          <a:srcRect t="9250" b="9250"/>
          <a:stretch>
            <a:fillRect/>
          </a:stretch>
        </p:blipFill>
        <p:spPr bwMode="auto">
          <a:xfrm>
            <a:off x="3505200" y="615950"/>
            <a:ext cx="5029200" cy="5692775"/>
          </a:xfrm>
          <a:prstGeom prst="rect">
            <a:avLst/>
          </a:prstGeom>
          <a:ln w="88900" cap="sq" cmpd="thickThin">
            <a:solidFill>
              <a:srgbClr val="FF0066"/>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okrnarmira.ru/_si/29/22697991.jpg"/>
          <p:cNvPicPr/>
          <p:nvPr/>
        </p:nvPicPr>
        <p:blipFill>
          <a:blip r:embed="rId2" cstate="print"/>
          <a:srcRect/>
          <a:stretch>
            <a:fillRect/>
          </a:stretch>
        </p:blipFill>
        <p:spPr bwMode="auto">
          <a:xfrm>
            <a:off x="539553" y="1844824"/>
            <a:ext cx="3600399" cy="4464496"/>
          </a:xfrm>
          <a:prstGeom prst="rect">
            <a:avLst/>
          </a:prstGeom>
          <a:noFill/>
          <a:ln w="9525">
            <a:noFill/>
            <a:miter lim="800000"/>
            <a:headEnd/>
            <a:tailEnd/>
          </a:ln>
        </p:spPr>
      </p:pic>
      <p:sp>
        <p:nvSpPr>
          <p:cNvPr id="6" name="Заголовок 5"/>
          <p:cNvSpPr>
            <a:spLocks noGrp="1"/>
          </p:cNvSpPr>
          <p:nvPr>
            <p:ph type="title"/>
          </p:nvPr>
        </p:nvSpPr>
        <p:spPr>
          <a:xfrm>
            <a:off x="1475656" y="116632"/>
            <a:ext cx="6552728" cy="1728192"/>
          </a:xfrm>
          <a:prstGeom prst="frame">
            <a:avLst/>
          </a:prstGeom>
          <a:solidFill>
            <a:srgbClr val="92D050"/>
          </a:solidFill>
          <a:ln>
            <a:solidFill>
              <a:srgbClr val="FF0066"/>
            </a:solidFill>
          </a:ln>
          <a:effectLst>
            <a:glow rad="127000">
              <a:srgbClr val="FF0000"/>
            </a:glow>
          </a:effectLst>
        </p:spPr>
        <p:txBody>
          <a:bodyPr>
            <a:normAutofit fontScale="90000"/>
          </a:bodyPr>
          <a:lstStyle/>
          <a:p>
            <a:pPr algn="ctr"/>
            <a:r>
              <a:rPr lang="ru-RU" sz="4000" dirty="0" smtClean="0">
                <a:latin typeface="Arial" pitchFamily="34" charset="0"/>
                <a:cs typeface="Arial" pitchFamily="34" charset="0"/>
              </a:rPr>
              <a:t/>
            </a:r>
            <a:br>
              <a:rPr lang="ru-RU" sz="4000" dirty="0" smtClean="0">
                <a:latin typeface="Arial" pitchFamily="34" charset="0"/>
                <a:cs typeface="Arial" pitchFamily="34" charset="0"/>
              </a:rPr>
            </a:br>
            <a:r>
              <a:rPr lang="ru-RU" sz="4000" b="1" i="1" dirty="0" smtClean="0">
                <a:solidFill>
                  <a:srgbClr val="FF0000"/>
                </a:solidFill>
                <a:latin typeface="Arial" pitchFamily="34" charset="0"/>
                <a:cs typeface="Arial" pitchFamily="34" charset="0"/>
              </a:rPr>
              <a:t>Мудрость, успех, процветание </a:t>
            </a:r>
            <a:r>
              <a:rPr lang="ru-RU" dirty="0" smtClean="0"/>
              <a:t/>
            </a:r>
            <a:br>
              <a:rPr lang="ru-RU" dirty="0" smtClean="0"/>
            </a:br>
            <a:endParaRPr lang="ru-RU" dirty="0"/>
          </a:p>
        </p:txBody>
      </p:sp>
      <p:sp>
        <p:nvSpPr>
          <p:cNvPr id="11" name="Содержимое 10"/>
          <p:cNvSpPr>
            <a:spLocks noGrp="1"/>
          </p:cNvSpPr>
          <p:nvPr>
            <p:ph sz="half" idx="1"/>
          </p:nvPr>
        </p:nvSpPr>
        <p:spPr>
          <a:xfrm>
            <a:off x="539552" y="1844824"/>
            <a:ext cx="3600400" cy="4479776"/>
          </a:xfrm>
          <a:ln>
            <a:solidFill>
              <a:srgbClr val="FF0000"/>
            </a:solidFill>
          </a:ln>
          <a:effectLst>
            <a:glow rad="127000">
              <a:srgbClr val="FFFF00"/>
            </a:glow>
          </a:effectLst>
        </p:spPr>
        <p:txBody>
          <a:bodyPr>
            <a:normAutofit/>
          </a:bodyPr>
          <a:lstStyle/>
          <a:p>
            <a:pPr>
              <a:buNone/>
            </a:pPr>
            <a:endParaRPr lang="ru-RU" dirty="0"/>
          </a:p>
        </p:txBody>
      </p:sp>
      <p:sp>
        <p:nvSpPr>
          <p:cNvPr id="12" name="Содержимое 11"/>
          <p:cNvSpPr>
            <a:spLocks noGrp="1"/>
          </p:cNvSpPr>
          <p:nvPr>
            <p:ph sz="half" idx="2"/>
          </p:nvPr>
        </p:nvSpPr>
        <p:spPr>
          <a:xfrm>
            <a:off x="4648200" y="1844824"/>
            <a:ext cx="4100264" cy="4392488"/>
          </a:xfrm>
          <a:blipFill>
            <a:blip r:embed="rId3" cstate="print"/>
            <a:tile tx="0" ty="0" sx="100000" sy="100000" flip="none" algn="tl"/>
          </a:blipFill>
          <a:ln>
            <a:solidFill>
              <a:srgbClr val="CC00FF"/>
            </a:solidFill>
          </a:ln>
        </p:spPr>
        <p:txBody>
          <a:bodyPr>
            <a:normAutofit/>
          </a:bodyPr>
          <a:lstStyle/>
          <a:p>
            <a:pPr>
              <a:buNone/>
            </a:pPr>
            <a:r>
              <a:rPr lang="ru-RU" sz="2400" dirty="0" smtClean="0">
                <a:latin typeface="Calibri" pitchFamily="34" charset="0"/>
              </a:rPr>
              <a:t>     </a:t>
            </a:r>
            <a:r>
              <a:rPr lang="ru-RU" sz="2400" b="1" i="1" dirty="0" smtClean="0">
                <a:solidFill>
                  <a:srgbClr val="C00000"/>
                </a:solidFill>
                <a:latin typeface="Calibri" pitchFamily="34" charset="0"/>
              </a:rPr>
              <a:t>Успех, процветание каждого народа заложено в его мудрости. </a:t>
            </a:r>
          </a:p>
          <a:p>
            <a:pPr>
              <a:buNone/>
            </a:pPr>
            <a:r>
              <a:rPr lang="ru-RU" sz="2400" b="1" i="1" dirty="0" smtClean="0">
                <a:solidFill>
                  <a:srgbClr val="C00000"/>
                </a:solidFill>
                <a:latin typeface="Calibri" pitchFamily="34" charset="0"/>
              </a:rPr>
              <a:t>     И мире нет ничего невозможного. Будьте не только богаты и состоятельны, но и живите в свое удовольствие долго и счастливо!</a:t>
            </a:r>
            <a:endParaRPr lang="ru-RU" sz="2400" b="1" i="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476672"/>
            <a:ext cx="3456384" cy="936104"/>
          </a:xfrm>
          <a:solidFill>
            <a:srgbClr val="FFFF00"/>
          </a:solidFill>
          <a:ln>
            <a:solidFill>
              <a:schemeClr val="accent1">
                <a:lumMod val="20000"/>
                <a:lumOff val="80000"/>
              </a:schemeClr>
            </a:solidFill>
          </a:ln>
          <a:effectLst>
            <a:glow rad="127000">
              <a:srgbClr val="FF0000"/>
            </a:glow>
          </a:effectLst>
        </p:spPr>
        <p:txBody>
          <a:bodyPr>
            <a:normAutofit fontScale="90000"/>
          </a:bodyPr>
          <a:lstStyle/>
          <a:p>
            <a:pPr algn="ctr"/>
            <a:r>
              <a:rPr lang="ru-RU" dirty="0" smtClean="0">
                <a:latin typeface="Arial" pitchFamily="34" charset="0"/>
                <a:cs typeface="Arial" pitchFamily="34" charset="0"/>
              </a:rPr>
              <a:t>                          </a:t>
            </a:r>
            <a:r>
              <a:rPr lang="ru-RU" b="1" dirty="0" smtClean="0">
                <a:latin typeface="Arial" pitchFamily="34" charset="0"/>
                <a:cs typeface="Arial" pitchFamily="34" charset="0"/>
              </a:rPr>
              <a:t>Источники</a:t>
            </a:r>
            <a:endParaRPr lang="ru-RU" b="1" dirty="0">
              <a:latin typeface="Arial" pitchFamily="34" charset="0"/>
              <a:cs typeface="Arial" pitchFamily="34" charset="0"/>
            </a:endParaRPr>
          </a:p>
        </p:txBody>
      </p:sp>
      <p:sp>
        <p:nvSpPr>
          <p:cNvPr id="3" name="Содержимое 2"/>
          <p:cNvSpPr>
            <a:spLocks noGrp="1"/>
          </p:cNvSpPr>
          <p:nvPr>
            <p:ph idx="1"/>
          </p:nvPr>
        </p:nvSpPr>
        <p:spPr>
          <a:xfrm>
            <a:off x="179512" y="1916832"/>
            <a:ext cx="8515672" cy="4525963"/>
          </a:xfrm>
          <a:solidFill>
            <a:schemeClr val="bg2">
              <a:lumMod val="90000"/>
            </a:schemeClr>
          </a:solidFill>
          <a:ln/>
          <a:effectLst>
            <a:glow rad="127000">
              <a:srgbClr val="FF0000"/>
            </a:glow>
            <a:outerShdw blurRad="76200" dist="50800" dir="5400000" rotWithShape="0">
              <a:srgbClr val="4E3B30">
                <a:alpha val="60000"/>
              </a:srgbClr>
            </a:outerShdw>
          </a:effectLst>
        </p:spPr>
        <p:style>
          <a:lnRef idx="1">
            <a:schemeClr val="accent2"/>
          </a:lnRef>
          <a:fillRef idx="2">
            <a:schemeClr val="accent2"/>
          </a:fillRef>
          <a:effectRef idx="1">
            <a:schemeClr val="accent2"/>
          </a:effectRef>
          <a:fontRef idx="minor">
            <a:schemeClr val="dk1"/>
          </a:fontRef>
        </p:style>
        <p:txBody>
          <a:bodyPr/>
          <a:lstStyle/>
          <a:p>
            <a:pPr marL="514350" indent="-514350">
              <a:buNone/>
            </a:pPr>
            <a:r>
              <a:rPr lang="en-US" b="1" i="1" dirty="0" smtClean="0">
                <a:solidFill>
                  <a:srgbClr val="C00000"/>
                </a:solidFill>
                <a:hlinkClick r:id="rId2"/>
              </a:rPr>
              <a:t>regobraz.ru/lib/lib_skaz010225....</a:t>
            </a:r>
            <a:endParaRPr lang="ru-RU" b="1" i="1" dirty="0" smtClean="0">
              <a:solidFill>
                <a:srgbClr val="C00000"/>
              </a:solidFill>
            </a:endParaRPr>
          </a:p>
          <a:p>
            <a:pPr marL="514350" indent="-514350">
              <a:buNone/>
            </a:pPr>
            <a:r>
              <a:rPr lang="en-US" b="1" i="1" dirty="0" smtClean="0">
                <a:solidFill>
                  <a:srgbClr val="C00000"/>
                </a:solidFill>
                <a:hlinkClick r:id="rId3"/>
              </a:rPr>
              <a:t>tale-store.ru/</a:t>
            </a:r>
            <a:r>
              <a:rPr lang="en-US" b="1" i="1" dirty="0" err="1" smtClean="0">
                <a:solidFill>
                  <a:srgbClr val="C00000"/>
                </a:solidFill>
                <a:hlinkClick r:id="rId3"/>
              </a:rPr>
              <a:t>skazki</a:t>
            </a:r>
            <a:r>
              <a:rPr lang="en-US" b="1" i="1" dirty="0" smtClean="0">
                <a:solidFill>
                  <a:srgbClr val="C00000"/>
                </a:solidFill>
                <a:hlinkClick r:id="rId3"/>
              </a:rPr>
              <a:t>-</a:t>
            </a:r>
            <a:r>
              <a:rPr lang="en-US" b="1" i="1" dirty="0" err="1" smtClean="0">
                <a:solidFill>
                  <a:srgbClr val="C00000"/>
                </a:solidFill>
                <a:hlinkClick r:id="rId3"/>
              </a:rPr>
              <a:t>narodov</a:t>
            </a:r>
            <a:r>
              <a:rPr lang="en-US" b="1" i="1" dirty="0" smtClean="0">
                <a:solidFill>
                  <a:srgbClr val="C00000"/>
                </a:solidFill>
                <a:hlinkClick r:id="rId3"/>
              </a:rPr>
              <a:t>-mi...</a:t>
            </a:r>
            <a:endParaRPr lang="ru-RU" b="1" i="1" dirty="0" smtClean="0">
              <a:solidFill>
                <a:srgbClr val="C00000"/>
              </a:solidFill>
            </a:endParaRPr>
          </a:p>
          <a:p>
            <a:pPr marL="514350" indent="-514350">
              <a:buNone/>
            </a:pPr>
            <a:r>
              <a:rPr lang="en-US" b="1" i="1" dirty="0" smtClean="0">
                <a:solidFill>
                  <a:srgbClr val="C00000"/>
                </a:solidFill>
                <a:hlinkClick r:id="rId4"/>
              </a:rPr>
              <a:t>allskazki.ru/world/adi.html</a:t>
            </a:r>
            <a:endParaRPr lang="ru-RU" b="1" i="1" dirty="0" smtClean="0">
              <a:solidFill>
                <a:srgbClr val="C00000"/>
              </a:solidFill>
            </a:endParaRPr>
          </a:p>
          <a:p>
            <a:pPr marL="514350" indent="-514350">
              <a:buNone/>
            </a:pPr>
            <a:r>
              <a:rPr lang="en-US" b="1" i="1" dirty="0" smtClean="0">
                <a:solidFill>
                  <a:srgbClr val="C00000"/>
                </a:solidFill>
                <a:hlinkClick r:id="rId5"/>
              </a:rPr>
              <a:t>hobobo.ru/catalog/</a:t>
            </a:r>
            <a:r>
              <a:rPr lang="en-US" b="1" i="1" dirty="0" err="1" smtClean="0">
                <a:solidFill>
                  <a:srgbClr val="C00000"/>
                </a:solidFill>
                <a:hlinkClick r:id="rId5"/>
              </a:rPr>
              <a:t>narodnye_skaz</a:t>
            </a:r>
            <a:r>
              <a:rPr lang="en-US" b="1" i="1" dirty="0" smtClean="0">
                <a:solidFill>
                  <a:srgbClr val="C00000"/>
                </a:solidFill>
                <a:hlinkClick r:id="rId5"/>
              </a:rPr>
              <a:t>...</a:t>
            </a:r>
            <a:endParaRPr lang="ru-RU" b="1" i="1" dirty="0" smtClean="0">
              <a:solidFill>
                <a:srgbClr val="C00000"/>
              </a:solidFill>
            </a:endParaRPr>
          </a:p>
          <a:p>
            <a:pPr marL="514350" indent="-514350">
              <a:buNone/>
            </a:pPr>
            <a:r>
              <a:rPr lang="en-US" b="1" i="1" dirty="0" smtClean="0">
                <a:solidFill>
                  <a:srgbClr val="C00000"/>
                </a:solidFill>
                <a:hlinkClick r:id="rId6"/>
              </a:rPr>
              <a:t>hobbitaniya.ru/</a:t>
            </a:r>
            <a:r>
              <a:rPr lang="en-US" b="1" i="1" dirty="0" err="1" smtClean="0">
                <a:solidFill>
                  <a:srgbClr val="C00000"/>
                </a:solidFill>
                <a:hlinkClick r:id="rId6"/>
              </a:rPr>
              <a:t>adigeya</a:t>
            </a:r>
            <a:r>
              <a:rPr lang="en-US" b="1" i="1" dirty="0" smtClean="0">
                <a:solidFill>
                  <a:srgbClr val="C00000"/>
                </a:solidFill>
                <a:hlinkClick r:id="rId6"/>
              </a:rPr>
              <a:t>/adigeya27.php</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2060848"/>
            <a:ext cx="3888432" cy="4524315"/>
          </a:xfrm>
          <a:prstGeom prst="rect">
            <a:avLst/>
          </a:prstGeom>
        </p:spPr>
        <p:txBody>
          <a:bodyPr wrap="square">
            <a:spAutoFit/>
          </a:bodyPr>
          <a:lstStyle/>
          <a:p>
            <a:r>
              <a:rPr lang="ru-RU" sz="2400" dirty="0" smtClean="0">
                <a:latin typeface="Calibri" pitchFamily="34" charset="0"/>
              </a:rPr>
              <a:t>Россия - многонациональное государство. На её территории проживает 156 народов. Но даже самая маленькая народность имеет свою самобытность, свою историю, свои обычаи, свою древнюю культуру. Каждый регион России имеет свои сказки, легенды, предания, притчи.</a:t>
            </a:r>
            <a:endParaRPr lang="ru-RU" sz="2400" dirty="0">
              <a:latin typeface="Calibri" pitchFamily="34" charset="0"/>
            </a:endParaRPr>
          </a:p>
        </p:txBody>
      </p:sp>
      <p:sp>
        <p:nvSpPr>
          <p:cNvPr id="10" name="Заголовок 9"/>
          <p:cNvSpPr>
            <a:spLocks noGrp="1"/>
          </p:cNvSpPr>
          <p:nvPr>
            <p:ph type="title"/>
          </p:nvPr>
        </p:nvSpPr>
        <p:spPr>
          <a:xfrm>
            <a:off x="301752" y="332656"/>
            <a:ext cx="8686800" cy="1584176"/>
          </a:xfrm>
          <a:solidFill>
            <a:schemeClr val="accent1">
              <a:lumMod val="60000"/>
              <a:lumOff val="40000"/>
            </a:schemeClr>
          </a:solidFill>
          <a:ln>
            <a:solidFill>
              <a:srgbClr val="FFC000"/>
            </a:solidFill>
          </a:ln>
          <a:effectLst>
            <a:glow rad="127000">
              <a:srgbClr val="FF0000"/>
            </a:glow>
          </a:effectLst>
        </p:spPr>
        <p:txBody>
          <a:bodyPr>
            <a:noAutofit/>
          </a:bodyPr>
          <a:lstStyle/>
          <a:p>
            <a:pPr algn="ctr"/>
            <a:r>
              <a:rPr lang="ru-RU" b="1" i="1" dirty="0" smtClean="0">
                <a:effectLst>
                  <a:glow rad="127000">
                    <a:srgbClr val="FFFF00"/>
                  </a:glow>
                  <a:reflection blurRad="12700" stA="48000" endA="300" endPos="55000" dir="5400000" sy="-90000" algn="bl" rotWithShape="0"/>
                </a:effectLst>
                <a:latin typeface="Arial" pitchFamily="34" charset="0"/>
                <a:cs typeface="Arial" pitchFamily="34" charset="0"/>
              </a:rPr>
              <a:t>Россия - многонациональное государство</a:t>
            </a:r>
            <a:endParaRPr lang="ru-RU" b="1" i="1" dirty="0">
              <a:effectLst>
                <a:glow rad="127000">
                  <a:srgbClr val="FFFF00"/>
                </a:glow>
                <a:reflection blurRad="12700" stA="48000" endA="300" endPos="55000" dir="5400000" sy="-90000" algn="bl" rotWithShape="0"/>
              </a:effectLst>
              <a:latin typeface="Arial" pitchFamily="34" charset="0"/>
              <a:cs typeface="Arial" pitchFamily="34" charset="0"/>
            </a:endParaRPr>
          </a:p>
        </p:txBody>
      </p:sp>
      <p:sp>
        <p:nvSpPr>
          <p:cNvPr id="4" name="Содержимое 3"/>
          <p:cNvSpPr>
            <a:spLocks noGrp="1"/>
          </p:cNvSpPr>
          <p:nvPr>
            <p:ph sz="half" idx="1"/>
          </p:nvPr>
        </p:nvSpPr>
        <p:spPr/>
        <p:txBody>
          <a:bodyPr/>
          <a:lstStyle/>
          <a:p>
            <a:pPr>
              <a:buNone/>
            </a:pPr>
            <a:r>
              <a:rPr lang="ru-RU" dirty="0" smtClean="0"/>
              <a:t> </a:t>
            </a:r>
            <a:endParaRPr lang="ru-RU" dirty="0"/>
          </a:p>
        </p:txBody>
      </p:sp>
      <p:graphicFrame>
        <p:nvGraphicFramePr>
          <p:cNvPr id="3" name="Объект 2"/>
          <p:cNvGraphicFramePr>
            <a:graphicFrameLocks noGrp="1"/>
          </p:cNvGraphicFramePr>
          <p:nvPr>
            <p:ph sz="half" idx="2"/>
            <p:extLst>
              <p:ext uri="{D42A27DB-BD31-4B8C-83A1-F6EECF244321}">
                <p14:modId xmlns:p14="http://schemas.microsoft.com/office/powerpoint/2010/main" val="2162105244"/>
              </p:ext>
            </p:extLst>
          </p:nvPr>
        </p:nvGraphicFramePr>
        <p:xfrm>
          <a:off x="4648200" y="2205038"/>
          <a:ext cx="3811588" cy="4319587"/>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11" descr="Население России"/>
          <p:cNvPicPr/>
          <p:nvPr/>
        </p:nvPicPr>
        <p:blipFill>
          <a:blip r:embed="rId3" cstate="print"/>
          <a:srcRect/>
          <a:stretch>
            <a:fillRect/>
          </a:stretch>
        </p:blipFill>
        <p:spPr bwMode="auto">
          <a:xfrm>
            <a:off x="179513" y="2204864"/>
            <a:ext cx="3960440" cy="4320480"/>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446712" cy="1296144"/>
          </a:xfrm>
          <a:prstGeom prst="frame">
            <a:avLst/>
          </a:prstGeom>
          <a:solidFill>
            <a:schemeClr val="accent2">
              <a:lumMod val="60000"/>
              <a:lumOff val="40000"/>
            </a:schemeClr>
          </a:solidFill>
          <a:ln>
            <a:solidFill>
              <a:schemeClr val="accent6">
                <a:lumMod val="75000"/>
              </a:schemeClr>
            </a:solidFill>
          </a:ln>
          <a:effectLst>
            <a:glow rad="127000">
              <a:srgbClr val="FF0000"/>
            </a:glow>
          </a:effectLst>
        </p:spPr>
        <p:txBody>
          <a:bodyPr>
            <a:noAutofit/>
          </a:bodyPr>
          <a:lstStyle/>
          <a:p>
            <a:pPr algn="ctr"/>
            <a:r>
              <a:rPr lang="ru-RU" sz="3200" dirty="0" smtClean="0">
                <a:latin typeface="Arial" pitchFamily="34" charset="0"/>
                <a:cs typeface="Arial" pitchFamily="34" charset="0"/>
              </a:rPr>
              <a:t> </a:t>
            </a:r>
            <a:r>
              <a:rPr lang="ru-RU" sz="3200" b="1" i="1" dirty="0" smtClean="0">
                <a:latin typeface="Arial" pitchFamily="34" charset="0"/>
                <a:cs typeface="Arial" pitchFamily="34" charset="0"/>
              </a:rPr>
              <a:t>Афоризмы – это неисчерпаемый кладезь мудрости</a:t>
            </a:r>
            <a:endParaRPr lang="ru-RU" sz="3200" b="1" i="1" dirty="0">
              <a:effectLst/>
              <a:latin typeface="Arial" pitchFamily="34" charset="0"/>
              <a:cs typeface="Arial" pitchFamily="34" charset="0"/>
            </a:endParaRPr>
          </a:p>
        </p:txBody>
      </p:sp>
      <p:sp>
        <p:nvSpPr>
          <p:cNvPr id="3" name="Содержимое 2"/>
          <p:cNvSpPr>
            <a:spLocks noGrp="1"/>
          </p:cNvSpPr>
          <p:nvPr>
            <p:ph sz="half" idx="1"/>
          </p:nvPr>
        </p:nvSpPr>
        <p:spPr>
          <a:xfrm>
            <a:off x="179512" y="1628800"/>
            <a:ext cx="4316288" cy="4752528"/>
          </a:xfrm>
          <a:solidFill>
            <a:srgbClr val="66FF33"/>
          </a:solidFill>
          <a:ln>
            <a:solidFill>
              <a:srgbClr val="CC00FF"/>
            </a:solidFill>
          </a:ln>
          <a:effectLst>
            <a:glow rad="127000">
              <a:srgbClr val="C00000"/>
            </a:glow>
          </a:effectLst>
        </p:spPr>
        <p:txBody>
          <a:bodyPr>
            <a:normAutofit lnSpcReduction="10000"/>
          </a:bodyPr>
          <a:lstStyle/>
          <a:p>
            <a:pPr>
              <a:buNone/>
            </a:pPr>
            <a:endParaRPr lang="ru-RU" dirty="0" smtClean="0">
              <a:latin typeface="Calibri" pitchFamily="34" charset="0"/>
            </a:endParaRPr>
          </a:p>
          <a:p>
            <a:pPr>
              <a:buNone/>
            </a:pPr>
            <a:r>
              <a:rPr lang="ru-RU" sz="2600" b="1" i="1" dirty="0" smtClean="0">
                <a:latin typeface="Calibri" pitchFamily="34" charset="0"/>
              </a:rPr>
              <a:t>    </a:t>
            </a:r>
            <a:r>
              <a:rPr lang="ru-RU" b="1" i="1" dirty="0" smtClean="0">
                <a:effectLst>
                  <a:glow rad="127000">
                    <a:srgbClr val="FFFF00"/>
                  </a:glow>
                </a:effectLst>
                <a:latin typeface="Calibri" pitchFamily="34" charset="0"/>
              </a:rPr>
              <a:t>Афоризмы - это мудрость в портативной форме, концентрированный экстракт мыслей и чувств.</a:t>
            </a:r>
          </a:p>
          <a:p>
            <a:pPr>
              <a:buNone/>
            </a:pPr>
            <a:r>
              <a:rPr lang="ru-RU" b="1" i="1" dirty="0" smtClean="0">
                <a:effectLst>
                  <a:glow rad="127000">
                    <a:srgbClr val="FFFF00"/>
                  </a:glow>
                </a:effectLst>
                <a:latin typeface="Calibri" pitchFamily="34" charset="0"/>
              </a:rPr>
              <a:t>                         У.Р. </a:t>
            </a:r>
            <a:r>
              <a:rPr lang="ru-RU" b="1" i="1" dirty="0" err="1" smtClean="0">
                <a:effectLst>
                  <a:glow rad="127000">
                    <a:srgbClr val="FFFF00"/>
                  </a:glow>
                </a:effectLst>
                <a:latin typeface="Calibri" pitchFamily="34" charset="0"/>
              </a:rPr>
              <a:t>Олдже</a:t>
            </a:r>
            <a:r>
              <a:rPr lang="ru-RU" b="1" dirty="0" err="1" smtClean="0">
                <a:latin typeface="Calibri" pitchFamily="34" charset="0"/>
              </a:rPr>
              <a:t>р</a:t>
            </a:r>
            <a:endParaRPr lang="ru-RU" b="1" dirty="0" smtClean="0">
              <a:latin typeface="Calibri" pitchFamily="34" charset="0"/>
            </a:endParaRPr>
          </a:p>
        </p:txBody>
      </p:sp>
      <p:sp>
        <p:nvSpPr>
          <p:cNvPr id="5" name="Содержимое 4"/>
          <p:cNvSpPr>
            <a:spLocks noGrp="1"/>
          </p:cNvSpPr>
          <p:nvPr>
            <p:ph sz="half" idx="2"/>
          </p:nvPr>
        </p:nvSpPr>
        <p:spPr>
          <a:xfrm>
            <a:off x="4648200" y="1600200"/>
            <a:ext cx="4343400" cy="4781128"/>
          </a:xfrm>
          <a:solidFill>
            <a:schemeClr val="bg2">
              <a:lumMod val="75000"/>
            </a:schemeClr>
          </a:solidFill>
          <a:ln>
            <a:solidFill>
              <a:schemeClr val="bg2">
                <a:lumMod val="75000"/>
              </a:schemeClr>
            </a:solidFill>
          </a:ln>
          <a:effectLst>
            <a:glow rad="127000">
              <a:srgbClr val="FF0000"/>
            </a:glow>
          </a:effectLst>
        </p:spPr>
        <p:txBody>
          <a:bodyPr>
            <a:normAutofit lnSpcReduction="10000"/>
          </a:bodyPr>
          <a:lstStyle/>
          <a:p>
            <a:pPr>
              <a:buNone/>
            </a:pPr>
            <a:r>
              <a:rPr lang="ru-RU" sz="2000" dirty="0" smtClean="0">
                <a:latin typeface="Calibri" pitchFamily="34" charset="0"/>
              </a:rPr>
              <a:t>      </a:t>
            </a:r>
            <a:r>
              <a:rPr lang="ru-RU" b="1" i="1" dirty="0" smtClean="0">
                <a:effectLst>
                  <a:glow rad="127000">
                    <a:srgbClr val="00FFFF"/>
                  </a:glow>
                </a:effectLst>
                <a:latin typeface="Calibri" pitchFamily="34" charset="0"/>
              </a:rPr>
              <a:t>Афоризмы отражают мировоззрение цивилизации. Мысль,  выраженная метким, убедительным афоризмом превращается в мудрость, пронизывающую, словно стрела, его величество время</a:t>
            </a:r>
            <a:r>
              <a:rPr lang="ru-RU" dirty="0" smtClean="0">
                <a:effectLst>
                  <a:glow rad="127000">
                    <a:srgbClr val="00FFFF"/>
                  </a:glow>
                </a:effectLst>
                <a:latin typeface="Calibri" pitchFamily="34" charset="0"/>
              </a:rPr>
              <a:t>...</a:t>
            </a:r>
            <a:endParaRPr lang="ru-RU" dirty="0">
              <a:effectLst>
                <a:glow rad="127000">
                  <a:srgbClr val="00FFFF"/>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0162" y="404664"/>
            <a:ext cx="5084165" cy="1224136"/>
          </a:xfrm>
          <a:solidFill>
            <a:srgbClr val="FFFF00"/>
          </a:solidFill>
          <a:ln>
            <a:solidFill>
              <a:srgbClr val="CC00FF"/>
            </a:solidFill>
          </a:ln>
          <a:effectLst>
            <a:glow rad="127000">
              <a:srgbClr val="FF0000"/>
            </a:glow>
          </a:effectLst>
        </p:spPr>
        <p:txBody>
          <a:bodyPr>
            <a:noAutofit/>
          </a:bodyPr>
          <a:lstStyle/>
          <a:p>
            <a:pPr algn="ctr"/>
            <a:r>
              <a:rPr lang="ru-RU" dirty="0" smtClean="0">
                <a:latin typeface="Arial" pitchFamily="34" charset="0"/>
                <a:cs typeface="Arial" pitchFamily="34" charset="0"/>
              </a:rPr>
              <a:t/>
            </a:r>
            <a:br>
              <a:rPr lang="ru-RU" dirty="0" smtClean="0">
                <a:latin typeface="Arial" pitchFamily="34" charset="0"/>
                <a:cs typeface="Arial" pitchFamily="34" charset="0"/>
              </a:rPr>
            </a:br>
            <a:r>
              <a:rPr lang="ru-RU" i="1" dirty="0" smtClean="0">
                <a:solidFill>
                  <a:schemeClr val="tx1"/>
                </a:solidFill>
                <a:latin typeface="Arial" pitchFamily="34" charset="0"/>
                <a:cs typeface="Arial" pitchFamily="34" charset="0"/>
              </a:rPr>
              <a:t>   </a:t>
            </a:r>
            <a:r>
              <a:rPr lang="ru-RU" b="1" i="1" dirty="0" smtClean="0">
                <a:solidFill>
                  <a:srgbClr val="FF0000"/>
                </a:solidFill>
                <a:latin typeface="Arial" pitchFamily="34" charset="0"/>
                <a:cs typeface="Arial" pitchFamily="34" charset="0"/>
              </a:rPr>
              <a:t>Притчи народов мира </a:t>
            </a:r>
            <a:r>
              <a:rPr lang="ru-RU" sz="4400" b="1" dirty="0" smtClean="0">
                <a:solidFill>
                  <a:srgbClr val="FF0000"/>
                </a:solidFill>
                <a:latin typeface="Arial" pitchFamily="34" charset="0"/>
                <a:cs typeface="Arial" pitchFamily="34" charset="0"/>
              </a:rPr>
              <a:t/>
            </a:r>
            <a:br>
              <a:rPr lang="ru-RU" sz="4400" b="1" dirty="0" smtClean="0">
                <a:solidFill>
                  <a:srgbClr val="FF0000"/>
                </a:solidFill>
                <a:latin typeface="Arial" pitchFamily="34" charset="0"/>
                <a:cs typeface="Arial" pitchFamily="34" charset="0"/>
              </a:rPr>
            </a:br>
            <a:endParaRPr lang="ru-RU" sz="4400" b="1" dirty="0">
              <a:solidFill>
                <a:srgbClr val="FF0000"/>
              </a:solidFill>
              <a:latin typeface="Arial" pitchFamily="34" charset="0"/>
              <a:cs typeface="Arial" pitchFamily="34" charset="0"/>
            </a:endParaRPr>
          </a:p>
        </p:txBody>
      </p:sp>
      <p:sp>
        <p:nvSpPr>
          <p:cNvPr id="3" name="Содержимое 2"/>
          <p:cNvSpPr>
            <a:spLocks noGrp="1"/>
          </p:cNvSpPr>
          <p:nvPr>
            <p:ph sz="half" idx="1"/>
          </p:nvPr>
        </p:nvSpPr>
        <p:spPr/>
        <p:txBody>
          <a:bodyPr>
            <a:normAutofit/>
          </a:bodyPr>
          <a:lstStyle/>
          <a:p>
            <a:pPr>
              <a:buNone/>
            </a:pPr>
            <a:r>
              <a:rPr lang="ru-RU" sz="2400" dirty="0" smtClean="0">
                <a:latin typeface="Calibri" pitchFamily="34" charset="0"/>
              </a:rPr>
              <a:t> </a:t>
            </a:r>
            <a:endParaRPr lang="ru-RU" sz="2400" dirty="0" smtClean="0"/>
          </a:p>
          <a:p>
            <a:pPr>
              <a:buNone/>
            </a:pPr>
            <a:r>
              <a:rPr lang="ru-RU" sz="2400" dirty="0" smtClean="0"/>
              <a:t>    </a:t>
            </a:r>
          </a:p>
        </p:txBody>
      </p:sp>
      <p:sp>
        <p:nvSpPr>
          <p:cNvPr id="4" name="Содержимое 3"/>
          <p:cNvSpPr>
            <a:spLocks noGrp="1"/>
          </p:cNvSpPr>
          <p:nvPr>
            <p:ph sz="half" idx="2"/>
          </p:nvPr>
        </p:nvSpPr>
        <p:spPr>
          <a:xfrm>
            <a:off x="4716016" y="1700808"/>
            <a:ext cx="4038600" cy="5157192"/>
          </a:xfrm>
          <a:solidFill>
            <a:srgbClr val="FFFF00"/>
          </a:solidFill>
          <a:ln>
            <a:solidFill>
              <a:srgbClr val="FFFF00"/>
            </a:solidFill>
          </a:ln>
          <a:effectLst>
            <a:glow rad="127000">
              <a:srgbClr val="FF0000"/>
            </a:glow>
          </a:effectLst>
        </p:spPr>
        <p:txBody>
          <a:bodyPr>
            <a:noAutofit/>
          </a:bodyPr>
          <a:lstStyle/>
          <a:p>
            <a:pPr>
              <a:buNone/>
            </a:pPr>
            <a:r>
              <a:rPr lang="ru-RU" sz="1800" dirty="0" smtClean="0">
                <a:latin typeface="+mj-lt"/>
              </a:rPr>
              <a:t>      </a:t>
            </a:r>
            <a:r>
              <a:rPr lang="ru-RU" sz="1800" b="1" dirty="0" smtClean="0">
                <a:latin typeface="+mj-lt"/>
              </a:rPr>
              <a:t>Притчи - это послания человечеству от Вселенной, послания от Высшего Божественного Разума. Они дают направление в жизни. Нужно только правильно их интерпретировать. В притчах заключена наибольшая часть человеческой мудрости. </a:t>
            </a:r>
          </a:p>
          <a:p>
            <a:pPr>
              <a:buNone/>
            </a:pPr>
            <a:r>
              <a:rPr lang="ru-RU" sz="1800" b="1" dirty="0" smtClean="0">
                <a:latin typeface="+mj-lt"/>
              </a:rPr>
              <a:t>                                В.   Сибирский</a:t>
            </a:r>
          </a:p>
          <a:p>
            <a:pPr>
              <a:buNone/>
            </a:pPr>
            <a:r>
              <a:rPr lang="ru-RU" sz="1800" b="1" dirty="0" smtClean="0">
                <a:latin typeface="+mj-lt"/>
              </a:rPr>
              <a:t>       Придется ль мне до той поры  дожить,</a:t>
            </a:r>
          </a:p>
          <a:p>
            <a:pPr>
              <a:buNone/>
            </a:pPr>
            <a:r>
              <a:rPr lang="ru-RU" sz="1800" b="1" dirty="0" smtClean="0">
                <a:latin typeface="+mj-lt"/>
              </a:rPr>
              <a:t>       Когда без притч смогу я говорить?</a:t>
            </a:r>
          </a:p>
          <a:p>
            <a:pPr>
              <a:buNone/>
            </a:pPr>
            <a:r>
              <a:rPr lang="ru-RU" sz="1800" b="1" dirty="0" smtClean="0">
                <a:latin typeface="+mj-lt"/>
              </a:rPr>
              <a:t>       Сорву ль непонимания  печать,</a:t>
            </a:r>
          </a:p>
          <a:p>
            <a:pPr>
              <a:buNone/>
            </a:pPr>
            <a:r>
              <a:rPr lang="ru-RU" sz="1800" b="1" dirty="0" smtClean="0">
                <a:latin typeface="+mj-lt"/>
              </a:rPr>
              <a:t>       Чтоб истину открыто возглашать?</a:t>
            </a:r>
          </a:p>
          <a:p>
            <a:pPr>
              <a:buNone/>
            </a:pPr>
            <a:r>
              <a:rPr lang="ru-RU" sz="1800" b="1" dirty="0" smtClean="0">
                <a:latin typeface="+mj-lt"/>
              </a:rPr>
              <a:t>                        </a:t>
            </a:r>
            <a:r>
              <a:rPr lang="ru-RU" sz="1800" b="1" dirty="0" err="1" smtClean="0">
                <a:latin typeface="+mj-lt"/>
              </a:rPr>
              <a:t>Джалалиддин</a:t>
            </a:r>
            <a:r>
              <a:rPr lang="ru-RU" sz="1800" b="1" dirty="0" smtClean="0">
                <a:latin typeface="+mj-lt"/>
              </a:rPr>
              <a:t> </a:t>
            </a:r>
            <a:r>
              <a:rPr lang="ru-RU" sz="1800" b="1" dirty="0" err="1" smtClean="0">
                <a:latin typeface="+mj-lt"/>
              </a:rPr>
              <a:t>Рум</a:t>
            </a:r>
            <a:r>
              <a:rPr lang="ru-RU" sz="1800" dirty="0" err="1" smtClean="0">
                <a:latin typeface="+mj-lt"/>
              </a:rPr>
              <a:t>и</a:t>
            </a:r>
            <a:endParaRPr lang="ru-RU" sz="1800" dirty="0" smtClean="0">
              <a:latin typeface="+mj-lt"/>
            </a:endParaRPr>
          </a:p>
        </p:txBody>
      </p:sp>
      <p:pic>
        <p:nvPicPr>
          <p:cNvPr id="5" name="Рисунок 4" descr="в чем смысл жизни">
            <a:hlinkClick r:id="rId2"/>
          </p:cNvPr>
          <p:cNvPicPr/>
          <p:nvPr/>
        </p:nvPicPr>
        <p:blipFill>
          <a:blip r:embed="rId3" cstate="print"/>
          <a:srcRect/>
          <a:stretch>
            <a:fillRect/>
          </a:stretch>
        </p:blipFill>
        <p:spPr bwMode="auto">
          <a:xfrm>
            <a:off x="531952" y="1844824"/>
            <a:ext cx="3816423" cy="5013176"/>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620688"/>
            <a:ext cx="6120680" cy="1224136"/>
          </a:xfrm>
          <a:solidFill>
            <a:srgbClr val="92D050"/>
          </a:solidFill>
          <a:ln>
            <a:solidFill>
              <a:schemeClr val="accent1">
                <a:lumMod val="75000"/>
              </a:schemeClr>
            </a:solidFill>
          </a:ln>
          <a:effectLst>
            <a:glow rad="127000">
              <a:srgbClr val="FF0000"/>
            </a:glow>
          </a:effectLst>
        </p:spPr>
        <p:txBody>
          <a:bodyPr>
            <a:normAutofit fontScale="90000"/>
          </a:bodyPr>
          <a:lstStyle/>
          <a:p>
            <a:pPr algn="ctr"/>
            <a:r>
              <a:rPr lang="ru-RU" sz="4400" dirty="0" smtClean="0"/>
              <a:t/>
            </a:r>
            <a:br>
              <a:rPr lang="ru-RU" sz="4400" dirty="0" smtClean="0"/>
            </a:br>
            <a:r>
              <a:rPr lang="ru-RU" sz="4400" dirty="0" smtClean="0"/>
              <a:t>        </a:t>
            </a:r>
            <a:r>
              <a:rPr lang="ru-RU" sz="4400" i="1" dirty="0" smtClean="0">
                <a:effectLst>
                  <a:glow rad="127000">
                    <a:srgbClr val="FFFF00"/>
                  </a:glow>
                  <a:reflection blurRad="12700" stA="48000" endA="300" endPos="55000" dir="5400000" sy="-90000" algn="bl" rotWithShape="0"/>
                </a:effectLst>
              </a:rPr>
              <a:t>Притчи народов </a:t>
            </a:r>
            <a:r>
              <a:rPr lang="en-US" sz="4400" i="1" dirty="0" smtClean="0">
                <a:effectLst>
                  <a:glow rad="127000">
                    <a:srgbClr val="FFFF00"/>
                  </a:glow>
                  <a:reflection blurRad="12700" stA="48000" endA="300" endPos="55000" dir="5400000" sy="-90000" algn="bl" rotWithShape="0"/>
                </a:effectLst>
              </a:rPr>
              <a:t>                </a:t>
            </a:r>
            <a:r>
              <a:rPr lang="ru-RU" sz="4400" i="1" dirty="0" smtClean="0">
                <a:effectLst>
                  <a:glow rad="127000">
                    <a:srgbClr val="FFFF00"/>
                  </a:glow>
                  <a:reflection blurRad="12700" stA="48000" endA="300" endPos="55000" dir="5400000" sy="-90000" algn="bl" rotWithShape="0"/>
                </a:effectLst>
              </a:rPr>
              <a:t>мира </a:t>
            </a:r>
            <a:r>
              <a:rPr lang="ru-RU" i="1" dirty="0" smtClean="0">
                <a:effectLst>
                  <a:glow rad="127000">
                    <a:srgbClr val="FFFF00"/>
                  </a:glow>
                  <a:reflection blurRad="12700" stA="48000" endA="300" endPos="55000" dir="5400000" sy="-90000" algn="bl" rotWithShape="0"/>
                </a:effectLst>
              </a:rPr>
              <a:t/>
            </a:r>
            <a:br>
              <a:rPr lang="ru-RU" i="1" dirty="0" smtClean="0">
                <a:effectLst>
                  <a:glow rad="127000">
                    <a:srgbClr val="FFFF00"/>
                  </a:glow>
                  <a:reflection blurRad="12700" stA="48000" endA="300" endPos="55000" dir="5400000" sy="-90000" algn="bl" rotWithShape="0"/>
                </a:effectLst>
              </a:rPr>
            </a:br>
            <a:endParaRPr lang="ru-RU" i="1" dirty="0">
              <a:effectLst>
                <a:glow rad="127000">
                  <a:srgbClr val="FFFF00"/>
                </a:glow>
                <a:reflection blurRad="12700" stA="48000" endA="300" endPos="55000" dir="5400000" sy="-90000" algn="bl" rotWithShape="0"/>
              </a:effectLst>
            </a:endParaRPr>
          </a:p>
        </p:txBody>
      </p:sp>
      <p:sp>
        <p:nvSpPr>
          <p:cNvPr id="3" name="Содержимое 2"/>
          <p:cNvSpPr>
            <a:spLocks noGrp="1"/>
          </p:cNvSpPr>
          <p:nvPr>
            <p:ph sz="half" idx="1"/>
          </p:nvPr>
        </p:nvSpPr>
        <p:spPr>
          <a:xfrm>
            <a:off x="323528" y="1988840"/>
            <a:ext cx="4191000" cy="4724400"/>
          </a:xfrm>
          <a:solidFill>
            <a:schemeClr val="accent1">
              <a:lumMod val="40000"/>
              <a:lumOff val="60000"/>
            </a:schemeClr>
          </a:solidFill>
          <a:ln>
            <a:solidFill>
              <a:schemeClr val="accent4"/>
            </a:solidFill>
          </a:ln>
          <a:effectLst>
            <a:glow rad="127000">
              <a:srgbClr val="FF0000"/>
            </a:glow>
          </a:effectLst>
        </p:spPr>
        <p:txBody>
          <a:bodyPr>
            <a:normAutofit lnSpcReduction="10000"/>
          </a:bodyPr>
          <a:lstStyle/>
          <a:p>
            <a:pPr>
              <a:buNone/>
            </a:pPr>
            <a:r>
              <a:rPr lang="ru-RU" b="1" dirty="0" smtClean="0"/>
              <a:t>    </a:t>
            </a:r>
            <a:r>
              <a:rPr lang="ru-RU" dirty="0" smtClean="0"/>
              <a:t>Притчи — это непросто тексты, не просто рассказы. Каждая притча может что-то дать, научить чему-то, в ней заложена какая-то определённая правда, какой-то определённый урок, маленький или большой закон Мира, в котором мы живём.</a:t>
            </a:r>
            <a:endParaRPr lang="ru-RU" dirty="0"/>
          </a:p>
        </p:txBody>
      </p:sp>
      <p:sp>
        <p:nvSpPr>
          <p:cNvPr id="4" name="Содержимое 3"/>
          <p:cNvSpPr>
            <a:spLocks noGrp="1"/>
          </p:cNvSpPr>
          <p:nvPr>
            <p:ph sz="half" idx="2"/>
          </p:nvPr>
        </p:nvSpPr>
        <p:spPr>
          <a:xfrm>
            <a:off x="4788024" y="1988840"/>
            <a:ext cx="4244280" cy="4680520"/>
          </a:xfrm>
          <a:solidFill>
            <a:schemeClr val="accent4">
              <a:lumMod val="40000"/>
              <a:lumOff val="60000"/>
            </a:schemeClr>
          </a:solidFill>
          <a:ln>
            <a:solidFill>
              <a:schemeClr val="accent6">
                <a:lumMod val="40000"/>
                <a:lumOff val="60000"/>
              </a:schemeClr>
            </a:solidFill>
          </a:ln>
          <a:effectLst>
            <a:glow rad="127000">
              <a:srgbClr val="FF0000"/>
            </a:glow>
          </a:effectLst>
        </p:spPr>
        <p:txBody>
          <a:bodyPr>
            <a:normAutofit lnSpcReduction="10000"/>
          </a:bodyPr>
          <a:lstStyle/>
          <a:p>
            <a:pPr>
              <a:buNone/>
            </a:pPr>
            <a:r>
              <a:rPr lang="ru-RU" dirty="0" smtClean="0"/>
              <a:t>     </a:t>
            </a:r>
            <a:r>
              <a:rPr lang="ru-RU" b="1" dirty="0" smtClean="0"/>
              <a:t>Притчи — это искусство слов попадать прямо в сердце. </a:t>
            </a:r>
          </a:p>
          <a:p>
            <a:pPr>
              <a:buNone/>
            </a:pPr>
            <a:r>
              <a:rPr lang="ru-RU" b="1" i="1" dirty="0" smtClean="0"/>
              <a:t>      </a:t>
            </a:r>
            <a:r>
              <a:rPr lang="ru-RU" b="1" i="1" dirty="0" err="1" smtClean="0"/>
              <a:t>Абуль-Фарадж</a:t>
            </a:r>
            <a:r>
              <a:rPr lang="ru-RU" b="1" dirty="0" smtClean="0"/>
              <a:t> называл притчи рассказами, освежающими разум и удаляющими из сердца горе и печаль.</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11560" y="332656"/>
            <a:ext cx="8085584" cy="936104"/>
          </a:xfrm>
          <a:solidFill>
            <a:schemeClr val="accent2">
              <a:lumMod val="40000"/>
              <a:lumOff val="60000"/>
            </a:schemeClr>
          </a:solidFill>
          <a:ln>
            <a:solidFill>
              <a:srgbClr val="FF6600"/>
            </a:solidFill>
          </a:ln>
          <a:effectLst>
            <a:glow rad="127000">
              <a:srgbClr val="FF0066"/>
            </a:glow>
          </a:effectLst>
        </p:spPr>
        <p:txBody>
          <a:bodyPr>
            <a:normAutofit fontScale="90000"/>
          </a:bodyPr>
          <a:lstStyle/>
          <a:p>
            <a:r>
              <a:rPr lang="ru-RU" sz="4000" dirty="0" smtClean="0">
                <a:latin typeface="Arial" pitchFamily="34" charset="0"/>
                <a:cs typeface="Arial" pitchFamily="34" charset="0"/>
              </a:rPr>
              <a:t/>
            </a:r>
            <a:br>
              <a:rPr lang="ru-RU" sz="4000" dirty="0" smtClean="0">
                <a:latin typeface="Arial" pitchFamily="34" charset="0"/>
                <a:cs typeface="Arial" pitchFamily="34" charset="0"/>
              </a:rPr>
            </a:br>
            <a:r>
              <a:rPr lang="ru-RU" sz="4000" b="1" dirty="0" smtClean="0">
                <a:latin typeface="Arial" pitchFamily="34" charset="0"/>
                <a:cs typeface="Arial" pitchFamily="34" charset="0"/>
              </a:rPr>
              <a:t>      </a:t>
            </a:r>
            <a:r>
              <a:rPr lang="ru-RU" sz="4000" b="1" dirty="0" smtClean="0">
                <a:effectLst>
                  <a:glow rad="127000">
                    <a:srgbClr val="FFFF00"/>
                  </a:glow>
                  <a:reflection blurRad="12700" stA="48000" endA="300" endPos="55000" dir="5400000" sy="-90000" algn="bl" rotWithShape="0"/>
                </a:effectLst>
                <a:latin typeface="Arial" pitchFamily="34" charset="0"/>
                <a:cs typeface="Arial" pitchFamily="34" charset="0"/>
              </a:rPr>
              <a:t>Притчи царя Соломона</a:t>
            </a:r>
            <a:r>
              <a:rPr lang="ru-RU" b="1" dirty="0" smtClean="0">
                <a:effectLst>
                  <a:glow rad="127000">
                    <a:srgbClr val="FFFF00"/>
                  </a:glow>
                  <a:reflection blurRad="12700" stA="48000" endA="300" endPos="55000" dir="5400000" sy="-90000" algn="bl" rotWithShape="0"/>
                </a:effectLst>
                <a:latin typeface="Arial" pitchFamily="34" charset="0"/>
                <a:cs typeface="Arial" pitchFamily="34" charset="0"/>
              </a:rPr>
              <a:t/>
            </a:r>
            <a:br>
              <a:rPr lang="ru-RU" b="1" dirty="0" smtClean="0">
                <a:effectLst>
                  <a:glow rad="127000">
                    <a:srgbClr val="FFFF00"/>
                  </a:glow>
                  <a:reflection blurRad="12700" stA="48000" endA="300" endPos="55000" dir="5400000" sy="-90000" algn="bl" rotWithShape="0"/>
                </a:effectLst>
                <a:latin typeface="Arial" pitchFamily="34" charset="0"/>
                <a:cs typeface="Arial" pitchFamily="34" charset="0"/>
              </a:rPr>
            </a:br>
            <a:endParaRPr lang="ru-RU" b="1" dirty="0">
              <a:effectLst>
                <a:glow rad="127000">
                  <a:srgbClr val="FFFF00"/>
                </a:glow>
                <a:reflection blurRad="12700" stA="48000" endA="300" endPos="55000" dir="5400000" sy="-90000" algn="bl" rotWithShape="0"/>
              </a:effectLst>
              <a:latin typeface="Arial" pitchFamily="34" charset="0"/>
              <a:cs typeface="Arial" pitchFamily="34" charset="0"/>
            </a:endParaRPr>
          </a:p>
        </p:txBody>
      </p:sp>
      <p:pic>
        <p:nvPicPr>
          <p:cNvPr id="5" name="Содержимое 4" descr="http://sokrnarmira.ru/_si/10/s99886498.jpg">
            <a:hlinkClick r:id="rId2" tgtFrame="_blank" tooltip="&quot;Нажмите, для просмотра в полном размере...&quot;"/>
          </p:cNvPr>
          <p:cNvPicPr>
            <a:picLocks noGrp="1"/>
          </p:cNvPicPr>
          <p:nvPr>
            <p:ph sz="half" idx="1"/>
          </p:nvPr>
        </p:nvPicPr>
        <p:blipFill>
          <a:blip r:embed="rId3" cstate="print"/>
          <a:stretch>
            <a:fillRect/>
          </a:stretch>
        </p:blipFill>
        <p:spPr bwMode="auto">
          <a:xfrm>
            <a:off x="755576" y="2132856"/>
            <a:ext cx="3024336" cy="3816424"/>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4648200" y="1600200"/>
            <a:ext cx="4244280" cy="4724400"/>
          </a:xfrm>
          <a:solidFill>
            <a:schemeClr val="accent1">
              <a:lumMod val="60000"/>
              <a:lumOff val="40000"/>
            </a:schemeClr>
          </a:solidFill>
          <a:ln>
            <a:solidFill>
              <a:srgbClr val="0070C0"/>
            </a:solidFill>
          </a:ln>
          <a:effectLst>
            <a:glow rad="127000">
              <a:srgbClr val="CC00FF"/>
            </a:glow>
          </a:effectLst>
        </p:spPr>
        <p:txBody>
          <a:bodyPr>
            <a:normAutofit fontScale="85000" lnSpcReduction="20000"/>
          </a:bodyPr>
          <a:lstStyle/>
          <a:p>
            <a:pPr>
              <a:buNone/>
            </a:pPr>
            <a:r>
              <a:rPr lang="ru-RU" sz="2800" b="1" dirty="0" smtClean="0">
                <a:latin typeface="Calibri" pitchFamily="34" charset="0"/>
              </a:rPr>
              <a:t>      Легендарный правитель объединенного Израильского царства родился от царя Давида и его любимой жены Вирсавии (</a:t>
            </a:r>
            <a:r>
              <a:rPr lang="ru-RU" sz="2800" b="1" dirty="0" err="1" smtClean="0">
                <a:latin typeface="Calibri" pitchFamily="34" charset="0"/>
              </a:rPr>
              <a:t>Бат-Шевы</a:t>
            </a:r>
            <a:r>
              <a:rPr lang="ru-RU" sz="2800" b="1" dirty="0" smtClean="0">
                <a:latin typeface="Calibri" pitchFamily="34" charset="0"/>
              </a:rPr>
              <a:t>). Будущего царя нарекли именем </a:t>
            </a:r>
            <a:r>
              <a:rPr lang="ru-RU" sz="2800" b="1" dirty="0" err="1" smtClean="0">
                <a:latin typeface="Calibri" pitchFamily="34" charset="0"/>
              </a:rPr>
              <a:t>Шломо</a:t>
            </a:r>
            <a:r>
              <a:rPr lang="ru-RU" sz="2800" b="1" dirty="0" smtClean="0">
                <a:latin typeface="Calibri" pitchFamily="34" charset="0"/>
              </a:rPr>
              <a:t> (Соломон), которое в переводе с иврита означает «миротворец» («шалом» — «мир», «не война», и «</a:t>
            </a:r>
            <a:r>
              <a:rPr lang="ru-RU" sz="2800" b="1" dirty="0" err="1" smtClean="0">
                <a:latin typeface="Calibri" pitchFamily="34" charset="0"/>
              </a:rPr>
              <a:t>шалем</a:t>
            </a:r>
            <a:r>
              <a:rPr lang="ru-RU" sz="2800" b="1" dirty="0" smtClean="0">
                <a:latin typeface="Calibri" pitchFamily="34" charset="0"/>
              </a:rPr>
              <a:t>» — «совершенный», «цельный»).</a:t>
            </a:r>
          </a:p>
          <a:p>
            <a:endParaRPr lang="ru-RU" dirty="0"/>
          </a:p>
        </p:txBody>
      </p:sp>
      <p:sp>
        <p:nvSpPr>
          <p:cNvPr id="6" name="Прямоугольник 5"/>
          <p:cNvSpPr/>
          <p:nvPr/>
        </p:nvSpPr>
        <p:spPr>
          <a:xfrm>
            <a:off x="971601" y="1628800"/>
            <a:ext cx="2952327" cy="369332"/>
          </a:xfrm>
          <a:prstGeom prst="rect">
            <a:avLst/>
          </a:prstGeom>
        </p:spPr>
        <p:txBody>
          <a:bodyPr wrap="square">
            <a:spAutoFit/>
          </a:bodyPr>
          <a:lstStyle/>
          <a:p>
            <a:r>
              <a:rPr lang="ru-RU" b="1" dirty="0" smtClean="0"/>
              <a:t>Царь Соломон</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595536"/>
          </a:xfrm>
          <a:solidFill>
            <a:srgbClr val="FFFF00"/>
          </a:solidFill>
          <a:ln>
            <a:solidFill>
              <a:srgbClr val="00CC99"/>
            </a:solidFill>
          </a:ln>
          <a:effectLst>
            <a:glow rad="127000">
              <a:srgbClr val="FF0000"/>
            </a:glow>
          </a:effectLst>
        </p:spPr>
        <p:txBody>
          <a:bodyPr>
            <a:noAutofit/>
          </a:bodyPr>
          <a:lstStyle/>
          <a:p>
            <a:r>
              <a:rPr lang="ru-RU" sz="3200" b="1" dirty="0" smtClean="0">
                <a:latin typeface="Arial" pitchFamily="34" charset="0"/>
                <a:cs typeface="Arial" pitchFamily="34" charset="0"/>
              </a:rPr>
              <a:t>Мудрый и бесстрастный правитель</a:t>
            </a:r>
            <a:endParaRPr lang="ru-RU" sz="3200" b="1" dirty="0">
              <a:latin typeface="Arial" pitchFamily="34" charset="0"/>
              <a:cs typeface="Arial" pitchFamily="34" charset="0"/>
            </a:endParaRPr>
          </a:p>
        </p:txBody>
      </p:sp>
      <p:pic>
        <p:nvPicPr>
          <p:cNvPr id="5" name="Содержимое 4" descr="http://sokrnarmira.ru/_si/10/85921195.jpeg"/>
          <p:cNvPicPr>
            <a:picLocks noGrp="1"/>
          </p:cNvPicPr>
          <p:nvPr>
            <p:ph sz="half" idx="1"/>
          </p:nvPr>
        </p:nvPicPr>
        <p:blipFill>
          <a:blip r:embed="rId2" cstate="print"/>
          <a:stretch>
            <a:fillRect/>
          </a:stretch>
        </p:blipFill>
        <p:spPr bwMode="auto">
          <a:xfrm>
            <a:off x="467544" y="1628800"/>
            <a:ext cx="3528392" cy="4680520"/>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
        <p:nvSpPr>
          <p:cNvPr id="4" name="Содержимое 3"/>
          <p:cNvSpPr>
            <a:spLocks noGrp="1"/>
          </p:cNvSpPr>
          <p:nvPr>
            <p:ph sz="half" idx="2"/>
          </p:nvPr>
        </p:nvSpPr>
        <p:spPr>
          <a:xfrm>
            <a:off x="4355976" y="1600200"/>
            <a:ext cx="4392488" cy="4724400"/>
          </a:xfrm>
          <a:solidFill>
            <a:schemeClr val="accent3">
              <a:lumMod val="40000"/>
              <a:lumOff val="60000"/>
            </a:schemeClr>
          </a:solidFill>
          <a:ln>
            <a:solidFill>
              <a:srgbClr val="C00000"/>
            </a:solidFill>
          </a:ln>
          <a:effectLst>
            <a:glow rad="127000">
              <a:srgbClr val="FF0000"/>
            </a:glow>
          </a:effectLst>
        </p:spPr>
        <p:txBody>
          <a:bodyPr>
            <a:noAutofit/>
          </a:bodyPr>
          <a:lstStyle/>
          <a:p>
            <a:pPr>
              <a:buNone/>
            </a:pPr>
            <a:r>
              <a:rPr lang="ru-RU" sz="2400" dirty="0" smtClean="0">
                <a:latin typeface="Calibri" pitchFamily="34" charset="0"/>
              </a:rPr>
              <a:t>     </a:t>
            </a:r>
            <a:r>
              <a:rPr lang="ru-RU" sz="2400" b="1" dirty="0" smtClean="0">
                <a:latin typeface="Calibri" pitchFamily="34" charset="0"/>
              </a:rPr>
              <a:t>Пору правления Соломона с 965 по 928 до н.э. называют эпохой расцвета монархии и еврейского могущества. За время своего 40-летнего царствования Соломон прославился как самый мудрый и бесстрастный правитель во всем мире, о его таланте к предвидению и чуткости сложено множество легенд и сказок и притч.</a:t>
            </a:r>
            <a:endParaRPr lang="ru-RU" sz="2400"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80728"/>
            <a:ext cx="8064896" cy="5016758"/>
          </a:xfrm>
          <a:prstGeom prst="rect">
            <a:avLst/>
          </a:prstGeom>
        </p:spPr>
        <p:txBody>
          <a:bodyPr wrap="square">
            <a:spAutoFit/>
          </a:bodyPr>
          <a:lstStyle/>
          <a:p>
            <a:r>
              <a:rPr lang="ru-RU" sz="2000" dirty="0" smtClean="0">
                <a:latin typeface="Calibri" pitchFamily="34" charset="0"/>
              </a:rPr>
              <a:t>Вот одна из притч. Начало мудрости - страх Господень; доброе разумение у всех, водящихся им; а благоговение к Богу - начало разумения; глупцы только презирают мудрость и наставление. Слушай, сын мой, наставление отца твоего и не отвергай завета матери твоей, потому что это - прекрасный венок для головы твоей и украшение для шеи твоей. Сын мой, если будут склонять тебя грешники, не соглашайся; если будут говорить: «Иди с нами, сделаем засаду для убийства, подстережем непорочного без вины, живых проглотим их, как преисподняя, и - целых, как нисходящих в могилу; наберем всякого драгоценного имущества, наполним </a:t>
            </a:r>
            <a:r>
              <a:rPr lang="ru-RU" sz="2000" dirty="0" err="1" smtClean="0">
                <a:latin typeface="Calibri" pitchFamily="34" charset="0"/>
              </a:rPr>
              <a:t>домы</a:t>
            </a:r>
            <a:r>
              <a:rPr lang="ru-RU" sz="2000" dirty="0" smtClean="0">
                <a:latin typeface="Calibri" pitchFamily="34" charset="0"/>
              </a:rPr>
              <a:t> наши добычею; жребий твой ты будешь бросать вместе с нами, склад один будет у всех нас»,-  сын мой, не ходи в путь с ними, удержи ногу твою от стези их, потому что ноги их бегут ко злу и спешат на пролитие крови. В глазах всех птиц напрасно расставляется сеть, а делают засаду для их крови и подстерегают их души. Таковы пути всякого, кто алчет чужого добра: оно отнимает жизнь у завладевшего им.</a:t>
            </a:r>
            <a:endParaRPr lang="ru-RU" sz="2000" dirty="0">
              <a:latin typeface="Calibri" pitchFamily="34" charset="0"/>
            </a:endParaRPr>
          </a:p>
        </p:txBody>
      </p:sp>
      <p:sp>
        <p:nvSpPr>
          <p:cNvPr id="3" name="Заголовок 2"/>
          <p:cNvSpPr>
            <a:spLocks noGrp="1"/>
          </p:cNvSpPr>
          <p:nvPr>
            <p:ph type="title"/>
          </p:nvPr>
        </p:nvSpPr>
        <p:spPr>
          <a:xfrm>
            <a:off x="457200" y="274638"/>
            <a:ext cx="8229600" cy="778098"/>
          </a:xfrm>
          <a:solidFill>
            <a:srgbClr val="FFFF00"/>
          </a:solidFill>
          <a:ln>
            <a:solidFill>
              <a:srgbClr val="00B0F0"/>
            </a:solidFill>
          </a:ln>
          <a:effectLst>
            <a:glow rad="127000">
              <a:srgbClr val="FF0000"/>
            </a:glow>
          </a:effectLst>
        </p:spPr>
        <p:txBody>
          <a:bodyPr>
            <a:normAutofit/>
          </a:bodyPr>
          <a:lstStyle/>
          <a:p>
            <a:pPr algn="just"/>
            <a:r>
              <a:rPr lang="ru-RU" sz="3200" b="1" dirty="0" smtClean="0"/>
              <a:t>Начало мудрости – страх Господень</a:t>
            </a:r>
            <a:endParaRPr lang="ru-RU" sz="3200" b="1" dirty="0"/>
          </a:p>
        </p:txBody>
      </p:sp>
      <p:sp>
        <p:nvSpPr>
          <p:cNvPr id="4" name="Содержимое 3"/>
          <p:cNvSpPr>
            <a:spLocks noGrp="1"/>
          </p:cNvSpPr>
          <p:nvPr>
            <p:ph idx="1"/>
          </p:nvPr>
        </p:nvSpPr>
        <p:spPr>
          <a:xfrm>
            <a:off x="457200" y="1052736"/>
            <a:ext cx="8229600" cy="5544616"/>
          </a:xfrm>
          <a:ln>
            <a:solidFill>
              <a:srgbClr val="7030A0"/>
            </a:solidFill>
          </a:ln>
        </p:spPr>
        <p:txBody>
          <a:bodyPr/>
          <a:lstStyle/>
          <a:p>
            <a:pPr>
              <a:buNone/>
            </a:pPr>
            <a:endParaRPr lang="ru-RU" dirty="0" smtClean="0"/>
          </a:p>
          <a:p>
            <a:pPr>
              <a:buNone/>
            </a:pPr>
            <a:endParaRPr lang="ru-RU" dirty="0" smtClean="0">
              <a:latin typeface="Calibri" pitchFamily="34" charset="0"/>
            </a:endParaRP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669</TotalTime>
  <Words>1681</Words>
  <Application>Microsoft Office PowerPoint</Application>
  <PresentationFormat>Экран (4:3)</PresentationFormat>
  <Paragraphs>122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Трек</vt:lpstr>
      <vt:lpstr>Презентация к уроку литературы « Народная мудрость бесценна и бесконечна»</vt:lpstr>
      <vt:lpstr>Мудрость, принадлежащая народам России, называется народной</vt:lpstr>
      <vt:lpstr>Россия - многонациональное государство</vt:lpstr>
      <vt:lpstr> Афоризмы – это неисчерпаемый кладезь мудрости</vt:lpstr>
      <vt:lpstr>    Притчи народов мира  </vt:lpstr>
      <vt:lpstr>         Притчи народов                 мира  </vt:lpstr>
      <vt:lpstr>       Притчи царя Соломона </vt:lpstr>
      <vt:lpstr>Мудрый и бесстрастный правитель</vt:lpstr>
      <vt:lpstr>Начало мудрости – страх Господень</vt:lpstr>
      <vt:lpstr>                          Басни</vt:lpstr>
      <vt:lpstr>                                Эзоп</vt:lpstr>
      <vt:lpstr>   Жан де Лафонтен </vt:lpstr>
      <vt:lpstr>         Крылов Иван Андреевич</vt:lpstr>
      <vt:lpstr>Мифы и легенды</vt:lpstr>
      <vt:lpstr> Мифы и легенды народов Кавказа </vt:lpstr>
      <vt:lpstr>         Мифы и легенды Народов России </vt:lpstr>
      <vt:lpstr>Мифы и легенды  «адыгов» </vt:lpstr>
      <vt:lpstr> Сказки народов мира </vt:lpstr>
      <vt:lpstr>  Царевна лягушка   </vt:lpstr>
      <vt:lpstr>         Адыгейские народные сказки</vt:lpstr>
      <vt:lpstr>Былины - русские народные эпические песни о подвигах богатырей</vt:lpstr>
      <vt:lpstr>Былины </vt:lpstr>
      <vt:lpstr>Адыгейские притчи</vt:lpstr>
      <vt:lpstr> Мудрость, успех, процветание  </vt:lpstr>
      <vt:lpstr>                          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Народная мудрость бесценна и бесконечна</dc:title>
  <dc:creator>Асечка!</dc:creator>
  <cp:lastModifiedBy>Татьяна</cp:lastModifiedBy>
  <cp:revision>137</cp:revision>
  <dcterms:created xsi:type="dcterms:W3CDTF">2012-12-12T08:18:52Z</dcterms:created>
  <dcterms:modified xsi:type="dcterms:W3CDTF">2015-12-01T11:40:03Z</dcterms:modified>
</cp:coreProperties>
</file>