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AC8E6-757B-46BC-97C8-2BFE532FDB1F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E9CCC-223D-446E-B4E2-39455F303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8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7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34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2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0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82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4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73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8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9557-3485-4B16-947D-CCD9318BAD1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67FC-8848-4CA1-8700-952BD190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7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8112527" cy="46554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97152"/>
            <a:ext cx="9144000" cy="172819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a_AlbionicExp" panose="020B0905060703020204" pitchFamily="34" charset="-52"/>
              </a:rPr>
              <a:t>Назначение программного продукта. Структура 1С: </a:t>
            </a:r>
            <a:r>
              <a:rPr lang="ru-RU" sz="3600" dirty="0" smtClean="0">
                <a:solidFill>
                  <a:srgbClr val="FF0000"/>
                </a:solidFill>
                <a:latin typeface="a_AlbionicExp" panose="020B0905060703020204" pitchFamily="34" charset="-52"/>
              </a:rPr>
              <a:t>Предприятие</a:t>
            </a:r>
            <a:endParaRPr lang="ru-RU" sz="3600" dirty="0">
              <a:solidFill>
                <a:srgbClr val="FF0000"/>
              </a:solidFill>
              <a:latin typeface="a_AlbionicExp" panose="020B09050607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3837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траслевые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решения подходят не всем предприятиям, а только с определенной узкой специализацией. Эти решения обычно разрабатываются крупными фирмами партнерами 1С в рамках автоматизации больших предприятий. Такие приложения чаще всего в последствии получают сертификацию совместимости от фирмы 1 С. Наличие этого сертификата – это официальное признание существования специализированной конфигурации и гарантию ее корректной работоспособности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При наличии сертификата приложения поступают в широкую продажу и предприятие с аналогичной направленностью могут приобрести эти конфигурации уже в готовом виде. Внедрение готового решения требует во много раз меньше времени и затрат, чем первоначальная разработка.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0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8928992" cy="5688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автоматизация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  <a:r>
              <a:rPr lang="ru-RU" sz="1900" dirty="0"/>
              <a:t>– это применение технических средств для освобождения человека от выполнения трудоемких операций. В нашем случае – это использование некого программного комплекса компьютерной программы для решения задач:</a:t>
            </a:r>
          </a:p>
          <a:p>
            <a:pPr lvl="1"/>
            <a:r>
              <a:rPr lang="ru-RU" sz="1900" dirty="0"/>
              <a:t>облегчение и ускорение внесения первичной информации в систему;</a:t>
            </a:r>
          </a:p>
          <a:p>
            <a:pPr lvl="1"/>
            <a:r>
              <a:rPr lang="ru-RU" sz="1900" dirty="0"/>
              <a:t>избавление пользователя от таких рутинных операций, как обработка и анализ больших объемов информации;</a:t>
            </a:r>
          </a:p>
          <a:p>
            <a:pPr lvl="1"/>
            <a:r>
              <a:rPr lang="ru-RU" sz="1900" dirty="0"/>
              <a:t>помощь в оформлении и вывода на печать отдельных документов и целых пакетов</a:t>
            </a:r>
          </a:p>
          <a:p>
            <a:pPr lvl="0">
              <a:buFont typeface="Wingdings" pitchFamily="2" charset="2"/>
              <a:buChar char="§"/>
            </a:pP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универсальность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  <a:r>
              <a:rPr lang="ru-RU" sz="1900" dirty="0"/>
              <a:t>– это означает, что с помощью этой системы можно автоматизировать  абсолютно любой разрез деятельности предприятия или организации, который требует учета с дальнейшим анализом накопленных данных. Универсальность достигается за счет того, что система 1С:Предприятие имеет в своем составе встроенную систему разработки приложений конфигураций. Другими словами, с помощью определенных инструментов в составе 1С:Предприятие можно создать с нуля приложения для автоматизации любой деятельности. Пользователь обладая определенными навыками может вносить какие-либо изменения в стандартные приложения, чтобы доработать их под свои требования.</a:t>
            </a:r>
          </a:p>
          <a:p>
            <a:pPr marL="0" indent="0" algn="ctr">
              <a:buNone/>
            </a:pP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Описанные свойства имеют название </a:t>
            </a:r>
            <a:r>
              <a:rPr lang="ru-RU" sz="1900" b="1" dirty="0" err="1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конфигурированность</a:t>
            </a: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1659"/>
            <a:ext cx="9144000" cy="753045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a_AlbionicExp" panose="020B0905060703020204" pitchFamily="34" charset="-52"/>
              </a:rPr>
              <a:t>1С: </a:t>
            </a:r>
            <a:r>
              <a:rPr lang="ru-RU" sz="2200" b="1" dirty="0" smtClean="0">
                <a:solidFill>
                  <a:srgbClr val="FF0000"/>
                </a:solidFill>
                <a:latin typeface="a_AlbionicExp" panose="020B0905060703020204" pitchFamily="34" charset="-52"/>
              </a:rPr>
              <a:t>Предприятие – универсальная </a:t>
            </a:r>
            <a:r>
              <a:rPr lang="ru-RU" sz="2200" b="1" dirty="0">
                <a:solidFill>
                  <a:srgbClr val="FF0000"/>
                </a:solidFill>
                <a:latin typeface="a_AlbionicExp" panose="020B0905060703020204" pitchFamily="34" charset="-52"/>
              </a:rPr>
              <a:t>система </a:t>
            </a:r>
            <a:r>
              <a:rPr lang="ru-RU" sz="2200" b="1" dirty="0" smtClean="0">
                <a:solidFill>
                  <a:srgbClr val="FF0000"/>
                </a:solidFill>
                <a:latin typeface="a_AlbionicExp" panose="020B0905060703020204" pitchFamily="34" charset="-52"/>
              </a:rPr>
              <a:t>автоматизации</a:t>
            </a:r>
            <a:endParaRPr lang="ru-RU" sz="2200" b="1" dirty="0">
              <a:solidFill>
                <a:srgbClr val="FF0000"/>
              </a:solidFill>
              <a:latin typeface="a_AlbionicExp" panose="020B09050607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4385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91630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69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a_AlbionicExp" panose="020B0905060703020204" pitchFamily="34" charset="-52"/>
              </a:rPr>
              <a:t>Структура </a:t>
            </a:r>
            <a:r>
              <a:rPr lang="ru-RU" b="1" dirty="0" smtClean="0">
                <a:solidFill>
                  <a:srgbClr val="FF0000"/>
                </a:solidFill>
                <a:latin typeface="a_AlbionicExp" panose="020B0905060703020204" pitchFamily="34" charset="-52"/>
              </a:rPr>
              <a:t>1С: Предприятие</a:t>
            </a:r>
            <a:endParaRPr lang="ru-RU" b="1" dirty="0">
              <a:solidFill>
                <a:srgbClr val="FF0000"/>
              </a:solidFill>
              <a:latin typeface="a_AlbionicExp" panose="020B0905060703020204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1723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Платформа или программная часть (оболочка). </a:t>
            </a:r>
            <a:r>
              <a:rPr lang="ru-RU" sz="4400" dirty="0"/>
              <a:t>Она содержит в себе инструменты для ввода информации и инструмент для разработки новых и доработки существующих приложений. В соответствии для использования этих инструментов выделено два режима работы:</a:t>
            </a:r>
          </a:p>
          <a:p>
            <a:pPr marL="990600" lvl="0"/>
            <a:r>
              <a:rPr lang="ru-RU" sz="4000" dirty="0"/>
              <a:t>режим работы предприятия - для ввода, анализа, расчета информации, получения различных отчетов, вывода документов на печать – это основной режим работы, в котором работает обычный пользователь (бухгалтер, менеджер и др.)</a:t>
            </a:r>
          </a:p>
          <a:p>
            <a:pPr marL="990600" lvl="0"/>
            <a:r>
              <a:rPr lang="ru-RU" sz="4000" dirty="0"/>
              <a:t>конфигуратор – в режиме происходит разработка новых приложений, либо доработка существующих</a:t>
            </a:r>
          </a:p>
          <a:p>
            <a:pPr lvl="0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Конфигурация или приложение (прикладное решение, база данных). </a:t>
            </a:r>
            <a:r>
              <a:rPr lang="ru-RU" sz="4400" dirty="0"/>
              <a:t>Конфигурация содержит в себе структуру базы данных и непосредственно данные, которые находятся в базе данных, как начальные которые вводит пользователь, так и расчетные.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1"/>
            <a:ext cx="8229600" cy="37444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/>
              <a:t>Структура базы данных описывает схему хранения данных и все алгоритмы работы приложений, обработки данных, работу визуальных форм, формирование документов для печати и т.д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Фирма 1С предлагает определенный набор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конфигураций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для деятельности, которую можно разделить на две основные группы: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969733"/>
            <a:ext cx="43816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Типовые конфигурации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5627591"/>
            <a:ext cx="4499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Отраслевые решения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43808" y="4509120"/>
            <a:ext cx="1152128" cy="46061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995936" y="4509120"/>
            <a:ext cx="2304256" cy="111847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90708"/>
            <a:ext cx="8640960" cy="587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Бухгалтерия предприятия </a:t>
            </a:r>
            <a:r>
              <a:rPr lang="ru-RU" dirty="0"/>
              <a:t>– служит для автоматизации бухгалтерского учета и сдачи </a:t>
            </a:r>
            <a:r>
              <a:rPr lang="ru-RU" dirty="0" smtClean="0"/>
              <a:t>регламентированной </a:t>
            </a:r>
            <a:r>
              <a:rPr lang="ru-RU" dirty="0"/>
              <a:t>периодической отчетности (бухгалтерской и налоговой</a:t>
            </a:r>
            <a:r>
              <a:rPr lang="ru-RU" dirty="0" smtClean="0"/>
              <a:t>).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Управление торговлей </a:t>
            </a:r>
            <a:r>
              <a:rPr lang="ru-RU" dirty="0"/>
              <a:t>– предназначена для автоматизации оперативного и управленческого учета в торговых организациях, а также для оперативного анализа деятельности предприятия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Зарплата и управление персоналом </a:t>
            </a:r>
            <a:r>
              <a:rPr lang="ru-RU" dirty="0"/>
              <a:t>– предназначена для автоматизации начисления заработной платы и учета кадров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Управление производственным предприятием </a:t>
            </a:r>
            <a:r>
              <a:rPr lang="ru-RU" dirty="0"/>
              <a:t>– предназначена для комплексной общей автоматизации деятельности производственных предприятий. Включает в себя компоненты и бухгалтерского и оперативного учета, т.е. учета торговых операций.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4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742" y="432862"/>
            <a:ext cx="8720746" cy="594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Существуют еще очень </a:t>
            </a:r>
            <a:r>
              <a:rPr lang="ru-RU" dirty="0">
                <a:latin typeface="a_AlbionicExp" panose="020B0905060703020204" pitchFamily="34" charset="-52"/>
              </a:rPr>
              <a:t>много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_AlbionicExp" panose="020B0905060703020204" pitchFamily="34" charset="-52"/>
              </a:rPr>
              <a:t>отраслевых решений</a:t>
            </a:r>
            <a:r>
              <a:rPr lang="ru-RU" dirty="0">
                <a:latin typeface="a_AlbionicExp" panose="020B0905060703020204" pitchFamily="34" charset="-52"/>
              </a:rPr>
              <a:t>,</a:t>
            </a:r>
            <a:r>
              <a:rPr lang="ru-RU" dirty="0"/>
              <a:t> потому что постоянно происходит внедрение, фирмы-партнеры развиваются, помогают многим предприятиям автоматизировать их бизнес и в результате этой работы рождаются отраслевые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9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559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Назначение программного продукта. Структура 1С: Предприятие</vt:lpstr>
      <vt:lpstr>1С: Предприятие – универсальная система автоматизации</vt:lpstr>
      <vt:lpstr>Презентация PowerPoint</vt:lpstr>
      <vt:lpstr>Структура 1С: Предприятие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Назначение конфигурации.  Обзор функциональных возможностей</dc:title>
  <dc:creator>Лариса</dc:creator>
  <cp:lastModifiedBy>Лариса Михайловна Солкоч</cp:lastModifiedBy>
  <cp:revision>4</cp:revision>
  <cp:lastPrinted>2015-12-03T03:58:28Z</cp:lastPrinted>
  <dcterms:created xsi:type="dcterms:W3CDTF">2015-12-02T14:22:04Z</dcterms:created>
  <dcterms:modified xsi:type="dcterms:W3CDTF">2015-12-03T03:59:20Z</dcterms:modified>
</cp:coreProperties>
</file>