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62" r:id="rId7"/>
    <p:sldId id="268" r:id="rId8"/>
    <p:sldId id="266" r:id="rId9"/>
    <p:sldId id="265" r:id="rId10"/>
    <p:sldId id="269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CA18-50D7-4135-A7CE-CF9E0991F06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EB4-57C2-4824-A0BF-215962807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2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CA18-50D7-4135-A7CE-CF9E0991F06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EB4-57C2-4824-A0BF-215962807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7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CA18-50D7-4135-A7CE-CF9E0991F06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EB4-57C2-4824-A0BF-215962807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4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CA18-50D7-4135-A7CE-CF9E0991F06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EB4-57C2-4824-A0BF-215962807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3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CA18-50D7-4135-A7CE-CF9E0991F06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EB4-57C2-4824-A0BF-215962807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8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CA18-50D7-4135-A7CE-CF9E0991F06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EB4-57C2-4824-A0BF-215962807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8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CA18-50D7-4135-A7CE-CF9E0991F06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EB4-57C2-4824-A0BF-215962807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6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CA18-50D7-4135-A7CE-CF9E0991F06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EB4-57C2-4824-A0BF-215962807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1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CA18-50D7-4135-A7CE-CF9E0991F06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EB4-57C2-4824-A0BF-215962807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0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CA18-50D7-4135-A7CE-CF9E0991F06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EB4-57C2-4824-A0BF-215962807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CA18-50D7-4135-A7CE-CF9E0991F06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EB4-57C2-4824-A0BF-215962807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7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0CA18-50D7-4135-A7CE-CF9E0991F06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7EB4-57C2-4824-A0BF-215962807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3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780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Как размножаются растения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-fotki.yandex.ru/get/9754/48540211.f4/0_e5f71_f1ad2bdd_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5340"/>
            <a:ext cx="586028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 с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происходит половое размножение растений?</a:t>
            </a:r>
          </a:p>
          <a:p>
            <a:r>
              <a:rPr lang="ru-RU" dirty="0" smtClean="0"/>
              <a:t>Чем размножение растений отличается от размножения животных?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7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12</a:t>
            </a:r>
          </a:p>
          <a:p>
            <a:r>
              <a:rPr lang="ru-RU" dirty="0" smtClean="0"/>
              <a:t>Прорастить семена, заполнить дневник наблюдений (РТ </a:t>
            </a:r>
            <a:r>
              <a:rPr lang="ru-RU" dirty="0" err="1" smtClean="0"/>
              <a:t>стр</a:t>
            </a:r>
            <a:r>
              <a:rPr lang="ru-RU" dirty="0" smtClean="0"/>
              <a:t> 22)</a:t>
            </a:r>
          </a:p>
          <a:p>
            <a:r>
              <a:rPr lang="ru-RU" dirty="0" smtClean="0"/>
              <a:t>В выводе написать какие условия вы соблюдали для того, чтобы семена проросли (РТ </a:t>
            </a:r>
            <a:r>
              <a:rPr lang="ru-RU" dirty="0" err="1" smtClean="0"/>
              <a:t>стр</a:t>
            </a:r>
            <a:r>
              <a:rPr lang="ru-RU" dirty="0" smtClean="0"/>
              <a:t> 23)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Наши 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Выяснить как размножаются растения.</a:t>
            </a:r>
          </a:p>
          <a:p>
            <a:r>
              <a:rPr lang="ru-RU" b="1" dirty="0" smtClean="0"/>
              <a:t>Чем размножение растений отличается от размножения животных.</a:t>
            </a:r>
            <a:endParaRPr lang="ru-RU" b="1" dirty="0"/>
          </a:p>
        </p:txBody>
      </p:sp>
      <p:pic>
        <p:nvPicPr>
          <p:cNvPr id="5" name="Picture 8" descr="http://pikalevo.ucoz.org/images/news/anime/cvetok_v_gorshk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86150"/>
            <a:ext cx="1905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yauto.jofo.ru/data/userfiles/4988/images/382706-35701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4248472" cy="343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13.rimg.info/e7236bfafd095ffb7c34a2590f3d070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859081"/>
            <a:ext cx="10763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Ответьте на вопросы: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Что называют размножением?</a:t>
            </a:r>
          </a:p>
          <a:p>
            <a:r>
              <a:rPr lang="ru-RU" b="1" dirty="0" smtClean="0"/>
              <a:t>Какие способы размножения вы уже знаете?</a:t>
            </a:r>
          </a:p>
          <a:p>
            <a:r>
              <a:rPr lang="ru-RU" b="1" dirty="0" smtClean="0"/>
              <a:t>Что такое зигота? Как она образуется? </a:t>
            </a:r>
          </a:p>
          <a:p>
            <a:r>
              <a:rPr lang="ru-RU" b="1" dirty="0" smtClean="0"/>
              <a:t>Что развивается из зиготы?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85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№1 в РТ (стр21)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5069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Вспомните цветущий луг. Кому нужны эти дивные цветы там, где нет человека? Напишите, что вы об этом думаете?</a:t>
            </a:r>
            <a:endParaRPr lang="ru-RU" dirty="0"/>
          </a:p>
        </p:txBody>
      </p:sp>
      <p:pic>
        <p:nvPicPr>
          <p:cNvPr id="1028" name="Picture 4" descr="http://acuspa.net/wp-content/uploads/2014/07/wild_flowers_wild_plants_n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0298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-fotki.yandex.ru/get/4703/irin-edel.7c/0_49928_ea93edbf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образуется у растений на месте цветка?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usadba-kirov.ru/wp-content/uploads/2012/07/ogurec-c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40760" cy="50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ashgazet.ru/uploads/posts/2015-03/1426163450_ogur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5564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прячется внутри плода? </a:t>
            </a:r>
            <a:br>
              <a:rPr lang="ru-RU" b="1" dirty="0" smtClean="0"/>
            </a:br>
            <a:r>
              <a:rPr lang="ru-RU" b="1" dirty="0" smtClean="0"/>
              <a:t>Что необходимо, чтобы семена проросли?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img.youtube.com/vi/fyZcfYiLMw8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4.googleusercontent.com/-2ILQhu3HBME/UWyV3Rl1NrI/AAAAAAAA46E/I-dipW37FoU/s902/P1090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23" y="3933056"/>
            <a:ext cx="48585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427538" y="5805488"/>
            <a:ext cx="485775" cy="287337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795963" y="5229225"/>
            <a:ext cx="1296987" cy="485775"/>
          </a:xfrm>
          <a:prstGeom prst="leftArrow">
            <a:avLst>
              <a:gd name="adj1" fmla="val 50000"/>
              <a:gd name="adj2" fmla="val 667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372225" y="1844675"/>
            <a:ext cx="720725" cy="485775"/>
          </a:xfrm>
          <a:prstGeom prst="leftArrow">
            <a:avLst>
              <a:gd name="adj1" fmla="val 50000"/>
              <a:gd name="adj2" fmla="val 370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804025" y="3860800"/>
            <a:ext cx="720725" cy="414338"/>
          </a:xfrm>
          <a:prstGeom prst="leftArrow">
            <a:avLst>
              <a:gd name="adj1" fmla="val 50000"/>
              <a:gd name="adj2" fmla="val 434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763713" y="3716338"/>
            <a:ext cx="576262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611188" y="260350"/>
            <a:ext cx="8064500" cy="936625"/>
          </a:xfrm>
          <a:prstGeom prst="flowChartProcess">
            <a:avLst/>
          </a:prstGeom>
          <a:solidFill>
            <a:srgbClr val="9DE7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/>
              <a:t>Для прорастания семян растений необходимы </a:t>
            </a:r>
          </a:p>
          <a:p>
            <a:pPr eaLnBrk="1" hangingPunct="1"/>
            <a:r>
              <a:rPr lang="ru-RU" altLang="ru-RU" sz="2800" dirty="0"/>
              <a:t>определенные благоприятные условия.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2268538" y="1268413"/>
            <a:ext cx="4608512" cy="453707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179388" y="1700213"/>
            <a:ext cx="1944687" cy="936625"/>
          </a:xfrm>
          <a:prstGeom prst="roundRect">
            <a:avLst>
              <a:gd name="adj" fmla="val 16667"/>
            </a:avLst>
          </a:prstGeom>
          <a:solidFill>
            <a:srgbClr val="9DE79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hlinkClick r:id="rId3" action="ppaction://hlinksldjump"/>
              </a:rPr>
              <a:t>Вода</a:t>
            </a:r>
            <a:endParaRPr lang="ru-RU" altLang="ru-RU" sz="2000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179388" y="5013325"/>
            <a:ext cx="2089150" cy="936625"/>
          </a:xfrm>
          <a:prstGeom prst="roundRect">
            <a:avLst>
              <a:gd name="adj" fmla="val 16667"/>
            </a:avLst>
          </a:prstGeom>
          <a:solidFill>
            <a:srgbClr val="9DE79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hlinkClick r:id="" action="ppaction://noaction"/>
              </a:rPr>
              <a:t>Запасные</a:t>
            </a:r>
          </a:p>
          <a:p>
            <a:pPr eaLnBrk="1" hangingPunct="1"/>
            <a:r>
              <a:rPr lang="ru-RU" altLang="ru-RU" sz="2000">
                <a:hlinkClick r:id="" action="ppaction://noaction"/>
              </a:rPr>
              <a:t>питательные</a:t>
            </a:r>
          </a:p>
          <a:p>
            <a:pPr eaLnBrk="1" hangingPunct="1"/>
            <a:r>
              <a:rPr lang="ru-RU" altLang="ru-RU" sz="2000">
                <a:hlinkClick r:id="" action="ppaction://noaction"/>
              </a:rPr>
              <a:t>вещества</a:t>
            </a:r>
            <a:endParaRPr lang="ru-RU" altLang="ru-RU" sz="2000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6948488" y="1628775"/>
            <a:ext cx="2016125" cy="936625"/>
          </a:xfrm>
          <a:prstGeom prst="roundRect">
            <a:avLst>
              <a:gd name="adj" fmla="val 16667"/>
            </a:avLst>
          </a:prstGeom>
          <a:solidFill>
            <a:srgbClr val="9DE79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hlinkClick r:id="rId4" action="ppaction://hlinksldjump"/>
              </a:rPr>
              <a:t>Температурные</a:t>
            </a:r>
          </a:p>
          <a:p>
            <a:pPr eaLnBrk="1" hangingPunct="1"/>
            <a:r>
              <a:rPr lang="ru-RU" altLang="ru-RU" sz="2000">
                <a:hlinkClick r:id="rId4" action="ppaction://hlinksldjump"/>
              </a:rPr>
              <a:t>условия</a:t>
            </a:r>
            <a:endParaRPr lang="ru-RU" altLang="ru-RU" sz="2000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7092950" y="3500438"/>
            <a:ext cx="1871663" cy="936625"/>
          </a:xfrm>
          <a:prstGeom prst="roundRect">
            <a:avLst>
              <a:gd name="adj" fmla="val 16667"/>
            </a:avLst>
          </a:prstGeom>
          <a:solidFill>
            <a:srgbClr val="9DE79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hlinkClick r:id="" action="ppaction://noaction"/>
              </a:rPr>
              <a:t>Освещение</a:t>
            </a:r>
          </a:p>
          <a:p>
            <a:pPr eaLnBrk="1" hangingPunct="1"/>
            <a:r>
              <a:rPr lang="ru-RU" altLang="ru-RU" sz="2000" dirty="0">
                <a:hlinkClick r:id="" action="ppaction://noaction"/>
              </a:rPr>
              <a:t>(свет)</a:t>
            </a:r>
            <a:endParaRPr lang="ru-RU" altLang="ru-RU" sz="2000" dirty="0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7092950" y="5013325"/>
            <a:ext cx="1871663" cy="936625"/>
          </a:xfrm>
          <a:prstGeom prst="roundRect">
            <a:avLst>
              <a:gd name="adj" fmla="val 16667"/>
            </a:avLst>
          </a:prstGeom>
          <a:solidFill>
            <a:srgbClr val="9DE79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hlinkClick r:id="" action="ppaction://noaction"/>
              </a:rPr>
              <a:t>Живой</a:t>
            </a:r>
          </a:p>
          <a:p>
            <a:pPr eaLnBrk="1" hangingPunct="1"/>
            <a:r>
              <a:rPr lang="ru-RU" altLang="ru-RU" sz="2000">
                <a:hlinkClick r:id="" action="ppaction://noaction"/>
              </a:rPr>
              <a:t>зародыш </a:t>
            </a:r>
          </a:p>
          <a:p>
            <a:pPr eaLnBrk="1" hangingPunct="1"/>
            <a:r>
              <a:rPr lang="ru-RU" altLang="ru-RU" sz="2000">
                <a:hlinkClick r:id="" action="ppaction://noaction"/>
              </a:rPr>
              <a:t>семени</a:t>
            </a:r>
            <a:endParaRPr lang="ru-RU" altLang="ru-RU" sz="2000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179388" y="3429000"/>
            <a:ext cx="1871662" cy="936625"/>
          </a:xfrm>
          <a:prstGeom prst="roundRect">
            <a:avLst>
              <a:gd name="adj" fmla="val 16667"/>
            </a:avLst>
          </a:prstGeom>
          <a:solidFill>
            <a:srgbClr val="9DE79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hlinkClick r:id="rId5" action="ppaction://hlinksldjump"/>
              </a:rPr>
              <a:t>Кислород </a:t>
            </a:r>
          </a:p>
          <a:p>
            <a:pPr eaLnBrk="1" hangingPunct="1"/>
            <a:r>
              <a:rPr lang="ru-RU" altLang="ru-RU" sz="2000">
                <a:hlinkClick r:id="rId5" action="ppaction://hlinksldjump"/>
              </a:rPr>
              <a:t>воздуха</a:t>
            </a:r>
            <a:endParaRPr lang="ru-RU" altLang="ru-RU" sz="2000"/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2051050" y="1916113"/>
            <a:ext cx="719138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2268538" y="5373688"/>
            <a:ext cx="1223962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3708400" y="5949950"/>
            <a:ext cx="1871663" cy="908050"/>
          </a:xfrm>
          <a:prstGeom prst="roundRect">
            <a:avLst>
              <a:gd name="adj" fmla="val 16667"/>
            </a:avLst>
          </a:prstGeom>
          <a:solidFill>
            <a:srgbClr val="9DE79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000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708400" y="5876925"/>
            <a:ext cx="22526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hlinkClick r:id="" action="ppaction://noaction"/>
              </a:rPr>
              <a:t>Глубина </a:t>
            </a:r>
          </a:p>
          <a:p>
            <a:pPr eaLnBrk="1" hangingPunct="1"/>
            <a:r>
              <a:rPr lang="ru-RU" altLang="ru-RU" sz="2000" dirty="0" smtClean="0">
                <a:hlinkClick r:id="" action="ppaction://noaction"/>
              </a:rPr>
              <a:t>заделки семян</a:t>
            </a:r>
            <a:endParaRPr lang="ru-RU" altLang="ru-RU" sz="2000" dirty="0">
              <a:hlinkClick r:id="" action="ppaction://noaction"/>
            </a:endParaRPr>
          </a:p>
          <a:p>
            <a:pPr eaLnBrk="1" hangingPunct="1"/>
            <a:r>
              <a:rPr lang="ru-RU" altLang="ru-RU" sz="2000" dirty="0">
                <a:hlinkClick r:id="" action="ppaction://noaction"/>
              </a:rPr>
              <a:t>в почву</a:t>
            </a:r>
            <a:endParaRPr lang="ru-RU" altLang="ru-RU" sz="2000" dirty="0"/>
          </a:p>
        </p:txBody>
      </p:sp>
      <p:sp>
        <p:nvSpPr>
          <p:cNvPr id="19" name="Дата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8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Лабораторная работа № 4</a:t>
            </a:r>
            <a:br>
              <a:rPr lang="ru-RU" b="1" dirty="0" smtClean="0"/>
            </a:br>
            <a:r>
              <a:rPr lang="ru-RU" b="1" dirty="0" smtClean="0"/>
              <a:t>Изучение строения семени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Внимательно прочитайте лабораторную  работу в учебнике на стр. 48</a:t>
            </a:r>
          </a:p>
          <a:p>
            <a:pPr marL="514350" indent="-514350">
              <a:buAutoNum type="arabicPeriod"/>
            </a:pPr>
            <a:r>
              <a:rPr lang="ru-RU" dirty="0" smtClean="0"/>
              <a:t>Внимательно выслушайте инструкцию учителя к работе и приступите к ее выполнению.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1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23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3. В РТ оформите отчет:</a:t>
            </a:r>
            <a:br>
              <a:rPr lang="ru-RU" sz="3600" dirty="0" smtClean="0"/>
            </a:br>
            <a:r>
              <a:rPr lang="ru-RU" sz="3600" dirty="0" smtClean="0"/>
              <a:t> задание 2 (</a:t>
            </a:r>
            <a:r>
              <a:rPr lang="ru-RU" sz="3600" dirty="0" err="1" smtClean="0"/>
              <a:t>стр</a:t>
            </a:r>
            <a:r>
              <a:rPr lang="ru-RU" sz="3600" dirty="0" smtClean="0"/>
              <a:t> 21), задание 3 (</a:t>
            </a:r>
            <a:r>
              <a:rPr lang="ru-RU" sz="3600" dirty="0" err="1" smtClean="0"/>
              <a:t>стр</a:t>
            </a:r>
            <a:r>
              <a:rPr lang="ru-RU" sz="3600" dirty="0" smtClean="0"/>
              <a:t> 22)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ites.google.com/site/biofrykinad/_/rsrc/1391492774987/6-klass--biologia/urok-5/%D1%81%D1%82%D1%80%D0%BE%D0%B5%D0%BD%D0%B8%D0%B5%20%D1%81%D0%B5%D0%BC%D0%B5%D0%BD%D0%B8%20%D1%84%D0%B0%D1%81%D0%BE%D0%BB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2" y="1628800"/>
            <a:ext cx="8633248" cy="410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6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204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 размножаются растения</vt:lpstr>
      <vt:lpstr>Наши задачи:</vt:lpstr>
      <vt:lpstr>Ответьте на вопросы:</vt:lpstr>
      <vt:lpstr>Задание №1 в РТ (стр21)</vt:lpstr>
      <vt:lpstr>Что образуется у растений на месте цветка?</vt:lpstr>
      <vt:lpstr>Что прячется внутри плода?  Что необходимо, чтобы семена проросли?</vt:lpstr>
      <vt:lpstr>Презентация PowerPoint</vt:lpstr>
      <vt:lpstr>Лабораторная работа № 4 Изучение строения семени</vt:lpstr>
      <vt:lpstr>3. В РТ оформите отчет:  задание 2 (стр 21), задание 3 (стр 22) </vt:lpstr>
      <vt:lpstr>Выводы с урока: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Люба</cp:lastModifiedBy>
  <cp:revision>10</cp:revision>
  <dcterms:created xsi:type="dcterms:W3CDTF">2015-11-22T16:38:56Z</dcterms:created>
  <dcterms:modified xsi:type="dcterms:W3CDTF">2015-11-22T18:14:07Z</dcterms:modified>
</cp:coreProperties>
</file>