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72" r:id="rId3"/>
    <p:sldId id="273" r:id="rId4"/>
    <p:sldId id="283" r:id="rId5"/>
    <p:sldId id="274" r:id="rId6"/>
    <p:sldId id="266" r:id="rId7"/>
    <p:sldId id="267" r:id="rId8"/>
    <p:sldId id="268" r:id="rId9"/>
    <p:sldId id="275" r:id="rId10"/>
    <p:sldId id="276" r:id="rId11"/>
    <p:sldId id="277" r:id="rId12"/>
    <p:sldId id="278" r:id="rId13"/>
    <p:sldId id="279" r:id="rId14"/>
    <p:sldId id="280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6718586434302032E-2"/>
                  <c:y val="0.2657619473026591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5077879651453059E-2"/>
                  <c:y val="0.2923381420329248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2.5077879651453059E-2"/>
                  <c:y val="0.23193769946413881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Лист1!$B$20:$D$20</c:f>
              <c:strCache>
                <c:ptCount val="3"/>
                <c:pt idx="0">
                  <c:v>Утренняя зарядка</c:v>
                </c:pt>
                <c:pt idx="1">
                  <c:v>Активный отдых</c:v>
                </c:pt>
                <c:pt idx="2">
                  <c:v>Участие в соревнованиях </c:v>
                </c:pt>
              </c:strCache>
            </c:strRef>
          </c:cat>
          <c:val>
            <c:numRef>
              <c:f>Лист1!$B$21:$D$21</c:f>
              <c:numCache>
                <c:formatCode>General</c:formatCode>
                <c:ptCount val="3"/>
                <c:pt idx="0">
                  <c:v>20</c:v>
                </c:pt>
                <c:pt idx="1">
                  <c:v>22</c:v>
                </c:pt>
                <c:pt idx="2">
                  <c:v>15</c:v>
                </c:pt>
              </c:numCache>
            </c:numRef>
          </c:val>
        </c:ser>
        <c:dLbls>
          <c:showVal val="1"/>
        </c:dLbls>
        <c:gapWidth val="75"/>
        <c:shape val="cylinder"/>
        <c:axId val="59682816"/>
        <c:axId val="59684352"/>
        <c:axId val="0"/>
      </c:bar3DChart>
      <c:catAx>
        <c:axId val="596828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59684352"/>
        <c:crosses val="autoZero"/>
        <c:auto val="1"/>
        <c:lblAlgn val="ctr"/>
        <c:lblOffset val="100"/>
      </c:catAx>
      <c:valAx>
        <c:axId val="5968435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59682816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9061493875765528"/>
                  <c:y val="-0.24573891805191031"/>
                </c:manualLayout>
              </c:layout>
              <c:showPercent val="1"/>
            </c:dLbl>
            <c:dLbl>
              <c:idx val="1"/>
              <c:layout>
                <c:manualLayout>
                  <c:x val="0.10865507436570429"/>
                  <c:y val="8.5955818022747252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Лист1!$B$4:$C$4</c:f>
              <c:strCache>
                <c:ptCount val="2"/>
                <c:pt idx="0">
                  <c:v>Малоподвижный отдых</c:v>
                </c:pt>
                <c:pt idx="1">
                  <c:v>Активный отдых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5.0296806649168864E-2"/>
          <c:y val="2.7777777777777821E-2"/>
          <c:w val="0.885517497812773"/>
          <c:h val="0.18018044619422588"/>
        </c:manualLayout>
      </c:layout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8302473729334072E-2"/>
          <c:y val="0.12322062883327255"/>
          <c:w val="0.96339505254133251"/>
          <c:h val="0.7063267154481872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Лист1!$A$13</c:f>
              <c:strCache>
                <c:ptCount val="1"/>
                <c:pt idx="0">
                  <c:v>декабрь 2012 г.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Лист1!$B$12:$E$12</c:f>
              <c:strCache>
                <c:ptCount val="4"/>
                <c:pt idx="0">
                  <c:v>Утренняя зарядка</c:v>
                </c:pt>
                <c:pt idx="1">
                  <c:v>Активный отдых</c:v>
                </c:pt>
                <c:pt idx="2">
                  <c:v>Участие в соревнованиях детского сада</c:v>
                </c:pt>
                <c:pt idx="3">
                  <c:v>Участие в соревнованиях города</c:v>
                </c:pt>
              </c:strCache>
            </c:strRef>
          </c:cat>
          <c:val>
            <c:numRef>
              <c:f>Лист1!$B$13:$E$13</c:f>
              <c:numCache>
                <c:formatCode>General</c:formatCode>
                <c:ptCount val="4"/>
                <c:pt idx="0">
                  <c:v>20</c:v>
                </c:pt>
                <c:pt idx="1">
                  <c:v>22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Лист1!$A$14</c:f>
              <c:strCache>
                <c:ptCount val="1"/>
                <c:pt idx="0">
                  <c:v>декабрь 2013 г.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Лист1!$B$12:$E$12</c:f>
              <c:strCache>
                <c:ptCount val="4"/>
                <c:pt idx="0">
                  <c:v>Утренняя зарядка</c:v>
                </c:pt>
                <c:pt idx="1">
                  <c:v>Активный отдых</c:v>
                </c:pt>
                <c:pt idx="2">
                  <c:v>Участие в соревнованиях детского сада</c:v>
                </c:pt>
                <c:pt idx="3">
                  <c:v>Участие в соревнованиях города</c:v>
                </c:pt>
              </c:strCache>
            </c:strRef>
          </c:cat>
          <c:val>
            <c:numRef>
              <c:f>Лист1!$B$14:$E$14</c:f>
              <c:numCache>
                <c:formatCode>General</c:formatCode>
                <c:ptCount val="4"/>
                <c:pt idx="0">
                  <c:v>47</c:v>
                </c:pt>
                <c:pt idx="1">
                  <c:v>68</c:v>
                </c:pt>
                <c:pt idx="2">
                  <c:v>19</c:v>
                </c:pt>
                <c:pt idx="3">
                  <c:v>10</c:v>
                </c:pt>
              </c:numCache>
            </c:numRef>
          </c:val>
        </c:ser>
        <c:dLbls>
          <c:showVal val="1"/>
        </c:dLbls>
        <c:shape val="box"/>
        <c:axId val="66988672"/>
        <c:axId val="67002752"/>
        <c:axId val="0"/>
      </c:bar3DChart>
      <c:catAx>
        <c:axId val="669886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67002752"/>
        <c:crosses val="autoZero"/>
        <c:auto val="1"/>
        <c:lblAlgn val="ctr"/>
        <c:lblOffset val="100"/>
      </c:catAx>
      <c:valAx>
        <c:axId val="6700275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69886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3281024330629945"/>
          <c:y val="3.2748254543734985E-2"/>
          <c:w val="0.68671784484263609"/>
          <c:h val="7.5663497723164094E-2"/>
        </c:manualLayout>
      </c:layout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EA5CB-90ED-4EF2-9876-CAC8F2B4F3C4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F9D5-2385-4B3E-8D05-8461A4D75C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491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F9D5-2385-4B3E-8D05-8461A4D75C3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757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E56-71A1-4BE7-85BC-C4167EA1D9D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2F56-0D0A-48A1-ABBD-0A498C63B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532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E56-71A1-4BE7-85BC-C4167EA1D9D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2F56-0D0A-48A1-ABBD-0A498C63B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887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E56-71A1-4BE7-85BC-C4167EA1D9D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2F56-0D0A-48A1-ABBD-0A498C63B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897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E56-71A1-4BE7-85BC-C4167EA1D9D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2F56-0D0A-48A1-ABBD-0A498C63B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904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E56-71A1-4BE7-85BC-C4167EA1D9D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2F56-0D0A-48A1-ABBD-0A498C63B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008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E56-71A1-4BE7-85BC-C4167EA1D9D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2F56-0D0A-48A1-ABBD-0A498C63B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335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E56-71A1-4BE7-85BC-C4167EA1D9D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2F56-0D0A-48A1-ABBD-0A498C63B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536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E56-71A1-4BE7-85BC-C4167EA1D9D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2F56-0D0A-48A1-ABBD-0A498C63B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641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E56-71A1-4BE7-85BC-C4167EA1D9D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2F56-0D0A-48A1-ABBD-0A498C63B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851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E56-71A1-4BE7-85BC-C4167EA1D9D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2F56-0D0A-48A1-ABBD-0A498C63B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351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E56-71A1-4BE7-85BC-C4167EA1D9D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2F56-0D0A-48A1-ABBD-0A498C63B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86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F8E56-71A1-4BE7-85BC-C4167EA1D9D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92F56-0D0A-48A1-ABBD-0A498C63B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473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4130" y="427191"/>
            <a:ext cx="4944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МБДОУ «Детский сад №33 «Песенка» </a:t>
            </a:r>
          </a:p>
          <a:p>
            <a:pPr algn="ctr"/>
            <a:r>
              <a:rPr lang="ru-RU" dirty="0" smtClean="0"/>
              <a:t>города Новочебоксарска </a:t>
            </a:r>
          </a:p>
          <a:p>
            <a:pPr algn="ctr"/>
            <a:r>
              <a:rPr lang="ru-RU" dirty="0" smtClean="0"/>
              <a:t>Чувашской Республики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84969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CC3300"/>
                </a:solidFill>
                <a:effectLst>
                  <a:reflection blurRad="12700" stA="50000" endPos="50000" dist="5000" dir="5400000" sy="-100000" rotWithShape="0"/>
                </a:effectLst>
              </a:rPr>
              <a:t>Тема самообразования:</a:t>
            </a:r>
            <a:endParaRPr lang="ru-RU" sz="5400" b="1" cap="all" dirty="0" smtClean="0">
              <a:ln w="0"/>
              <a:solidFill>
                <a:srgbClr val="CC33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solidFill>
                <a:srgbClr val="CC33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869160"/>
            <a:ext cx="3845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Инструктор по физической культуре </a:t>
            </a:r>
          </a:p>
          <a:p>
            <a:r>
              <a:rPr lang="ru-RU" dirty="0" smtClean="0"/>
              <a:t>Кузнецова Екатерина Александровна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1152" y="3351767"/>
            <a:ext cx="8627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«Взаимодействие детского сада с семьей 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физическом воспитании детей»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17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256292"/>
            <a:ext cx="5044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	</a:t>
            </a:r>
            <a:r>
              <a:rPr lang="ru-RU" sz="3200" b="1" dirty="0">
                <a:solidFill>
                  <a:srgbClr val="C00000"/>
                </a:solidFill>
                <a:latin typeface="+mj-lt"/>
              </a:rPr>
              <a:t>Досуги и развлечения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781369"/>
            <a:ext cx="4572000" cy="29731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>
                <a:latin typeface="+mj-lt"/>
              </a:rPr>
              <a:t>«Наши папы лучше всех» 2013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>
                <a:latin typeface="+mj-lt"/>
              </a:rPr>
              <a:t>«Проводы зимы» 2013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>
                <a:latin typeface="+mj-lt"/>
              </a:rPr>
              <a:t>«Песочные замки» 2013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>
                <a:latin typeface="+mj-lt"/>
              </a:rPr>
              <a:t>«Зарница» 2013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>
                <a:latin typeface="+mj-lt"/>
              </a:rPr>
              <a:t>«Веселые старты» 2014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+mj-lt"/>
              </a:rPr>
              <a:t>«</a:t>
            </a:r>
            <a:r>
              <a:rPr lang="ru-RU" sz="2400" dirty="0">
                <a:latin typeface="+mj-lt"/>
              </a:rPr>
              <a:t>Зимние забавы» </a:t>
            </a:r>
            <a:r>
              <a:rPr lang="ru-RU" sz="2400" dirty="0" smtClean="0">
                <a:latin typeface="+mj-lt"/>
              </a:rPr>
              <a:t>2014</a:t>
            </a:r>
            <a:endParaRPr lang="ru-RU" sz="2400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68" b="3755"/>
          <a:stretch/>
        </p:blipFill>
        <p:spPr>
          <a:xfrm>
            <a:off x="1144255" y="3933056"/>
            <a:ext cx="3938657" cy="2797430"/>
          </a:xfrm>
          <a:prstGeom prst="rect">
            <a:avLst/>
          </a:prstGeom>
        </p:spPr>
      </p:pic>
      <p:pic>
        <p:nvPicPr>
          <p:cNvPr id="3076" name="Picture 4" descr="C:\Documents and Settings\user\Рабочий стол\МАСЛЕННИЦА ФОТО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156435" cy="1836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69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64014"/>
            <a:ext cx="8028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j-lt"/>
              </a:rPr>
              <a:t>	Использование нетрадиционной  формы работы с родителями</a:t>
            </a:r>
          </a:p>
        </p:txBody>
      </p:sp>
      <p:pic>
        <p:nvPicPr>
          <p:cNvPr id="4098" name="Picture 2" descr="H:\В стране веселых ноток\IMG_34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932040" cy="3699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SAM_06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4187958" cy="3140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37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1001" y="404664"/>
            <a:ext cx="736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Здоровье сберегающая среда своими руками</a:t>
            </a:r>
            <a:endParaRPr lang="ru-RU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122" name="Picture 2" descr="C:\Documents and Settings\user\Рабочий стол\ВОСПИТАТЕЛЬ ГОДА\SAM_29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953718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\Рабочий стол\ВОСПИТАТЕЛЬ ГОДА\SAM_29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5192"/>
            <a:ext cx="4385801" cy="2662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20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5796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Технологии</a:t>
            </a:r>
            <a:r>
              <a:rPr lang="ru-RU" sz="2800" dirty="0">
                <a:solidFill>
                  <a:srgbClr val="C00000"/>
                </a:solidFill>
                <a:latin typeface="+mj-lt"/>
              </a:rPr>
              <a:t>, которые </a:t>
            </a: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использую в работе</a:t>
            </a:r>
            <a:r>
              <a:rPr lang="ru-RU" sz="2800" dirty="0">
                <a:solidFill>
                  <a:srgbClr val="C00000"/>
                </a:solidFill>
                <a:latin typeface="+mj-lt"/>
              </a:rPr>
              <a:t>:</a:t>
            </a:r>
          </a:p>
          <a:p>
            <a:endParaRPr lang="ru-RU" dirty="0" smtClean="0"/>
          </a:p>
          <a:p>
            <a:endParaRPr lang="ru-RU" dirty="0"/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>
                <a:latin typeface="+mj-lt"/>
              </a:rPr>
              <a:t>Дыхательная гимнастика </a:t>
            </a:r>
            <a:r>
              <a:rPr lang="ru-RU" sz="2400" dirty="0" smtClean="0">
                <a:latin typeface="+mj-lt"/>
              </a:rPr>
              <a:t>(</a:t>
            </a:r>
            <a:r>
              <a:rPr lang="ru-RU" sz="2400" dirty="0" err="1" smtClean="0">
                <a:latin typeface="+mj-lt"/>
              </a:rPr>
              <a:t>ав</a:t>
            </a:r>
            <a:r>
              <a:rPr lang="ru-RU" sz="2400" dirty="0" smtClean="0">
                <a:latin typeface="+mj-lt"/>
              </a:rPr>
              <a:t>. А.Н</a:t>
            </a:r>
            <a:r>
              <a:rPr lang="ru-RU" sz="2400" dirty="0">
                <a:latin typeface="+mj-lt"/>
              </a:rPr>
              <a:t>. </a:t>
            </a:r>
            <a:r>
              <a:rPr lang="ru-RU" sz="2400" dirty="0" smtClean="0">
                <a:latin typeface="+mj-lt"/>
              </a:rPr>
              <a:t>Стрельникова)</a:t>
            </a:r>
            <a:endParaRPr lang="ru-RU" sz="2400" dirty="0"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sz="2400" dirty="0" smtClean="0"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+mj-lt"/>
              </a:rPr>
              <a:t>Игры </a:t>
            </a:r>
            <a:r>
              <a:rPr lang="ru-RU" sz="2400" dirty="0">
                <a:latin typeface="+mj-lt"/>
              </a:rPr>
              <a:t>Батыра (ДОУ №123 г. </a:t>
            </a:r>
            <a:r>
              <a:rPr lang="ru-RU" sz="2400" dirty="0" smtClean="0">
                <a:latin typeface="+mj-lt"/>
              </a:rPr>
              <a:t>Чебоксары)</a:t>
            </a:r>
            <a:endParaRPr lang="ru-RU" sz="2400" dirty="0"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sz="2400" dirty="0" smtClean="0"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+mj-lt"/>
              </a:rPr>
              <a:t>Игровой </a:t>
            </a:r>
            <a:r>
              <a:rPr lang="ru-RU" sz="2400" dirty="0">
                <a:latin typeface="+mj-lt"/>
              </a:rPr>
              <a:t>стретчинг </a:t>
            </a:r>
            <a:r>
              <a:rPr lang="ru-RU" sz="2400" dirty="0" smtClean="0">
                <a:latin typeface="+mj-lt"/>
              </a:rPr>
              <a:t>(</a:t>
            </a:r>
            <a:r>
              <a:rPr lang="ru-RU" sz="2400" dirty="0" err="1" smtClean="0">
                <a:latin typeface="+mj-lt"/>
              </a:rPr>
              <a:t>ав</a:t>
            </a:r>
            <a:r>
              <a:rPr lang="ru-RU" sz="2400" dirty="0" smtClean="0">
                <a:latin typeface="+mj-lt"/>
              </a:rPr>
              <a:t>. Е.В</a:t>
            </a:r>
            <a:r>
              <a:rPr lang="ru-RU" sz="2400" dirty="0">
                <a:latin typeface="+mj-lt"/>
              </a:rPr>
              <a:t>. Сулим)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2400" dirty="0" smtClean="0"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sz="2400" dirty="0" smtClean="0"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sz="2400" dirty="0"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sz="2400" dirty="0" smtClean="0"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+mj-lt"/>
              </a:rPr>
              <a:t>«</a:t>
            </a:r>
            <a:r>
              <a:rPr lang="ru-RU" sz="2400" dirty="0">
                <a:latin typeface="+mj-lt"/>
              </a:rPr>
              <a:t>Степ – аэробика с дошкольниками 6-7 лет» (ав. Т.Е. Щептева)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2400" dirty="0" smtClean="0"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+mj-lt"/>
              </a:rPr>
              <a:t>«</a:t>
            </a:r>
            <a:r>
              <a:rPr lang="ru-RU" sz="2400" dirty="0">
                <a:latin typeface="+mj-lt"/>
              </a:rPr>
              <a:t>Са-Фи-</a:t>
            </a:r>
            <a:r>
              <a:rPr lang="ru-RU" sz="2400" dirty="0" err="1">
                <a:latin typeface="+mj-lt"/>
              </a:rPr>
              <a:t>Дансе</a:t>
            </a:r>
            <a:r>
              <a:rPr lang="ru-RU" sz="2400" dirty="0">
                <a:latin typeface="+mj-lt"/>
              </a:rPr>
              <a:t>» танцевально-игровая гимнастика для детей (ав. Фирилева Ж.Е., Сайкина Е.Г.)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2592288" cy="145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022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02756032"/>
              </p:ext>
            </p:extLst>
          </p:nvPr>
        </p:nvGraphicFramePr>
        <p:xfrm>
          <a:off x="755576" y="866329"/>
          <a:ext cx="7632848" cy="5875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40466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Результаты анкетирования родителей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83" y="5476850"/>
            <a:ext cx="1143000" cy="495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90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user\Рабочий стол\ВОСПИТАТЕЛЬ ГОДА\фон\3641516-62db65da3b29fd3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3054750"/>
            <a:ext cx="6781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внимание!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0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2700" indent="444500" algn="just">
              <a:lnSpc>
                <a:spcPct val="150000"/>
              </a:lnSpc>
            </a:pPr>
            <a:r>
              <a:rPr lang="ru-RU" sz="2400" dirty="0">
                <a:solidFill>
                  <a:srgbClr val="7030A0"/>
                </a:solidFill>
                <a:latin typeface="+mj-lt"/>
                <a:ea typeface="Times New Roman"/>
              </a:rPr>
              <a:t>Детство</a:t>
            </a:r>
            <a:r>
              <a:rPr lang="ru-RU" sz="2400" dirty="0">
                <a:latin typeface="+mj-lt"/>
                <a:ea typeface="Times New Roman"/>
              </a:rPr>
              <a:t> - это пора познания ребенком окружающего </a:t>
            </a:r>
            <a:r>
              <a:rPr lang="ru-RU" sz="2400" dirty="0" smtClean="0">
                <a:latin typeface="+mj-lt"/>
                <a:ea typeface="Times New Roman"/>
              </a:rPr>
              <a:t>  мира</a:t>
            </a:r>
            <a:r>
              <a:rPr lang="ru-RU" sz="2400" dirty="0">
                <a:latin typeface="+mj-lt"/>
                <a:ea typeface="Times New Roman"/>
              </a:rPr>
              <a:t>, пора выявления и развития физических качеств, пора становления личности</a:t>
            </a:r>
            <a:r>
              <a:rPr lang="ru-RU" sz="2400" dirty="0" smtClean="0">
                <a:latin typeface="+mj-lt"/>
                <a:ea typeface="Times New Roman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2400" dirty="0" smtClean="0">
              <a:solidFill>
                <a:srgbClr val="7030A0"/>
              </a:solidFill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endParaRPr lang="ru-RU" sz="2400" dirty="0">
              <a:solidFill>
                <a:srgbClr val="7030A0"/>
              </a:solidFill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7030A0"/>
                </a:solidFill>
                <a:latin typeface="+mj-lt"/>
                <a:ea typeface="Calibri"/>
                <a:cs typeface="Times New Roman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7030A0"/>
                </a:solidFill>
                <a:latin typeface="+mj-lt"/>
                <a:ea typeface="Calibri"/>
                <a:cs typeface="Times New Roman"/>
              </a:rPr>
              <a:t>Вырастить </a:t>
            </a:r>
            <a:r>
              <a:rPr lang="ru-RU" sz="2400" dirty="0">
                <a:solidFill>
                  <a:srgbClr val="7030A0"/>
                </a:solidFill>
                <a:latin typeface="+mj-lt"/>
                <a:ea typeface="Calibri"/>
                <a:cs typeface="Times New Roman"/>
              </a:rPr>
              <a:t>ребенка здоровым</a:t>
            </a:r>
            <a:r>
              <a:rPr lang="ru-RU" sz="2400" dirty="0">
                <a:latin typeface="+mj-lt"/>
                <a:ea typeface="Calibri"/>
                <a:cs typeface="Times New Roman"/>
              </a:rPr>
              <a:t> - это желание каждого родителя и одна из ведущих задач стоящих перед детским садом. Семья и детский </a:t>
            </a:r>
            <a:r>
              <a:rPr lang="ru-RU" sz="2400" dirty="0" smtClean="0">
                <a:latin typeface="+mj-lt"/>
                <a:ea typeface="Calibri"/>
                <a:cs typeface="Times New Roman"/>
              </a:rPr>
              <a:t>сад, </a:t>
            </a:r>
            <a:r>
              <a:rPr lang="ru-RU" sz="2400" dirty="0">
                <a:latin typeface="+mj-lt"/>
                <a:ea typeface="Calibri"/>
                <a:cs typeface="Times New Roman"/>
              </a:rPr>
              <a:t>те социальные структуры, которые в основном определяют уровень здоровья детей. </a:t>
            </a:r>
            <a:endParaRPr lang="ru-RU" sz="24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59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40466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Результаты анкетирования родителей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17469404"/>
              </p:ext>
            </p:extLst>
          </p:nvPr>
        </p:nvGraphicFramePr>
        <p:xfrm>
          <a:off x="827584" y="1196752"/>
          <a:ext cx="75963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12824"/>
            <a:ext cx="1009650" cy="1238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70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2753" y="90872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Результаты рисуночного теста детей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«Как я провожу выходной день?»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87465528"/>
              </p:ext>
            </p:extLst>
          </p:nvPr>
        </p:nvGraphicFramePr>
        <p:xfrm>
          <a:off x="899592" y="2057400"/>
          <a:ext cx="7488832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826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74345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ЦЕЛЬ </a:t>
            </a:r>
            <a:endParaRPr lang="ru-RU" sz="2400" b="1" dirty="0" smtClean="0">
              <a:latin typeface="+mj-lt"/>
            </a:endParaRPr>
          </a:p>
          <a:p>
            <a:pPr algn="just"/>
            <a:r>
              <a:rPr lang="ru-RU" sz="2400" dirty="0" smtClean="0">
                <a:latin typeface="+mj-lt"/>
              </a:rPr>
              <a:t>заинтересовать </a:t>
            </a:r>
            <a:r>
              <a:rPr lang="ru-RU" sz="2400" dirty="0">
                <a:latin typeface="+mj-lt"/>
              </a:rPr>
              <a:t>и привлечь родителей к воспитанию здорового ребенка. Воспитывать потребность ребенка в здоровом образе жизни совместными усилиями детского сада и семьи.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ЗАДАЧИ: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+mj-lt"/>
              </a:rPr>
              <a:t>Укрепить </a:t>
            </a:r>
            <a:r>
              <a:rPr lang="ru-RU" sz="2400" dirty="0">
                <a:latin typeface="+mj-lt"/>
              </a:rPr>
              <a:t>здоровье детей через физкультурно-оздоровительную работу в семье и в детском саду</a:t>
            </a:r>
            <a:r>
              <a:rPr lang="ru-RU" sz="2400" dirty="0" smtClean="0">
                <a:latin typeface="+mj-lt"/>
              </a:rPr>
              <a:t>.</a:t>
            </a:r>
          </a:p>
          <a:p>
            <a:pPr marL="457200" indent="-457200" algn="just">
              <a:buAutoNum type="arabicPeriod"/>
            </a:pPr>
            <a:endParaRPr lang="ru-RU" sz="2400" dirty="0">
              <a:latin typeface="+mj-lt"/>
            </a:endParaRPr>
          </a:p>
          <a:p>
            <a:pPr marL="457200" indent="-457200" algn="just">
              <a:buAutoNum type="arabicPeriod" startAt="2"/>
            </a:pPr>
            <a:r>
              <a:rPr lang="ru-RU" sz="2400" dirty="0" smtClean="0">
                <a:latin typeface="+mj-lt"/>
              </a:rPr>
              <a:t>Повысить </a:t>
            </a:r>
            <a:r>
              <a:rPr lang="ru-RU" sz="2400" dirty="0">
                <a:latin typeface="+mj-lt"/>
              </a:rPr>
              <a:t>компетенцию родителей в вопросах здорового образа жизни и организации здоровье сберегающей среды в условиях семьи и детского сада</a:t>
            </a:r>
            <a:r>
              <a:rPr lang="ru-RU" sz="2400" dirty="0" smtClean="0">
                <a:latin typeface="+mj-lt"/>
              </a:rPr>
              <a:t>.</a:t>
            </a:r>
          </a:p>
          <a:p>
            <a:pPr marL="457200" indent="-457200" algn="just">
              <a:buAutoNum type="arabicPeriod" startAt="2"/>
            </a:pPr>
            <a:endParaRPr lang="ru-RU" sz="2400" dirty="0">
              <a:latin typeface="+mj-lt"/>
            </a:endParaRPr>
          </a:p>
          <a:p>
            <a:pPr algn="just"/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3.</a:t>
            </a:r>
            <a:r>
              <a:rPr lang="ru-RU" sz="2400" dirty="0">
                <a:latin typeface="+mj-lt"/>
              </a:rPr>
              <a:t>	Вместе с родителями воспитывать потребность в здоровом образе жизни, выработка привычки соблюдения режима в ДОУ и в семье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3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3868" y="908720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+mj-lt"/>
              </a:rPr>
              <a:t>Планируемые результаты работы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:</a:t>
            </a:r>
          </a:p>
          <a:p>
            <a:endParaRPr lang="ru-RU" sz="2400" b="1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+mj-lt"/>
              </a:rPr>
              <a:t>Приобретение </a:t>
            </a:r>
            <a:r>
              <a:rPr lang="ru-RU" sz="2400" dirty="0">
                <a:latin typeface="+mj-lt"/>
              </a:rPr>
              <a:t>родителями знаний о поддержание и укрепление здоровья в семье</a:t>
            </a:r>
            <a:r>
              <a:rPr lang="ru-RU" sz="2400" dirty="0" smtClean="0">
                <a:latin typeface="+mj-lt"/>
              </a:rPr>
              <a:t>.</a:t>
            </a:r>
          </a:p>
          <a:p>
            <a:pPr marL="457200" indent="-457200">
              <a:buAutoNum type="arabicPeriod"/>
            </a:pPr>
            <a:endParaRPr lang="ru-RU" sz="2400" dirty="0">
              <a:latin typeface="+mj-lt"/>
            </a:endParaRPr>
          </a:p>
          <a:p>
            <a:pPr marL="457200" indent="-457200">
              <a:buAutoNum type="arabicPeriod" startAt="2"/>
            </a:pPr>
            <a:r>
              <a:rPr lang="ru-RU" sz="2400" dirty="0" smtClean="0">
                <a:latin typeface="+mj-lt"/>
              </a:rPr>
              <a:t>Усиление </a:t>
            </a:r>
            <a:r>
              <a:rPr lang="ru-RU" sz="2400" dirty="0">
                <a:latin typeface="+mj-lt"/>
              </a:rPr>
              <a:t>взаимосвязи между педагогами и родителями, повышение роли семьи в организации здорового образа жизни</a:t>
            </a:r>
            <a:r>
              <a:rPr lang="ru-RU" sz="2400" dirty="0" smtClean="0">
                <a:latin typeface="+mj-lt"/>
              </a:rPr>
              <a:t>.</a:t>
            </a:r>
          </a:p>
          <a:p>
            <a:pPr marL="457200" indent="-457200">
              <a:buAutoNum type="arabicPeriod" startAt="2"/>
            </a:pPr>
            <a:endParaRPr lang="ru-RU" sz="2400" dirty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3.   Создание </a:t>
            </a:r>
            <a:r>
              <a:rPr lang="ru-RU" sz="2400" dirty="0">
                <a:latin typeface="+mj-lt"/>
              </a:rPr>
              <a:t>здоровье сберегающей среды, с привлечением родителей в </a:t>
            </a:r>
            <a:r>
              <a:rPr lang="ru-RU" sz="2400" dirty="0" smtClean="0">
                <a:latin typeface="+mj-lt"/>
              </a:rPr>
              <a:t>ДОУ.</a:t>
            </a:r>
            <a:endParaRPr lang="ru-RU" sz="2400" dirty="0">
              <a:latin typeface="+mj-lt"/>
            </a:endParaRPr>
          </a:p>
          <a:p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50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" y="-296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Организация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информационной деятельности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для родителей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89844"/>
            <a:ext cx="79928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j-lt"/>
              </a:rPr>
              <a:t>Консультации на темы: </a:t>
            </a:r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endParaRPr lang="ru-RU" sz="2000" b="1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ru-RU" sz="2000" dirty="0" smtClean="0">
                <a:latin typeface="+mj-lt"/>
              </a:rPr>
              <a:t>1.  </a:t>
            </a:r>
            <a:r>
              <a:rPr lang="ru-RU" sz="2000" dirty="0" smtClean="0"/>
              <a:t>«Активный </a:t>
            </a:r>
            <a:r>
              <a:rPr lang="ru-RU" sz="2000" dirty="0"/>
              <a:t>отдых зимой» январь </a:t>
            </a:r>
            <a:r>
              <a:rPr lang="ru-RU" sz="2000" dirty="0" smtClean="0"/>
              <a:t>2013 г., </a:t>
            </a:r>
            <a:endParaRPr lang="ru-RU" sz="2000" dirty="0"/>
          </a:p>
          <a:p>
            <a:pPr>
              <a:lnSpc>
                <a:spcPct val="130000"/>
              </a:lnSpc>
            </a:pPr>
            <a:r>
              <a:rPr lang="ru-RU" sz="2000" dirty="0" smtClean="0"/>
              <a:t>2.  «Дыхательная </a:t>
            </a:r>
            <a:r>
              <a:rPr lang="ru-RU" sz="2000" dirty="0"/>
              <a:t>гимнастика - это весело» март 2013г., </a:t>
            </a:r>
          </a:p>
          <a:p>
            <a:pPr>
              <a:lnSpc>
                <a:spcPct val="130000"/>
              </a:lnSpc>
            </a:pPr>
            <a:r>
              <a:rPr lang="ru-RU" sz="2000" dirty="0" smtClean="0"/>
              <a:t>3.  «</a:t>
            </a:r>
            <a:r>
              <a:rPr lang="ru-RU" sz="2000" dirty="0"/>
              <a:t>Профилактика плоскостопия в домашних условиях» май 2013г., </a:t>
            </a:r>
          </a:p>
          <a:p>
            <a:pPr>
              <a:lnSpc>
                <a:spcPct val="130000"/>
              </a:lnSpc>
            </a:pPr>
            <a:r>
              <a:rPr lang="ru-RU" sz="2000" dirty="0" smtClean="0"/>
              <a:t>4.  «</a:t>
            </a:r>
            <a:r>
              <a:rPr lang="ru-RU" sz="2000" dirty="0"/>
              <a:t>Закаливание детей дошкольного возраста» июль 2013г., </a:t>
            </a:r>
          </a:p>
          <a:p>
            <a:pPr>
              <a:lnSpc>
                <a:spcPct val="130000"/>
              </a:lnSpc>
            </a:pPr>
            <a:r>
              <a:rPr lang="ru-RU" sz="2000" dirty="0" smtClean="0"/>
              <a:t>5.  «</a:t>
            </a:r>
            <a:r>
              <a:rPr lang="ru-RU" sz="2000" dirty="0"/>
              <a:t>Приобщение детей дошкольного возраста к физической культуре и спорту» сентябрь 2013г.,</a:t>
            </a:r>
          </a:p>
          <a:p>
            <a:pPr>
              <a:lnSpc>
                <a:spcPct val="130000"/>
              </a:lnSpc>
            </a:pPr>
            <a:r>
              <a:rPr lang="ru-RU" sz="2000" dirty="0" smtClean="0"/>
              <a:t>6.  «</a:t>
            </a:r>
            <a:r>
              <a:rPr lang="ru-RU" sz="2000" dirty="0"/>
              <a:t>Зарядка - это весело» ноябрь 2013г., </a:t>
            </a:r>
          </a:p>
          <a:p>
            <a:pPr>
              <a:lnSpc>
                <a:spcPct val="130000"/>
              </a:lnSpc>
            </a:pPr>
            <a:r>
              <a:rPr lang="ru-RU" sz="2000" dirty="0" smtClean="0"/>
              <a:t>7.  «</a:t>
            </a:r>
            <a:r>
              <a:rPr lang="ru-RU" sz="2000" dirty="0"/>
              <a:t>Как сделать зимнюю прогулку полезной для здоровья?» январь 2014г.</a:t>
            </a:r>
          </a:p>
          <a:p>
            <a:pPr>
              <a:lnSpc>
                <a:spcPct val="130000"/>
              </a:lnSpc>
            </a:pPr>
            <a:r>
              <a:rPr lang="ru-RU" sz="2000" dirty="0" smtClean="0"/>
              <a:t> 8.  </a:t>
            </a:r>
            <a:r>
              <a:rPr lang="ru-RU" sz="2000" dirty="0"/>
              <a:t>«Подвижные игры с детьми в домашних условиях» март 2014г.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97152"/>
            <a:ext cx="605087" cy="4840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766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260648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Мастер-классы </a:t>
            </a:r>
            <a:r>
              <a:rPr lang="ru-RU" sz="3200" b="1" dirty="0">
                <a:solidFill>
                  <a:srgbClr val="C00000"/>
                </a:solidFill>
                <a:latin typeface="+mj-lt"/>
              </a:rPr>
              <a:t>для родителей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ru-RU" sz="2400" dirty="0" smtClean="0">
                <a:latin typeface="+mj-lt"/>
              </a:rPr>
              <a:t>«Здоровье </a:t>
            </a:r>
            <a:r>
              <a:rPr lang="ru-RU" sz="2400" dirty="0">
                <a:latin typeface="+mj-lt"/>
              </a:rPr>
              <a:t>сберегающие </a:t>
            </a:r>
            <a:r>
              <a:rPr lang="ru-RU" sz="2400" dirty="0" smtClean="0">
                <a:latin typeface="+mj-lt"/>
              </a:rPr>
              <a:t>технологии  в домашних условиях», апрель </a:t>
            </a:r>
            <a:r>
              <a:rPr lang="ru-RU" sz="2400" dirty="0">
                <a:latin typeface="+mj-lt"/>
              </a:rPr>
              <a:t>2013г. </a:t>
            </a:r>
            <a:endParaRPr lang="ru-RU" sz="2400" dirty="0" smtClean="0">
              <a:latin typeface="+mj-lt"/>
            </a:endParaRPr>
          </a:p>
          <a:p>
            <a:pPr marL="342900" indent="-342900">
              <a:buFont typeface="Courier New" pitchFamily="49" charset="0"/>
              <a:buChar char="o"/>
            </a:pPr>
            <a:endParaRPr lang="ru-RU" sz="2400" dirty="0" smtClean="0">
              <a:latin typeface="+mj-lt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2400" dirty="0" smtClean="0">
                <a:latin typeface="+mj-lt"/>
              </a:rPr>
              <a:t>«Играем </a:t>
            </a:r>
            <a:r>
              <a:rPr lang="ru-RU" sz="2400" dirty="0">
                <a:latin typeface="+mj-lt"/>
              </a:rPr>
              <a:t>в подвижные игры дома</a:t>
            </a:r>
            <a:r>
              <a:rPr lang="ru-RU" sz="2400" dirty="0" smtClean="0">
                <a:latin typeface="+mj-lt"/>
              </a:rPr>
              <a:t>»,  </a:t>
            </a:r>
            <a:r>
              <a:rPr lang="ru-RU" sz="2400" dirty="0">
                <a:latin typeface="+mj-lt"/>
              </a:rPr>
              <a:t>октябрь 2013г</a:t>
            </a:r>
            <a:r>
              <a:rPr lang="ru-RU" sz="2400" dirty="0" smtClean="0">
                <a:latin typeface="+mj-lt"/>
              </a:rPr>
              <a:t>.</a:t>
            </a:r>
          </a:p>
          <a:p>
            <a:pPr marL="342900" indent="-342900">
              <a:buFont typeface="Courier New" pitchFamily="49" charset="0"/>
              <a:buChar char="o"/>
            </a:pPr>
            <a:endParaRPr lang="ru-RU" sz="2400" dirty="0">
              <a:latin typeface="+mj-lt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2400" dirty="0" smtClean="0">
                <a:latin typeface="+mj-lt"/>
              </a:rPr>
              <a:t>«Активный </a:t>
            </a:r>
            <a:r>
              <a:rPr lang="ru-RU" sz="2400" dirty="0">
                <a:latin typeface="+mj-lt"/>
              </a:rPr>
              <a:t>отдых в зимнее время года</a:t>
            </a:r>
            <a:r>
              <a:rPr lang="ru-RU" sz="2400" dirty="0" smtClean="0">
                <a:latin typeface="+mj-lt"/>
              </a:rPr>
              <a:t>»,  </a:t>
            </a:r>
            <a:r>
              <a:rPr lang="ru-RU" sz="2400" dirty="0">
                <a:latin typeface="+mj-lt"/>
              </a:rPr>
              <a:t>январь 2014г.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624"/>
          <a:stretch/>
        </p:blipFill>
        <p:spPr>
          <a:xfrm>
            <a:off x="3779912" y="4012020"/>
            <a:ext cx="4267200" cy="24443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40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8604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Совместная непосредственно образовательная </a:t>
            </a:r>
            <a:r>
              <a:rPr lang="ru-RU" sz="2800" b="1" dirty="0" smtClean="0">
                <a:solidFill>
                  <a:srgbClr val="C00000"/>
                </a:solidFill>
              </a:rPr>
              <a:t>деятельность с родителями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772816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«Цирковое представление» апрель 2013г</a:t>
            </a:r>
            <a:r>
              <a:rPr lang="ru-RU" sz="2400" dirty="0" smtClean="0"/>
              <a:t>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«Город, где растут спортсмены» октябрь 2013г.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85" t="25850" r="8209"/>
          <a:stretch/>
        </p:blipFill>
        <p:spPr>
          <a:xfrm>
            <a:off x="2071670" y="3214686"/>
            <a:ext cx="4489748" cy="3168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64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462</Words>
  <Application>Microsoft Office PowerPoint</Application>
  <PresentationFormat>Экран (4:3)</PresentationFormat>
  <Paragraphs>84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ds33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33</cp:revision>
  <dcterms:created xsi:type="dcterms:W3CDTF">2014-03-11T06:08:19Z</dcterms:created>
  <dcterms:modified xsi:type="dcterms:W3CDTF">2015-11-24T08:52:54Z</dcterms:modified>
</cp:coreProperties>
</file>