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5" r:id="rId6"/>
    <p:sldId id="261" r:id="rId7"/>
    <p:sldId id="272" r:id="rId8"/>
    <p:sldId id="270" r:id="rId9"/>
    <p:sldId id="263" r:id="rId10"/>
    <p:sldId id="267" r:id="rId11"/>
    <p:sldId id="268" r:id="rId12"/>
    <p:sldId id="271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-152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2209800"/>
          </a:xfrm>
        </p:spPr>
        <p:txBody>
          <a:bodyPr>
            <a:normAutofit/>
          </a:bodyPr>
          <a:lstStyle/>
          <a:p>
            <a:r>
              <a:rPr lang="ru-RU" dirty="0" smtClean="0"/>
              <a:t>Подготовили: </a:t>
            </a:r>
            <a:r>
              <a:rPr lang="ru-RU" dirty="0" err="1" smtClean="0"/>
              <a:t>АлексееваН.В</a:t>
            </a:r>
            <a:r>
              <a:rPr lang="ru-RU" dirty="0" smtClean="0"/>
              <a:t>.</a:t>
            </a:r>
          </a:p>
          <a:p>
            <a:r>
              <a:rPr lang="ru-RU" dirty="0" smtClean="0"/>
              <a:t>Михалева А.В.</a:t>
            </a:r>
          </a:p>
          <a:p>
            <a:r>
              <a:rPr lang="ru-RU" dirty="0" smtClean="0"/>
              <a:t>Ларионова И.В.</a:t>
            </a:r>
          </a:p>
          <a:p>
            <a:r>
              <a:rPr lang="ru-RU" dirty="0" err="1" smtClean="0"/>
              <a:t>Шилина</a:t>
            </a:r>
            <a:r>
              <a:rPr lang="ru-RU" dirty="0" smtClean="0"/>
              <a:t> Е.Ю.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Развитие речи дошкольников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1.Дидактические игры</a:t>
            </a:r>
          </a:p>
          <a:p>
            <a:r>
              <a:rPr lang="ru-RU" dirty="0" smtClean="0"/>
              <a:t>2.Сюжетно-ролевые </a:t>
            </a:r>
            <a:r>
              <a:rPr lang="ru-RU" dirty="0" smtClean="0"/>
              <a:t>игры</a:t>
            </a:r>
          </a:p>
          <a:p>
            <a:r>
              <a:rPr lang="ru-RU" dirty="0" smtClean="0"/>
              <a:t>Картины</a:t>
            </a:r>
          </a:p>
          <a:p>
            <a:r>
              <a:rPr lang="ru-RU" dirty="0" smtClean="0"/>
              <a:t>Беседа</a:t>
            </a:r>
          </a:p>
          <a:p>
            <a:r>
              <a:rPr lang="ru-RU" dirty="0" smtClean="0"/>
              <a:t>Предметы </a:t>
            </a:r>
            <a:r>
              <a:rPr lang="ru-RU" smtClean="0"/>
              <a:t>и игрушки</a:t>
            </a:r>
          </a:p>
          <a:p>
            <a:pPr>
              <a:buNone/>
            </a:pPr>
            <a:endParaRPr lang="ru-RU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средства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i="1" dirty="0" smtClean="0"/>
              <a:t>1. </a:t>
            </a:r>
            <a:r>
              <a:rPr lang="ru-RU" b="1" i="1" u="sng" dirty="0" smtClean="0"/>
              <a:t>Технологии сохранения и стимулирования здоровья:</a:t>
            </a:r>
            <a:r>
              <a:rPr lang="ru-RU" b="1" dirty="0" smtClean="0"/>
              <a:t>  </a:t>
            </a:r>
            <a:r>
              <a:rPr lang="ru-RU" dirty="0" smtClean="0"/>
              <a:t>элементы </a:t>
            </a:r>
            <a:r>
              <a:rPr lang="ru-RU" dirty="0" err="1" smtClean="0"/>
              <a:t>стретчинга</a:t>
            </a:r>
            <a:r>
              <a:rPr lang="ru-RU" dirty="0" smtClean="0"/>
              <a:t>,  </a:t>
            </a:r>
            <a:r>
              <a:rPr lang="ru-RU" dirty="0" err="1" smtClean="0"/>
              <a:t>элементы</a:t>
            </a:r>
            <a:r>
              <a:rPr lang="ru-RU" dirty="0" smtClean="0"/>
              <a:t> ритмопластики, динамические паузы, подвижные и спортивные игры, релаксация, технологии эстетической направленности, гимнастика пальчиковая, гимнастика для глаз, гимнастика дыхательная, гимнастика бодрящая, гимнастика корригирующая, гимнастика ортопедическая.</a:t>
            </a:r>
          </a:p>
          <a:p>
            <a:r>
              <a:rPr lang="ru-RU" b="1" i="1" dirty="0" smtClean="0"/>
              <a:t>2. </a:t>
            </a:r>
            <a:r>
              <a:rPr lang="ru-RU" b="1" i="1" u="sng" dirty="0" smtClean="0"/>
              <a:t>Технологии обучения здоровому образу </a:t>
            </a:r>
            <a:r>
              <a:rPr lang="ru-RU" b="1" i="1" dirty="0" smtClean="0"/>
              <a:t>жизни:</a:t>
            </a:r>
            <a:r>
              <a:rPr lang="ru-RU" b="1" dirty="0" smtClean="0"/>
              <a:t> </a:t>
            </a:r>
            <a:r>
              <a:rPr lang="ru-RU" dirty="0" smtClean="0"/>
              <a:t>Физкультурное занятие, проблемно-игровые (</a:t>
            </a:r>
            <a:r>
              <a:rPr lang="ru-RU" dirty="0" err="1" smtClean="0"/>
              <a:t>игротреннинги</a:t>
            </a:r>
            <a:r>
              <a:rPr lang="ru-RU" dirty="0" smtClean="0"/>
              <a:t> и </a:t>
            </a:r>
            <a:r>
              <a:rPr lang="ru-RU" dirty="0" err="1" smtClean="0"/>
              <a:t>игротерапия</a:t>
            </a:r>
            <a:r>
              <a:rPr lang="ru-RU" dirty="0" smtClean="0"/>
              <a:t>), коммуникативные игры, занятия из серии «Здоровье», </a:t>
            </a:r>
            <a:r>
              <a:rPr lang="ru-RU" dirty="0" err="1" smtClean="0"/>
              <a:t>самомассаж</a:t>
            </a:r>
            <a:r>
              <a:rPr lang="ru-RU" dirty="0" smtClean="0"/>
              <a:t>, точечный </a:t>
            </a:r>
            <a:r>
              <a:rPr lang="ru-RU" dirty="0" err="1" smtClean="0"/>
              <a:t>самомассаж</a:t>
            </a:r>
            <a:r>
              <a:rPr lang="ru-RU" dirty="0" smtClean="0"/>
              <a:t>.</a:t>
            </a:r>
          </a:p>
          <a:p>
            <a:r>
              <a:rPr lang="ru-RU" b="1" i="1" dirty="0" smtClean="0"/>
              <a:t>3. </a:t>
            </a:r>
            <a:r>
              <a:rPr lang="ru-RU" b="1" i="1" u="sng" dirty="0" smtClean="0"/>
              <a:t>Коррекционные технологии:</a:t>
            </a:r>
            <a:r>
              <a:rPr lang="ru-RU" b="1" i="1" dirty="0" smtClean="0"/>
              <a:t>  </a:t>
            </a:r>
            <a:r>
              <a:rPr lang="ru-RU" dirty="0" smtClean="0"/>
              <a:t>элементы </a:t>
            </a:r>
            <a:r>
              <a:rPr lang="ru-RU" dirty="0" err="1" smtClean="0"/>
              <a:t>арттерапии</a:t>
            </a:r>
            <a:r>
              <a:rPr lang="ru-RU" dirty="0" smtClean="0"/>
              <a:t>, технологии музыкального воздействия,  элементы </a:t>
            </a:r>
            <a:r>
              <a:rPr lang="ru-RU" dirty="0" err="1" smtClean="0"/>
              <a:t>сказкотерапии</a:t>
            </a:r>
            <a:r>
              <a:rPr lang="ru-RU" dirty="0" smtClean="0"/>
              <a:t>, технологии коррекции поведения, </a:t>
            </a:r>
            <a:r>
              <a:rPr lang="ru-RU" dirty="0" err="1" smtClean="0"/>
              <a:t>психогимнастика</a:t>
            </a:r>
            <a:r>
              <a:rPr lang="ru-RU" dirty="0" smtClean="0"/>
              <a:t>, фонетическая и логопедическая ритмика, </a:t>
            </a:r>
            <a:r>
              <a:rPr lang="ru-RU" dirty="0" err="1" smtClean="0"/>
              <a:t>су-джок</a:t>
            </a:r>
            <a:r>
              <a:rPr lang="ru-RU" dirty="0" smtClean="0"/>
              <a:t>, элементы </a:t>
            </a:r>
            <a:r>
              <a:rPr lang="ru-RU" dirty="0" err="1" smtClean="0"/>
              <a:t>кинезиологии</a:t>
            </a:r>
            <a:r>
              <a:rPr lang="ru-RU" dirty="0" smtClean="0"/>
              <a:t>, </a:t>
            </a:r>
            <a:r>
              <a:rPr lang="ru-RU" dirty="0" err="1" smtClean="0"/>
              <a:t>биоэнергопластика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Здоровьесберегающие</a:t>
            </a:r>
            <a:r>
              <a:rPr lang="ru-RU" dirty="0" smtClean="0"/>
              <a:t> технологии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Натуральные объекты</a:t>
            </a:r>
          </a:p>
          <a:p>
            <a:r>
              <a:rPr lang="ru-RU" dirty="0" smtClean="0"/>
              <a:t>Модели объектов</a:t>
            </a:r>
          </a:p>
          <a:p>
            <a:r>
              <a:rPr lang="ru-RU" dirty="0" smtClean="0"/>
              <a:t>Картины</a:t>
            </a:r>
          </a:p>
          <a:p>
            <a:r>
              <a:rPr lang="ru-RU" dirty="0" smtClean="0"/>
              <a:t>Художественные произведения</a:t>
            </a:r>
          </a:p>
          <a:p>
            <a:r>
              <a:rPr lang="ru-RU" dirty="0" smtClean="0"/>
              <a:t>Словесный дидактические игры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Дидактический материал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«Методика развития речи детей дошкольного возраста», под ред.М.М. Крючковой,1984</a:t>
            </a:r>
          </a:p>
          <a:p>
            <a:r>
              <a:rPr lang="ru-RU" dirty="0" smtClean="0"/>
              <a:t>2. «Развитие речи детей дошкольного возраста», под ред. Ф.А. Сохиной,1976</a:t>
            </a:r>
          </a:p>
          <a:p>
            <a:r>
              <a:rPr lang="ru-RU" dirty="0" smtClean="0"/>
              <a:t>3. программа и методика развития речи дошкольного возраста в детском саду /Автор-составитель: Ушакова О.С.-М.:АПО,1994,-63с.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Список литературы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трелка вниз 3"/>
          <p:cNvSpPr/>
          <p:nvPr/>
        </p:nvSpPr>
        <p:spPr>
          <a:xfrm>
            <a:off x="4038600" y="457200"/>
            <a:ext cx="9906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1600200" y="0"/>
            <a:ext cx="5791200" cy="4572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/>
              <a:t>цель</a:t>
            </a:r>
            <a:endParaRPr lang="ru-RU" sz="4800" dirty="0"/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1600200" y="685800"/>
            <a:ext cx="5791200" cy="4572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/>
              <a:t>задачи</a:t>
            </a:r>
            <a:endParaRPr lang="ru-RU" sz="4800" dirty="0"/>
          </a:p>
        </p:txBody>
      </p:sp>
      <p:sp>
        <p:nvSpPr>
          <p:cNvPr id="7" name="Блок-схема: альтернативный процесс 6"/>
          <p:cNvSpPr/>
          <p:nvPr/>
        </p:nvSpPr>
        <p:spPr>
          <a:xfrm>
            <a:off x="1600200" y="1524000"/>
            <a:ext cx="5791200" cy="5334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/>
              <a:t>направления</a:t>
            </a:r>
            <a:endParaRPr lang="ru-RU" sz="4800" dirty="0"/>
          </a:p>
        </p:txBody>
      </p:sp>
      <p:sp>
        <p:nvSpPr>
          <p:cNvPr id="8" name="Стрелка вниз 7"/>
          <p:cNvSpPr/>
          <p:nvPr/>
        </p:nvSpPr>
        <p:spPr>
          <a:xfrm>
            <a:off x="4038600" y="1143000"/>
            <a:ext cx="9906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4114800" y="2057400"/>
            <a:ext cx="9906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4114800" y="2819400"/>
            <a:ext cx="9906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Блок-схема: альтернативный процесс 11"/>
          <p:cNvSpPr/>
          <p:nvPr/>
        </p:nvSpPr>
        <p:spPr>
          <a:xfrm>
            <a:off x="1600200" y="3200400"/>
            <a:ext cx="5791200" cy="4572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/>
              <a:t>приемы</a:t>
            </a:r>
            <a:endParaRPr lang="ru-RU" sz="4800" dirty="0"/>
          </a:p>
        </p:txBody>
      </p:sp>
      <p:sp>
        <p:nvSpPr>
          <p:cNvPr id="13" name="Стрелка вниз 12"/>
          <p:cNvSpPr/>
          <p:nvPr/>
        </p:nvSpPr>
        <p:spPr>
          <a:xfrm>
            <a:off x="4114800" y="3657600"/>
            <a:ext cx="9906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Блок-схема: альтернативный процесс 13"/>
          <p:cNvSpPr/>
          <p:nvPr/>
        </p:nvSpPr>
        <p:spPr>
          <a:xfrm>
            <a:off x="1600200" y="4038600"/>
            <a:ext cx="5791200" cy="4572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/>
              <a:t>формы</a:t>
            </a:r>
            <a:endParaRPr lang="ru-RU" sz="4800" dirty="0"/>
          </a:p>
        </p:txBody>
      </p:sp>
      <p:sp>
        <p:nvSpPr>
          <p:cNvPr id="15" name="Блок-схема: альтернативный процесс 14"/>
          <p:cNvSpPr/>
          <p:nvPr/>
        </p:nvSpPr>
        <p:spPr>
          <a:xfrm>
            <a:off x="1524000" y="2362200"/>
            <a:ext cx="5791200" cy="4572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/>
              <a:t>методы</a:t>
            </a:r>
            <a:endParaRPr lang="ru-RU" sz="4800" dirty="0"/>
          </a:p>
        </p:txBody>
      </p:sp>
      <p:sp>
        <p:nvSpPr>
          <p:cNvPr id="16" name="Блок-схема: альтернативный процесс 15"/>
          <p:cNvSpPr/>
          <p:nvPr/>
        </p:nvSpPr>
        <p:spPr>
          <a:xfrm>
            <a:off x="1600200" y="4800600"/>
            <a:ext cx="5791200" cy="4572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/>
              <a:t>средства</a:t>
            </a:r>
            <a:endParaRPr lang="ru-RU" sz="4800" dirty="0"/>
          </a:p>
        </p:txBody>
      </p:sp>
      <p:sp>
        <p:nvSpPr>
          <p:cNvPr id="18" name="Блок-схема: альтернативный процесс 17"/>
          <p:cNvSpPr/>
          <p:nvPr/>
        </p:nvSpPr>
        <p:spPr>
          <a:xfrm>
            <a:off x="1600200" y="5638800"/>
            <a:ext cx="5791200" cy="6858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 smtClean="0"/>
              <a:t>Здоровьесберегающие</a:t>
            </a:r>
            <a:r>
              <a:rPr lang="ru-RU" sz="2800" dirty="0" smtClean="0"/>
              <a:t> технологии</a:t>
            </a:r>
            <a:endParaRPr lang="ru-RU" sz="2800" dirty="0"/>
          </a:p>
        </p:txBody>
      </p:sp>
      <p:sp>
        <p:nvSpPr>
          <p:cNvPr id="19" name="Стрелка вниз 18"/>
          <p:cNvSpPr/>
          <p:nvPr/>
        </p:nvSpPr>
        <p:spPr>
          <a:xfrm>
            <a:off x="4114800" y="4495800"/>
            <a:ext cx="9906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низ 19"/>
          <p:cNvSpPr/>
          <p:nvPr/>
        </p:nvSpPr>
        <p:spPr>
          <a:xfrm>
            <a:off x="4038600" y="5257800"/>
            <a:ext cx="9906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1.Воспитательная</a:t>
            </a:r>
          </a:p>
          <a:p>
            <a:r>
              <a:rPr lang="ru-RU" dirty="0" smtClean="0"/>
              <a:t>2.Образовательная</a:t>
            </a:r>
          </a:p>
          <a:p>
            <a:r>
              <a:rPr lang="ru-RU" dirty="0" smtClean="0"/>
              <a:t>3.Особо-языковая</a:t>
            </a:r>
          </a:p>
          <a:p>
            <a:r>
              <a:rPr lang="ru-RU" dirty="0" smtClean="0"/>
              <a:t>А) </a:t>
            </a:r>
            <a:r>
              <a:rPr lang="ru-RU" dirty="0" err="1" smtClean="0"/>
              <a:t>Овладевание</a:t>
            </a:r>
            <a:r>
              <a:rPr lang="ru-RU" dirty="0" smtClean="0"/>
              <a:t> нормами и правилами родного языка, определяемыми для каждого возрастного этапа, и  развитие их коммуникативных способностей</a:t>
            </a:r>
          </a:p>
          <a:p>
            <a:r>
              <a:rPr lang="ru-RU" dirty="0" smtClean="0"/>
              <a:t>Б)Способствовать усвоению речи ребенком и как средства общения и познания, и как средства регулирования собственного поведения.</a:t>
            </a:r>
          </a:p>
          <a:p>
            <a:r>
              <a:rPr lang="ru-RU" dirty="0" smtClean="0"/>
              <a:t>В)</a:t>
            </a:r>
            <a:r>
              <a:rPr lang="ru-RU" dirty="0" err="1" smtClean="0"/>
              <a:t>Овладевание</a:t>
            </a:r>
            <a:r>
              <a:rPr lang="ru-RU" dirty="0" smtClean="0"/>
              <a:t> ребенком связной речью: умение пользоваться монологической формой речью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dirty="0" smtClean="0"/>
              <a:t>цель</a:t>
            </a:r>
            <a:endParaRPr lang="ru-RU" sz="6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1.Постановка дыхания</a:t>
            </a:r>
          </a:p>
          <a:p>
            <a:r>
              <a:rPr lang="ru-RU" dirty="0" smtClean="0"/>
              <a:t>2.Усвоение ритма </a:t>
            </a:r>
            <a:r>
              <a:rPr lang="ru-RU" dirty="0" smtClean="0"/>
              <a:t>слова, </a:t>
            </a:r>
            <a:r>
              <a:rPr lang="ru-RU" dirty="0" err="1" smtClean="0"/>
              <a:t>слогоразделение</a:t>
            </a:r>
            <a:endParaRPr lang="ru-RU" dirty="0" smtClean="0"/>
          </a:p>
          <a:p>
            <a:r>
              <a:rPr lang="ru-RU" dirty="0" smtClean="0"/>
              <a:t>3.Усвоение артикуляций отдельных звуков речи</a:t>
            </a:r>
          </a:p>
          <a:p>
            <a:r>
              <a:rPr lang="ru-RU" dirty="0" smtClean="0"/>
              <a:t>4.Приобретение навыка в модулировании отдельных просодем</a:t>
            </a:r>
          </a:p>
          <a:p>
            <a:r>
              <a:rPr lang="ru-RU" dirty="0" smtClean="0"/>
              <a:t>5.Приобретение навыка в произнесении законченной интонации предложения или интонационных фигур смысловых отрезков предложения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dirty="0" smtClean="0"/>
              <a:t>задачи</a:t>
            </a:r>
            <a:endParaRPr lang="ru-RU" sz="6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Формирование словаря</a:t>
            </a:r>
          </a:p>
          <a:p>
            <a:r>
              <a:rPr lang="ru-RU" dirty="0" smtClean="0"/>
              <a:t>Звуковая культура речи</a:t>
            </a:r>
          </a:p>
          <a:p>
            <a:r>
              <a:rPr lang="ru-RU" dirty="0" smtClean="0"/>
              <a:t>Грамматический строй</a:t>
            </a:r>
          </a:p>
          <a:p>
            <a:r>
              <a:rPr lang="ru-RU" dirty="0" smtClean="0"/>
              <a:t>Обучение связной речи(</a:t>
            </a:r>
            <a:r>
              <a:rPr lang="ru-RU" dirty="0" err="1" smtClean="0"/>
              <a:t>диалог,монолог</a:t>
            </a:r>
            <a:r>
              <a:rPr lang="ru-RU" dirty="0" smtClean="0"/>
              <a:t>)</a:t>
            </a:r>
          </a:p>
          <a:p>
            <a:r>
              <a:rPr lang="ru-RU" dirty="0" smtClean="0"/>
              <a:t>Обучение </a:t>
            </a:r>
            <a:r>
              <a:rPr lang="ru-RU" dirty="0" smtClean="0"/>
              <a:t>грамоте</a:t>
            </a:r>
          </a:p>
          <a:p>
            <a:pPr>
              <a:buNone/>
            </a:pPr>
            <a:r>
              <a:rPr lang="ru-RU" dirty="0" smtClean="0"/>
              <a:t> 1. </a:t>
            </a:r>
            <a:r>
              <a:rPr lang="ru-RU" u="sng" dirty="0" smtClean="0"/>
              <a:t>Структурное</a:t>
            </a:r>
            <a:r>
              <a:rPr lang="ru-RU" dirty="0" smtClean="0"/>
              <a:t> (формирование разных структурных уровней системы языка – фонематического, лексического, грамматического.)</a:t>
            </a:r>
          </a:p>
          <a:p>
            <a:pPr>
              <a:buNone/>
            </a:pPr>
            <a:r>
              <a:rPr lang="ru-RU" dirty="0" smtClean="0"/>
              <a:t>2.</a:t>
            </a:r>
            <a:r>
              <a:rPr lang="ru-RU" u="sng" dirty="0" smtClean="0"/>
              <a:t>Функциональное</a:t>
            </a:r>
            <a:r>
              <a:rPr lang="ru-RU" dirty="0" smtClean="0"/>
              <a:t> (формирование навыков владения языком в его коммуникативной функции- развитие связной речи, речевого общения.)</a:t>
            </a:r>
          </a:p>
          <a:p>
            <a:pPr>
              <a:buNone/>
            </a:pPr>
            <a:r>
              <a:rPr lang="ru-RU" dirty="0" smtClean="0"/>
              <a:t>3.</a:t>
            </a:r>
            <a:r>
              <a:rPr lang="ru-RU" u="sng" dirty="0" smtClean="0"/>
              <a:t>Когнитивное,познавательное</a:t>
            </a:r>
            <a:r>
              <a:rPr lang="ru-RU" dirty="0" smtClean="0"/>
              <a:t> (формирование способности к элементарному осознанию языковых и речевых явлений.)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Направления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Метод имитации</a:t>
            </a:r>
          </a:p>
          <a:p>
            <a:r>
              <a:rPr lang="ru-RU" dirty="0" smtClean="0"/>
              <a:t>Метод разговора (беседа)</a:t>
            </a:r>
          </a:p>
          <a:p>
            <a:r>
              <a:rPr lang="ru-RU" dirty="0" smtClean="0"/>
              <a:t>Метод пересказа</a:t>
            </a:r>
          </a:p>
          <a:p>
            <a:r>
              <a:rPr lang="ru-RU" dirty="0" smtClean="0"/>
              <a:t>Метод рассказывания (сочинения)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dirty="0" smtClean="0"/>
              <a:t>методы</a:t>
            </a:r>
            <a:endParaRPr lang="ru-RU" sz="6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Прием </a:t>
            </a:r>
            <a:r>
              <a:rPr lang="ru-RU" dirty="0" smtClean="0"/>
              <a:t>опоры на реальные предметы</a:t>
            </a:r>
            <a:r>
              <a:rPr lang="ru-RU" dirty="0" smtClean="0"/>
              <a:t>, картинки</a:t>
            </a:r>
            <a:endParaRPr lang="ru-RU" dirty="0" smtClean="0"/>
          </a:p>
          <a:p>
            <a:r>
              <a:rPr lang="ru-RU" dirty="0" smtClean="0"/>
              <a:t>Наглядные приемы </a:t>
            </a:r>
            <a:r>
              <a:rPr lang="ru-RU" dirty="0" smtClean="0"/>
              <a:t>(использование  пособий</a:t>
            </a:r>
            <a:r>
              <a:rPr lang="ru-RU" dirty="0" smtClean="0"/>
              <a:t>: картины</a:t>
            </a:r>
            <a:r>
              <a:rPr lang="ru-RU" dirty="0" smtClean="0"/>
              <a:t>, иллюстрации, кинофильмы),</a:t>
            </a:r>
          </a:p>
          <a:p>
            <a:r>
              <a:rPr lang="ru-RU" dirty="0" smtClean="0"/>
              <a:t>Словесные </a:t>
            </a:r>
            <a:r>
              <a:rPr lang="ru-RU" dirty="0" smtClean="0"/>
              <a:t>приемы (образец воспитателя, художественные тексты, указания, вопросы-задания, пояснения, словесные дидактические игры, </a:t>
            </a:r>
            <a:r>
              <a:rPr lang="ru-RU" dirty="0" err="1" smtClean="0"/>
              <a:t>игры-драматизация</a:t>
            </a:r>
            <a:r>
              <a:rPr lang="ru-RU" dirty="0" smtClean="0"/>
              <a:t>.)</a:t>
            </a:r>
          </a:p>
          <a:p>
            <a:r>
              <a:rPr lang="ru-RU" dirty="0" smtClean="0"/>
              <a:t>Прием </a:t>
            </a:r>
            <a:r>
              <a:rPr lang="ru-RU" dirty="0" smtClean="0"/>
              <a:t>подготовительной беседы(разговора)</a:t>
            </a:r>
          </a:p>
          <a:p>
            <a:r>
              <a:rPr lang="ru-RU" dirty="0" smtClean="0"/>
              <a:t>Прием игры</a:t>
            </a:r>
          </a:p>
          <a:p>
            <a:r>
              <a:rPr lang="ru-RU" dirty="0" smtClean="0"/>
              <a:t>Прием театрализации :игра-драматизация, театрализованное представление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219200"/>
          </a:xfrm>
        </p:spPr>
        <p:txBody>
          <a:bodyPr>
            <a:normAutofit/>
          </a:bodyPr>
          <a:lstStyle/>
          <a:p>
            <a:pPr algn="ctr"/>
            <a:r>
              <a:rPr lang="ru-RU" sz="6000" dirty="0" smtClean="0"/>
              <a:t>Приемы 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524000" y="304800"/>
            <a:ext cx="16002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rgbClr val="00B050"/>
                </a:solidFill>
              </a:rPr>
              <a:t>Метод имитации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47800" y="2133600"/>
            <a:ext cx="1752600" cy="990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Прием опоры на словесный образец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971800" y="1295400"/>
            <a:ext cx="16002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 Прием игры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0" y="1219200"/>
            <a:ext cx="1752600" cy="990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Прием наблюдение за реальным предметом 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172200" y="381000"/>
            <a:ext cx="16002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rgbClr val="00B050"/>
                </a:solidFill>
              </a:rPr>
              <a:t>Метод разговора (беседа)</a:t>
            </a:r>
          </a:p>
        </p:txBody>
      </p:sp>
      <p:sp>
        <p:nvSpPr>
          <p:cNvPr id="8" name="Тройная стрелка влево/вправо/вверх 7"/>
          <p:cNvSpPr/>
          <p:nvPr/>
        </p:nvSpPr>
        <p:spPr>
          <a:xfrm rot="10800000">
            <a:off x="6324600" y="1524000"/>
            <a:ext cx="1216152" cy="850392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724400" y="1295400"/>
            <a:ext cx="16002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Прием опоры на  картину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543800" y="1295400"/>
            <a:ext cx="16002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Прием опоры на объект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172200" y="2438400"/>
            <a:ext cx="1828800" cy="1219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Прием опоры на  словесные дидактические игры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971800" y="4724400"/>
            <a:ext cx="16002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По игрушкам и предметам</a:t>
            </a:r>
            <a:endParaRPr lang="ru-RU" dirty="0" smtClean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096000" y="3810000"/>
            <a:ext cx="16002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rgbClr val="00B050"/>
                </a:solidFill>
              </a:rPr>
              <a:t>Метод сочинения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524000" y="3810000"/>
            <a:ext cx="16002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rgbClr val="00B050"/>
                </a:solidFill>
              </a:rPr>
              <a:t>Метод </a:t>
            </a:r>
            <a:r>
              <a:rPr lang="ru-RU" b="1" dirty="0" smtClean="0">
                <a:solidFill>
                  <a:srgbClr val="00B050"/>
                </a:solidFill>
              </a:rPr>
              <a:t>пересказа                                            </a:t>
            </a:r>
            <a:endParaRPr lang="ru-RU" b="1" dirty="0" smtClean="0">
              <a:solidFill>
                <a:srgbClr val="00B050"/>
              </a:solidFill>
            </a:endParaRPr>
          </a:p>
        </p:txBody>
      </p:sp>
      <p:sp>
        <p:nvSpPr>
          <p:cNvPr id="3" name="Тройная стрелка влево/вправо/вверх 2"/>
          <p:cNvSpPr/>
          <p:nvPr/>
        </p:nvSpPr>
        <p:spPr>
          <a:xfrm rot="10800000">
            <a:off x="1752600" y="1295400"/>
            <a:ext cx="1216152" cy="850392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ройная стрелка влево/вправо/вверх 15"/>
          <p:cNvSpPr/>
          <p:nvPr/>
        </p:nvSpPr>
        <p:spPr>
          <a:xfrm rot="10800000">
            <a:off x="1676400" y="4724400"/>
            <a:ext cx="1216152" cy="850392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800600" y="4724400"/>
            <a:ext cx="16002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По восприятию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248400" y="5715000"/>
            <a:ext cx="16002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По воображению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7543800" y="4724400"/>
            <a:ext cx="16002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По памяти</a:t>
            </a:r>
          </a:p>
        </p:txBody>
      </p:sp>
      <p:sp>
        <p:nvSpPr>
          <p:cNvPr id="15" name="Тройная стрелка влево/вправо/вверх 14"/>
          <p:cNvSpPr/>
          <p:nvPr/>
        </p:nvSpPr>
        <p:spPr>
          <a:xfrm rot="10800000">
            <a:off x="6324600" y="4876800"/>
            <a:ext cx="1216152" cy="850392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1524000" y="5638800"/>
            <a:ext cx="16002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По картине</a:t>
            </a:r>
            <a:endParaRPr lang="ru-RU" dirty="0" smtClean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0" y="4724400"/>
            <a:ext cx="16002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По беседе</a:t>
            </a:r>
            <a:endParaRPr lang="ru-RU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1.В процессе бытовой деятельности</a:t>
            </a:r>
          </a:p>
          <a:p>
            <a:r>
              <a:rPr lang="ru-RU" dirty="0" smtClean="0"/>
              <a:t>2.На прогулках и экскурсиях</a:t>
            </a:r>
          </a:p>
          <a:p>
            <a:r>
              <a:rPr lang="ru-RU" dirty="0" smtClean="0"/>
              <a:t>3.Во время игр</a:t>
            </a:r>
          </a:p>
          <a:p>
            <a:r>
              <a:rPr lang="ru-RU" dirty="0" smtClean="0"/>
              <a:t>4.В процессе трудовой деятельности</a:t>
            </a:r>
          </a:p>
          <a:p>
            <a:r>
              <a:rPr lang="ru-RU" dirty="0" smtClean="0"/>
              <a:t>5.Во время ЧХЛ</a:t>
            </a:r>
          </a:p>
          <a:p>
            <a:r>
              <a:rPr lang="ru-RU" dirty="0" smtClean="0"/>
              <a:t>6.Во время занятий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формы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247</TotalTime>
  <Words>400</Words>
  <Application>Microsoft Office PowerPoint</Application>
  <PresentationFormat>Экран (4:3)</PresentationFormat>
  <Paragraphs>90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Бумажная</vt:lpstr>
      <vt:lpstr>Развитие речи дошкольников</vt:lpstr>
      <vt:lpstr>Слайд 2</vt:lpstr>
      <vt:lpstr>цель</vt:lpstr>
      <vt:lpstr>задачи</vt:lpstr>
      <vt:lpstr>Направления</vt:lpstr>
      <vt:lpstr>методы</vt:lpstr>
      <vt:lpstr>Приемы </vt:lpstr>
      <vt:lpstr>Слайд 8</vt:lpstr>
      <vt:lpstr>формы</vt:lpstr>
      <vt:lpstr>средства</vt:lpstr>
      <vt:lpstr>Здоровьесберегающие технологии</vt:lpstr>
      <vt:lpstr>Дидактический материал</vt:lpstr>
      <vt:lpstr>Список литературы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речи дошкольников</dc:title>
  <dc:creator>Popkov Home</dc:creator>
  <cp:lastModifiedBy>Popkov Home</cp:lastModifiedBy>
  <cp:revision>30</cp:revision>
  <dcterms:created xsi:type="dcterms:W3CDTF">2014-03-15T02:17:17Z</dcterms:created>
  <dcterms:modified xsi:type="dcterms:W3CDTF">2014-03-17T01:56:05Z</dcterms:modified>
</cp:coreProperties>
</file>