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57" r:id="rId3"/>
    <p:sldId id="258" r:id="rId4"/>
    <p:sldId id="276" r:id="rId5"/>
    <p:sldId id="259" r:id="rId6"/>
    <p:sldId id="260" r:id="rId7"/>
    <p:sldId id="262" r:id="rId8"/>
    <p:sldId id="277" r:id="rId9"/>
    <p:sldId id="264" r:id="rId10"/>
    <p:sldId id="265" r:id="rId11"/>
    <p:sldId id="266" r:id="rId12"/>
    <p:sldId id="275" r:id="rId13"/>
    <p:sldId id="267" r:id="rId14"/>
    <p:sldId id="268" r:id="rId15"/>
    <p:sldId id="269" r:id="rId16"/>
    <p:sldId id="271" r:id="rId17"/>
    <p:sldId id="272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9150-C42C-4D0D-8DCC-2B8C3B2FC644}" type="datetimeFigureOut">
              <a:rPr lang="ru-RU" smtClean="0"/>
              <a:t>25.11.2015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B39A-32BC-4377-85FA-E9C0AB086A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7941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9150-C42C-4D0D-8DCC-2B8C3B2FC644}" type="datetimeFigureOut">
              <a:rPr lang="ru-RU" smtClean="0"/>
              <a:t>25.11.2015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B39A-32BC-4377-85FA-E9C0AB086A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7272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9150-C42C-4D0D-8DCC-2B8C3B2FC644}" type="datetimeFigureOut">
              <a:rPr lang="ru-RU" smtClean="0"/>
              <a:t>25.11.2015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B39A-32BC-4377-85FA-E9C0AB086A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9116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9150-C42C-4D0D-8DCC-2B8C3B2FC644}" type="datetimeFigureOut">
              <a:rPr lang="ru-RU" smtClean="0"/>
              <a:t>25.11.2015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B39A-32BC-4377-85FA-E9C0AB086A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7078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9150-C42C-4D0D-8DCC-2B8C3B2FC644}" type="datetimeFigureOut">
              <a:rPr lang="ru-RU" smtClean="0"/>
              <a:t>25.11.2015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B39A-32BC-4377-85FA-E9C0AB086A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1381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9150-C42C-4D0D-8DCC-2B8C3B2FC644}" type="datetimeFigureOut">
              <a:rPr lang="ru-RU" smtClean="0"/>
              <a:t>25.11.2015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B39A-32BC-4377-85FA-E9C0AB086A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3327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9150-C42C-4D0D-8DCC-2B8C3B2FC644}" type="datetimeFigureOut">
              <a:rPr lang="ru-RU" smtClean="0"/>
              <a:t>25.11.2015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B39A-32BC-4377-85FA-E9C0AB086A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1186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9150-C42C-4D0D-8DCC-2B8C3B2FC644}" type="datetimeFigureOut">
              <a:rPr lang="ru-RU" smtClean="0"/>
              <a:t>25.11.2015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B39A-32BC-4377-85FA-E9C0AB086A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6713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9150-C42C-4D0D-8DCC-2B8C3B2FC644}" type="datetimeFigureOut">
              <a:rPr lang="ru-RU" smtClean="0"/>
              <a:t>25.11.2015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B39A-32BC-4377-85FA-E9C0AB086A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4897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9150-C42C-4D0D-8DCC-2B8C3B2FC644}" type="datetimeFigureOut">
              <a:rPr lang="ru-RU" smtClean="0"/>
              <a:t>25.11.2015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B39A-32BC-4377-85FA-E9C0AB086A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4478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9150-C42C-4D0D-8DCC-2B8C3B2FC644}" type="datetimeFigureOut">
              <a:rPr lang="ru-RU" smtClean="0"/>
              <a:t>25.11.2015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B39A-32BC-4377-85FA-E9C0AB086A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3867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B9150-C42C-4D0D-8DCC-2B8C3B2FC644}" type="datetimeFigureOut">
              <a:rPr lang="ru-RU" smtClean="0"/>
              <a:t>25.11.2015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4B39A-32BC-4377-85FA-E9C0AB086A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6634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-45720"/>
            <a:ext cx="91440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741994"/>
          </a:xfrm>
          <a:solidFill>
            <a:srgbClr val="7030A0"/>
          </a:solidFill>
        </p:spPr>
        <p:txBody>
          <a:bodyPr/>
          <a:lstStyle/>
          <a:p>
            <a:endParaRPr lang="ru-RU" dirty="0" smtClean="0"/>
          </a:p>
          <a:p>
            <a:r>
              <a:rPr lang="ru-RU" sz="8000" dirty="0" smtClean="0">
                <a:solidFill>
                  <a:schemeClr val="bg1"/>
                </a:solidFill>
                <a:latin typeface="Gabriola" panose="04040605051002020D02" pitchFamily="82" charset="0"/>
              </a:rPr>
              <a:t>БРЕЙН-РИНГ</a:t>
            </a:r>
          </a:p>
          <a:p>
            <a:r>
              <a:rPr lang="ru-RU" sz="8000" dirty="0" smtClean="0">
                <a:solidFill>
                  <a:schemeClr val="bg1"/>
                </a:solidFill>
                <a:latin typeface="Gabriola" panose="04040605051002020D02" pitchFamily="82" charset="0"/>
              </a:rPr>
              <a:t>«КЛАДОВАЯ РУССКОГО ЯЗЫКА»</a:t>
            </a:r>
          </a:p>
        </p:txBody>
      </p:sp>
    </p:spTree>
    <p:extLst>
      <p:ext uri="{BB962C8B-B14F-4D97-AF65-F5344CB8AC3E}">
        <p14:creationId xmlns:p14="http://schemas.microsoft.com/office/powerpoint/2010/main" val="328840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5533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5534"/>
            <a:ext cx="12192000" cy="6762466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4400" dirty="0" smtClean="0"/>
          </a:p>
          <a:p>
            <a:pPr marL="0" indent="0">
              <a:buNone/>
            </a:pPr>
            <a:r>
              <a:rPr lang="ru-RU" sz="4400" dirty="0" smtClean="0"/>
              <a:t>Инженер с дочерью в воскресенье пошли на каток, врач с сыном тоже пришёл туда. </a:t>
            </a:r>
          </a:p>
          <a:p>
            <a:pPr marL="0" indent="0">
              <a:buNone/>
            </a:pPr>
            <a:endParaRPr lang="ru-RU" sz="4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4400" dirty="0" smtClean="0">
                <a:solidFill>
                  <a:srgbClr val="FF0000"/>
                </a:solidFill>
              </a:rPr>
              <a:t>Кто старше: дочь инженера или сын врача? </a:t>
            </a:r>
          </a:p>
          <a:p>
            <a:pPr marL="0" indent="0">
              <a:buNone/>
            </a:pPr>
            <a:r>
              <a:rPr lang="ru-RU" sz="4400" dirty="0" smtClean="0">
                <a:solidFill>
                  <a:srgbClr val="FF0000"/>
                </a:solidFill>
              </a:rPr>
              <a:t>Обоснуйте свой ответ, найдя грамматические основы.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04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-136477"/>
            <a:ext cx="10515600" cy="136477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36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ru-RU" sz="36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ru-RU" sz="7200" dirty="0" smtClean="0">
                <a:solidFill>
                  <a:srgbClr val="0070C0"/>
                </a:solidFill>
              </a:rPr>
              <a:t>Даны слова: </a:t>
            </a:r>
            <a:r>
              <a:rPr lang="ru-RU" sz="7200" dirty="0" smtClean="0">
                <a:solidFill>
                  <a:srgbClr val="FF0000"/>
                </a:solidFill>
              </a:rPr>
              <a:t>бабочка, воробей, мельница, стул, самолёт</a:t>
            </a:r>
            <a:r>
              <a:rPr lang="ru-RU" sz="7200" dirty="0" smtClean="0">
                <a:solidFill>
                  <a:srgbClr val="0070C0"/>
                </a:solidFill>
              </a:rPr>
              <a:t>. Какое из них по смыслу является лишним?</a:t>
            </a:r>
          </a:p>
          <a:p>
            <a:pPr marL="0" indent="0">
              <a:buNone/>
            </a:pPr>
            <a:endParaRPr lang="ru-RU" sz="72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ru-RU" sz="7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34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-136477"/>
            <a:ext cx="10515600" cy="136477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36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ru-RU" sz="36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ru-RU" sz="5400" dirty="0" smtClean="0">
                <a:solidFill>
                  <a:srgbClr val="0070C0"/>
                </a:solidFill>
              </a:rPr>
              <a:t>В старину в России была такая профессия – стряпчий. А чем он занимался? Кулинарией, торговлей, юриспруденцией, военным делом, сельским хозяйством.</a:t>
            </a:r>
            <a:endParaRPr lang="ru-RU" sz="5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81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-109181"/>
            <a:ext cx="10515600" cy="20471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5534"/>
            <a:ext cx="12192000" cy="6762466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marL="0" indent="0">
              <a:buNone/>
            </a:pPr>
            <a:endParaRPr lang="ru-RU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ru-RU" sz="5400" dirty="0" smtClean="0">
                <a:solidFill>
                  <a:srgbClr val="00B050"/>
                </a:solidFill>
              </a:rPr>
              <a:t>Даны названия детёнышей животных. Оставьте правильные без изменений, а неверные замените реально существующими названиями: </a:t>
            </a:r>
            <a:r>
              <a:rPr lang="ru-RU" sz="5400" dirty="0" smtClean="0">
                <a:solidFill>
                  <a:srgbClr val="FF0000"/>
                </a:solidFill>
              </a:rPr>
              <a:t>змеёнок, </a:t>
            </a:r>
            <a:r>
              <a:rPr lang="ru-RU" sz="5400" dirty="0" err="1" smtClean="0">
                <a:solidFill>
                  <a:srgbClr val="FF0000"/>
                </a:solidFill>
              </a:rPr>
              <a:t>червячонок</a:t>
            </a:r>
            <a:r>
              <a:rPr lang="ru-RU" sz="5400" dirty="0" smtClean="0">
                <a:solidFill>
                  <a:srgbClr val="FF0000"/>
                </a:solidFill>
              </a:rPr>
              <a:t>, </a:t>
            </a:r>
            <a:r>
              <a:rPr lang="ru-RU" sz="5400" dirty="0" err="1" smtClean="0">
                <a:solidFill>
                  <a:srgbClr val="FF0000"/>
                </a:solidFill>
              </a:rPr>
              <a:t>петушонок</a:t>
            </a:r>
            <a:r>
              <a:rPr lang="ru-RU" sz="5400" dirty="0" smtClean="0">
                <a:solidFill>
                  <a:srgbClr val="FF0000"/>
                </a:solidFill>
              </a:rPr>
              <a:t>, собачонок, коровёнок, </a:t>
            </a:r>
            <a:r>
              <a:rPr lang="ru-RU" sz="5400" dirty="0" err="1" smtClean="0">
                <a:solidFill>
                  <a:srgbClr val="FF0000"/>
                </a:solidFill>
              </a:rPr>
              <a:t>баранёнок</a:t>
            </a:r>
            <a:r>
              <a:rPr lang="ru-RU" sz="5400" dirty="0" smtClean="0">
                <a:solidFill>
                  <a:srgbClr val="FF0000"/>
                </a:solidFill>
              </a:rPr>
              <a:t>, свинёнок, лошадёно</a:t>
            </a:r>
            <a:r>
              <a:rPr lang="ru-RU" sz="5400" dirty="0">
                <a:solidFill>
                  <a:srgbClr val="FF0000"/>
                </a:solidFill>
              </a:rPr>
              <a:t>к</a:t>
            </a:r>
            <a:r>
              <a:rPr lang="ru-RU" sz="5400" dirty="0" smtClean="0">
                <a:solidFill>
                  <a:srgbClr val="FF0000"/>
                </a:solidFill>
              </a:rPr>
              <a:t>?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84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-109181"/>
            <a:ext cx="10515600" cy="109181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5">
              <a:lumMod val="5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54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sz="5400" dirty="0" smtClean="0">
                <a:solidFill>
                  <a:srgbClr val="92D050"/>
                </a:solidFill>
              </a:rPr>
              <a:t>Замените синонимами следующие устаревшие слова: </a:t>
            </a:r>
          </a:p>
          <a:p>
            <a:pPr marL="0" indent="0" algn="ctr">
              <a:buNone/>
            </a:pPr>
            <a:endParaRPr lang="ru-RU" sz="5400" dirty="0" smtClean="0">
              <a:solidFill>
                <a:srgbClr val="92D050"/>
              </a:solidFill>
            </a:endParaRPr>
          </a:p>
          <a:p>
            <a:pPr marL="0" indent="0" algn="ctr">
              <a:buNone/>
            </a:pPr>
            <a:r>
              <a:rPr lang="ru-RU" sz="8000" dirty="0">
                <a:solidFill>
                  <a:srgbClr val="00B050"/>
                </a:solidFill>
              </a:rPr>
              <a:t>о</a:t>
            </a:r>
            <a:r>
              <a:rPr lang="ru-RU" sz="8000" dirty="0" smtClean="0">
                <a:solidFill>
                  <a:srgbClr val="00B050"/>
                </a:solidFill>
              </a:rPr>
              <a:t>чи, уста, чело, перст, ланиты, брадобрей.</a:t>
            </a:r>
            <a:endParaRPr lang="ru-RU" sz="8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14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4552" y="-98899"/>
            <a:ext cx="10515600" cy="9889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rgbClr val="7030A0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dirty="0" smtClean="0">
                <a:solidFill>
                  <a:srgbClr val="00B0F0"/>
                </a:solidFill>
              </a:rPr>
              <a:t>Назовите произведение и его автора. </a:t>
            </a:r>
          </a:p>
          <a:p>
            <a:pPr marL="0" indent="0" algn="ctr">
              <a:buNone/>
            </a:pPr>
            <a:r>
              <a:rPr lang="ru-RU" sz="6000" dirty="0" smtClean="0">
                <a:solidFill>
                  <a:srgbClr val="00B050"/>
                </a:solidFill>
              </a:rPr>
              <a:t>«Не хочу учиться, а хочу жениться!»  </a:t>
            </a:r>
          </a:p>
          <a:p>
            <a:pPr marL="0" indent="0" algn="ctr">
              <a:buNone/>
            </a:pPr>
            <a:r>
              <a:rPr lang="ru-RU" sz="6000" dirty="0" smtClean="0">
                <a:solidFill>
                  <a:srgbClr val="00B050"/>
                </a:solidFill>
              </a:rPr>
              <a:t>«Поэтом ты не можешь быть, но гражданином быть обязан»</a:t>
            </a:r>
          </a:p>
          <a:p>
            <a:pPr marL="0" indent="0" algn="ctr">
              <a:buNone/>
            </a:pPr>
            <a:r>
              <a:rPr lang="ru-RU" sz="6000" dirty="0" smtClean="0">
                <a:solidFill>
                  <a:srgbClr val="00B050"/>
                </a:solidFill>
              </a:rPr>
              <a:t>«Береги честь смолоду»</a:t>
            </a:r>
            <a:endParaRPr lang="ru-RU" sz="6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29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-504967"/>
            <a:ext cx="10515600" cy="50496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БИТВА КАПИТАНОВ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77420"/>
            <a:ext cx="12192000" cy="6680580"/>
          </a:xfrm>
          <a:solidFill>
            <a:srgbClr val="FFC00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0070C0"/>
                </a:solidFill>
              </a:rPr>
              <a:t>1. Слово, в котором 7 «я»?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70C0"/>
                </a:solidFill>
              </a:rPr>
              <a:t>2. Слово, в котором 40 «а»?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70C0"/>
                </a:solidFill>
              </a:rPr>
              <a:t>3. Чем кончается день и ночь?</a:t>
            </a:r>
            <a:endParaRPr lang="ru-RU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070C0"/>
                </a:solidFill>
              </a:rPr>
              <a:t>4. Когда руки бывают местоимениями?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70C0"/>
                </a:solidFill>
              </a:rPr>
              <a:t>5. Что посредине земли?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70C0"/>
                </a:solidFill>
              </a:rPr>
              <a:t>6. Жвачное животное с очень длинной шеей?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70C0"/>
                </a:solidFill>
              </a:rPr>
              <a:t>7. Что у человека дороже всего?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70C0"/>
                </a:solidFill>
              </a:rPr>
              <a:t>8. 60 минут – это?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70C0"/>
                </a:solidFill>
              </a:rPr>
              <a:t>9. Густой частый лес?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70C0"/>
                </a:solidFill>
              </a:rPr>
              <a:t>10. Хищная рыба с острыми зубами?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70C0"/>
                </a:solidFill>
              </a:rPr>
              <a:t>11. Из чего делают тяжёлые сковородки?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70C0"/>
                </a:solidFill>
              </a:rPr>
              <a:t>12. Животные, которые носят еду на спине?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023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2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2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2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2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2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2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25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25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25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25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25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25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838200" y="-232012"/>
            <a:ext cx="10515600" cy="232013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"/>
            <a:ext cx="12192000" cy="6728345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6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sz="9600" dirty="0" smtClean="0">
                <a:solidFill>
                  <a:srgbClr val="FF0000"/>
                </a:solidFill>
              </a:rPr>
              <a:t>СПАСИБО!!!</a:t>
            </a:r>
            <a:endParaRPr lang="ru-RU" sz="9600" dirty="0">
              <a:solidFill>
                <a:srgbClr val="FF0000"/>
              </a:solidFill>
            </a:endParaRPr>
          </a:p>
          <a:p>
            <a:pPr algn="ctr">
              <a:buFont typeface="Wingdings" panose="05000000000000000000" pitchFamily="2" charset="2"/>
              <a:buChar char="J"/>
            </a:pPr>
            <a:r>
              <a:rPr lang="ru-RU" sz="9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  </a:t>
            </a:r>
          </a:p>
          <a:p>
            <a:pPr algn="ctr">
              <a:buFont typeface="Wingdings" panose="05000000000000000000" pitchFamily="2" charset="2"/>
              <a:buChar char="J"/>
            </a:pPr>
            <a:endParaRPr lang="ru-RU" sz="6000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ru-RU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63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-204715"/>
            <a:ext cx="10515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987654"/>
          </a:xfrm>
          <a:solidFill>
            <a:srgbClr val="FFFF00"/>
          </a:solidFill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6000" dirty="0" smtClean="0">
                <a:solidFill>
                  <a:srgbClr val="0070C0"/>
                </a:solidFill>
                <a:latin typeface="Gabriola" panose="04040605051002020D02" pitchFamily="82" charset="0"/>
              </a:rPr>
              <a:t>«Русский язык открывается до конца в своих поистине волшебных свойствах и богатстве лишь тому, кто кровно любит и знает "до косточки" свой народ и чувствует сокровенную прелесть нашей земли».</a:t>
            </a:r>
          </a:p>
          <a:p>
            <a:pPr marL="0" indent="0">
              <a:buNone/>
            </a:pPr>
            <a:r>
              <a:rPr lang="ru-RU" sz="6000" dirty="0" smtClean="0">
                <a:latin typeface="Gabriola" panose="04040605051002020D02" pitchFamily="82" charset="0"/>
              </a:rPr>
              <a:t>                 </a:t>
            </a:r>
          </a:p>
          <a:p>
            <a:pPr marL="0" indent="0" algn="r">
              <a:buNone/>
            </a:pPr>
            <a:r>
              <a:rPr lang="ru-RU" sz="6000" dirty="0" smtClean="0">
                <a:solidFill>
                  <a:srgbClr val="002060"/>
                </a:solidFill>
                <a:latin typeface="Gabriola" panose="04040605051002020D02" pitchFamily="82" charset="0"/>
              </a:rPr>
              <a:t>Константин Георгиевич Паустовский.</a:t>
            </a:r>
          </a:p>
          <a:p>
            <a:pPr marL="0" indent="0">
              <a:buNone/>
            </a:pPr>
            <a:endParaRPr lang="ru-RU" sz="6000" dirty="0"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55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838200" y="-218364"/>
            <a:ext cx="10515600" cy="955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1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6600" dirty="0" smtClean="0">
                <a:solidFill>
                  <a:srgbClr val="002060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ru-RU" sz="8000" dirty="0" smtClean="0">
                <a:solidFill>
                  <a:srgbClr val="002060"/>
                </a:solidFill>
              </a:rPr>
              <a:t>Банан, апельсин, мандарин, киви, лимон. </a:t>
            </a:r>
          </a:p>
          <a:p>
            <a:pPr marL="0" indent="0">
              <a:buNone/>
            </a:pPr>
            <a:endParaRPr lang="ru-RU" sz="66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6600" dirty="0" smtClean="0"/>
              <a:t>Одно из понятий выбивается из ряда. Какое? 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73701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838200" y="-218364"/>
            <a:ext cx="10515600" cy="955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1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6600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ru-RU" sz="6600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ru-RU" sz="6600" dirty="0" smtClean="0">
                <a:solidFill>
                  <a:srgbClr val="002060"/>
                </a:solidFill>
              </a:rPr>
              <a:t> </a:t>
            </a:r>
            <a:r>
              <a:rPr lang="ru-RU" sz="8800" dirty="0" smtClean="0">
                <a:solidFill>
                  <a:srgbClr val="002060"/>
                </a:solidFill>
              </a:rPr>
              <a:t>что стоит перед и?</a:t>
            </a:r>
            <a:endParaRPr lang="ru-RU" sz="88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95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838200" y="-327546"/>
            <a:ext cx="10515600" cy="109183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96035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sz="6000" dirty="0" smtClean="0"/>
          </a:p>
          <a:p>
            <a:pPr marL="0" indent="0" algn="ctr">
              <a:buNone/>
            </a:pPr>
            <a:r>
              <a:rPr lang="ru-RU" sz="6000" dirty="0" smtClean="0"/>
              <a:t>Какое из 5 перечисленных слов по смыслу лишнее?</a:t>
            </a:r>
          </a:p>
          <a:p>
            <a:pPr marL="0" indent="0">
              <a:buNone/>
            </a:pPr>
            <a:endParaRPr lang="ru-RU" sz="6000" dirty="0" smtClean="0"/>
          </a:p>
          <a:p>
            <a:pPr marL="0" indent="0" algn="ctr">
              <a:buNone/>
            </a:pPr>
            <a:r>
              <a:rPr lang="ru-RU" sz="6000" dirty="0" smtClean="0"/>
              <a:t> </a:t>
            </a:r>
            <a:r>
              <a:rPr lang="ru-RU" sz="8000" dirty="0" smtClean="0">
                <a:solidFill>
                  <a:srgbClr val="7030A0"/>
                </a:solidFill>
              </a:rPr>
              <a:t>Шведка, болгарка, итальянка, корейка, японка.</a:t>
            </a:r>
            <a:endParaRPr lang="ru-RU" sz="8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56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838200" y="-150125"/>
            <a:ext cx="10515600" cy="1501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"/>
            <a:ext cx="12192000" cy="6857998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6600" dirty="0" smtClean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ru-RU" sz="8000" dirty="0" smtClean="0">
                <a:solidFill>
                  <a:srgbClr val="7030A0"/>
                </a:solidFill>
              </a:rPr>
              <a:t>Депутат Сидоров на выборах набрал 7245 голосов. Сколько людей за него проголосовали?</a:t>
            </a:r>
            <a:endParaRPr lang="ru-RU" sz="8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53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-232011"/>
            <a:ext cx="10515600" cy="232011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960358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4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4800" dirty="0" smtClean="0">
                <a:solidFill>
                  <a:srgbClr val="FF0000"/>
                </a:solidFill>
              </a:rPr>
              <a:t>Какой из дедушек «мой»? Почему?</a:t>
            </a:r>
          </a:p>
          <a:p>
            <a:pPr marL="0" indent="0">
              <a:buNone/>
            </a:pPr>
            <a:endParaRPr lang="ru-RU" sz="48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sz="4800" dirty="0" smtClean="0"/>
              <a:t> </a:t>
            </a:r>
            <a:r>
              <a:rPr lang="ru-RU" sz="5400" dirty="0" smtClean="0"/>
              <a:t>а) Дед, в лохматой шапке, подшитых валенках, сидит на завалинке. </a:t>
            </a:r>
          </a:p>
          <a:p>
            <a:pPr marL="0" indent="0" algn="ctr">
              <a:buNone/>
            </a:pPr>
            <a:r>
              <a:rPr lang="ru-RU" sz="5400" dirty="0" smtClean="0">
                <a:solidFill>
                  <a:schemeClr val="accent6">
                    <a:lumMod val="50000"/>
                  </a:schemeClr>
                </a:solidFill>
              </a:rPr>
              <a:t>б) Дед в лохматой шапке и подшитых валенках сидит на завалинке. </a:t>
            </a:r>
            <a:endParaRPr lang="ru-RU" sz="5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83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-232011"/>
            <a:ext cx="10515600" cy="232011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960358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48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ru-RU" sz="880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sz="8800" smtClean="0">
                <a:solidFill>
                  <a:srgbClr val="FF0000"/>
                </a:solidFill>
              </a:rPr>
              <a:t>По </a:t>
            </a:r>
            <a:r>
              <a:rPr lang="ru-RU" sz="8800" dirty="0" smtClean="0">
                <a:solidFill>
                  <a:srgbClr val="FF0000"/>
                </a:solidFill>
              </a:rPr>
              <a:t>чему корова сидит?</a:t>
            </a:r>
            <a:endParaRPr lang="ru-RU" sz="88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18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838200" y="-382137"/>
            <a:ext cx="10515600" cy="3821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5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5400" dirty="0">
                <a:solidFill>
                  <a:srgbClr val="FF0000"/>
                </a:solidFill>
              </a:rPr>
              <a:t> </a:t>
            </a:r>
            <a:r>
              <a:rPr lang="ru-RU" sz="5400" dirty="0" smtClean="0">
                <a:solidFill>
                  <a:srgbClr val="FF0000"/>
                </a:solidFill>
              </a:rPr>
              <a:t>      В каком слове нет окончания? </a:t>
            </a:r>
          </a:p>
          <a:p>
            <a:pPr marL="0" indent="0">
              <a:buNone/>
            </a:pPr>
            <a:endParaRPr lang="ru-RU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sz="7200" dirty="0" smtClean="0">
                <a:solidFill>
                  <a:srgbClr val="00B050"/>
                </a:solidFill>
              </a:rPr>
              <a:t>Степной, стеной, герой, долой, второй. </a:t>
            </a:r>
          </a:p>
          <a:p>
            <a:pPr marL="0" indent="0" algn="ctr">
              <a:buNone/>
            </a:pPr>
            <a:endParaRPr lang="ru-RU" sz="7200" dirty="0"/>
          </a:p>
          <a:p>
            <a:pPr marL="0" indent="0">
              <a:buNone/>
            </a:pP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33131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432</Words>
  <Application>Microsoft Office PowerPoint</Application>
  <PresentationFormat>Широкоэкранный</PresentationFormat>
  <Paragraphs>69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Gabriola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БИТВА КАПИТАНОВ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БРЕЙН-РИНГ среди 9-11 классов «КЛАДОВАЯ РУССКОГО ЯЗЫКА»</dc:title>
  <dc:creator>1</dc:creator>
  <cp:lastModifiedBy>1</cp:lastModifiedBy>
  <cp:revision>28</cp:revision>
  <dcterms:created xsi:type="dcterms:W3CDTF">2015-01-22T07:41:50Z</dcterms:created>
  <dcterms:modified xsi:type="dcterms:W3CDTF">2015-11-25T05:19:53Z</dcterms:modified>
</cp:coreProperties>
</file>