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7" r:id="rId7"/>
    <p:sldId id="268" r:id="rId8"/>
    <p:sldId id="271" r:id="rId9"/>
    <p:sldId id="261" r:id="rId10"/>
    <p:sldId id="263" r:id="rId11"/>
    <p:sldId id="283" r:id="rId12"/>
    <p:sldId id="266" r:id="rId13"/>
    <p:sldId id="265" r:id="rId14"/>
    <p:sldId id="269" r:id="rId15"/>
    <p:sldId id="270" r:id="rId16"/>
    <p:sldId id="276" r:id="rId17"/>
    <p:sldId id="275" r:id="rId18"/>
    <p:sldId id="278" r:id="rId19"/>
    <p:sldId id="280" r:id="rId20"/>
    <p:sldId id="282" r:id="rId21"/>
    <p:sldId id="284" r:id="rId22"/>
    <p:sldId id="285" r:id="rId2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5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98119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Социально – педагогическое сопровождение в работе с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«трудными» детьми.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8400" y="3886200"/>
            <a:ext cx="6248400" cy="17526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</a:t>
            </a:r>
          </a:p>
          <a:p>
            <a:pPr algn="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Черемисина Лариса Валерьевна, </a:t>
            </a:r>
          </a:p>
          <a:p>
            <a:pPr algn="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социальный педагог </a:t>
            </a:r>
          </a:p>
          <a:p>
            <a:pPr algn="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«Средняя школа №17».</a:t>
            </a: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klub-drug.ru/wp-content/uploads/2011/04/school-children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1" y="2895601"/>
            <a:ext cx="3352799" cy="25002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Необходимо  соблюдать единые требования к обучающемуся со стороны всех участников образовательного процесса.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9600" y="2133600"/>
            <a:ext cx="1981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Классный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руководитель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9600" y="4114800"/>
            <a:ext cx="2057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24200" y="1447800"/>
            <a:ext cx="2895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Администрация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образовательного учреждения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52800" y="3352800"/>
            <a:ext cx="2438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Обучающийся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477000" y="2057400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 - предметник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53200" y="4114800"/>
            <a:ext cx="2057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ru-RU" sz="2400" dirty="0" smtClean="0"/>
              <a:t>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81400" y="4953000"/>
            <a:ext cx="20574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Социальный педагог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4343400" y="2590800"/>
            <a:ext cx="484632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 rot="3859441">
            <a:off x="6171416" y="3001027"/>
            <a:ext cx="457200" cy="6239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7438326">
            <a:off x="5885708" y="4159899"/>
            <a:ext cx="457200" cy="654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10800000">
            <a:off x="4419600" y="4267200"/>
            <a:ext cx="484632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17675535">
            <a:off x="2583567" y="3008087"/>
            <a:ext cx="484632" cy="6304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14512481">
            <a:off x="2808732" y="4160851"/>
            <a:ext cx="484632" cy="6813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Методы и формы: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ведение документации;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-беседа;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-наблюдение;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-тестирование;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-анкетирование;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-анализ;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-консультирование;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-индивидуальная работа;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-групповая работа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-диагностика.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План работы с «трудными» детьми 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57201" y="1143001"/>
          <a:ext cx="8458200" cy="2020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5257800"/>
              </a:tblGrid>
              <a:tr h="341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8354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Диагностическая работа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Наблюдение и выявление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«трудных» детей среди обучающихся.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8935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Обследования материально-бытовых условий жизни детей.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57201" y="3124200"/>
          <a:ext cx="84582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5257800"/>
              </a:tblGrid>
              <a:tr h="457200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Коррекционная работа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Ведение индивидуальных дневников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наблюдения.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Выявление интересов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детей,</a:t>
                      </a:r>
                      <a:r>
                        <a:rPr lang="ru-RU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их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вовлечение в кружки,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секции.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48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Посещение на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дому.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endParaRPr lang="ru-RU" sz="20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Повышение внутренней самооценки детей через создание «ситуации успеха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».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Психологическая работа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Беседы, коррекционные занятия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92762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0" y="609601"/>
          <a:ext cx="7543800" cy="2971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495800"/>
              </a:tblGrid>
              <a:tr h="20183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Профилактика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правонарушений, вредных привычек.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Классные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часы по пропаганде ЗОЖ.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встреч  обучающихся со специалистами учреждений системы профилактики.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3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Работа с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родителями.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Беседы,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консультации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для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родителей.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68962"/>
          </a:xfrm>
        </p:spPr>
        <p:txBody>
          <a:bodyPr>
            <a:normAutofit/>
          </a:bodyPr>
          <a:lstStyle/>
          <a:p>
            <a:r>
              <a:rPr lang="ru-RU" sz="3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ПРИМЕР СИТУАЦИИ.</a:t>
            </a:r>
            <a: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Одинокая мать воспитывает двоих детей в возрасте 15 и 13 лет, официально не работает, живут на временные заработки. Старший сын Сергей часто пропускает занятия в школе, плохо учится, большую часть времени проводит вне дома, гуляя с друзьями. В компании он употребляет спиртные напитки. Взаимоотношения матери с сыном конфликтные,  нет взаимопонимания.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Технология работы с «трудным» ребенком и семьей.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" y="1524000"/>
            <a:ext cx="7848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1.Подготовительный этап</a:t>
            </a:r>
          </a:p>
          <a:p>
            <a:pPr marL="457200" indent="-45720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ru-RU" sz="32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2.Диагностический этап</a:t>
            </a:r>
          </a:p>
          <a:p>
            <a:pPr marL="457200" indent="-457200" algn="ctr" eaLnBrk="1" fontAlgn="auto" hangingPunct="1">
              <a:spcAft>
                <a:spcPts val="0"/>
              </a:spcAft>
              <a:defRPr/>
            </a:pPr>
            <a:endParaRPr lang="ru-RU" sz="32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3.Реабилитационный этап</a:t>
            </a:r>
          </a:p>
          <a:p>
            <a:pPr marL="457200" indent="-457200" algn="ctr" eaLnBrk="1" fontAlgn="auto" hangingPunct="1">
              <a:spcAft>
                <a:spcPts val="0"/>
              </a:spcAft>
              <a:defRPr/>
            </a:pPr>
            <a:endParaRPr lang="ru-RU" sz="32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4.Завершающий этап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285751"/>
            <a:ext cx="8229600" cy="628649"/>
          </a:xfrm>
        </p:spPr>
        <p:txBody>
          <a:bodyPr lIns="0" tIns="0" rIns="0" bIns="0">
            <a:normAutofit/>
          </a:bodyPr>
          <a:lstStyle/>
          <a:p>
            <a:pPr marL="342900" indent="-342900" algn="ctr" eaLnBrk="1" fontAlgn="auto" hangingPunct="1">
              <a:spcAft>
                <a:spcPts val="0"/>
              </a:spcAft>
              <a:buSzPct val="45000"/>
              <a:buFont typeface="Wingdings" pitchFamily="2" charset="2"/>
              <a:buNone/>
              <a:tabLst>
                <a:tab pos="431800" algn="l"/>
                <a:tab pos="1346200" algn="l"/>
                <a:tab pos="2260600" algn="l"/>
                <a:tab pos="3175000" algn="l"/>
                <a:tab pos="4089400" algn="l"/>
                <a:tab pos="5003800" algn="l"/>
                <a:tab pos="5918200" algn="l"/>
                <a:tab pos="6832600" algn="l"/>
                <a:tab pos="7747000" algn="l"/>
                <a:tab pos="8661400" algn="l"/>
                <a:tab pos="9575800" algn="l"/>
                <a:tab pos="10490200" algn="l"/>
              </a:tabLst>
              <a:defRPr/>
            </a:pP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ПОДГОТОВИТЕЛЬНЫЙ ЭТАП</a:t>
            </a:r>
            <a:endParaRPr lang="en-GB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066801"/>
            <a:ext cx="8753475" cy="5200650"/>
          </a:xfrm>
        </p:spPr>
        <p:txBody>
          <a:bodyPr lIns="0" tIns="0" rIns="0" bIns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Сбор информации о семье и ребенке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(Ф.И.О. членов семьи, категория семьи, возраст, образование, место работы, доход, сведения о детях, состояние здоровья).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Прояснение проблемной ситуации.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Установление доверительного контакта.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Составление плана взаимодействия с семьей.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marL="886968"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0"/>
            <a:ext cx="8229600" cy="685800"/>
          </a:xfrm>
        </p:spPr>
        <p:txBody>
          <a:bodyPr lIns="0" tIns="0" rIns="0" bIns="0">
            <a:normAutofit/>
          </a:bodyPr>
          <a:lstStyle/>
          <a:p>
            <a:pPr marL="342900" indent="-342900" algn="ctr" eaLnBrk="1" fontAlgn="auto" hangingPunct="1">
              <a:spcAft>
                <a:spcPts val="0"/>
              </a:spcAft>
              <a:buSzPct val="45000"/>
              <a:buFont typeface="Wingdings" pitchFamily="2" charset="2"/>
              <a:buNone/>
              <a:tabLst>
                <a:tab pos="431800" algn="l"/>
                <a:tab pos="1346200" algn="l"/>
                <a:tab pos="2260600" algn="l"/>
                <a:tab pos="3175000" algn="l"/>
                <a:tab pos="4089400" algn="l"/>
                <a:tab pos="5003800" algn="l"/>
                <a:tab pos="5918200" algn="l"/>
                <a:tab pos="6832600" algn="l"/>
                <a:tab pos="7747000" algn="l"/>
                <a:tab pos="8661400" algn="l"/>
                <a:tab pos="9575800" algn="l"/>
                <a:tab pos="10490200" algn="l"/>
              </a:tabLst>
              <a:defRPr/>
            </a:pP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Диагностический этап</a:t>
            </a:r>
            <a:endParaRPr lang="en-GB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857250"/>
            <a:ext cx="8472488" cy="6000750"/>
          </a:xfrm>
        </p:spPr>
        <p:txBody>
          <a:bodyPr lIns="0" tIns="0" rIns="0" bIns="0"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Первичный патронаж семьи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- обследование жилищно-бытовых условий, взаимоотношения в семье, отношение к ребенку.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Проведение беседы с матерью и ближайшим окружением ребенка.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Диагностика ребенка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(выявление причин непосещения школы, ценности, мотивы, личностные особенности ребенка, склонность к девиантному поведению, взаимоотношения в семье и отношение к членам семьи) 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Диагностика матери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(диагностика детско-родительских отношений, стиля семейного воспитания, исследования личностных особенностей).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Взаимодействие с заинтересованными лицами образовательного учреждения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классный руководитель, учителя, психолог, медицинский работник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др.)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86968"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85750"/>
            <a:ext cx="8213725" cy="704850"/>
          </a:xfrm>
        </p:spPr>
        <p:txBody>
          <a:bodyPr>
            <a:normAutofit fontScale="90000"/>
          </a:bodyPr>
          <a:lstStyle/>
          <a:p>
            <a:pPr marL="342900" indent="-342900" algn="ctr" eaLnBrk="1" fontAlgn="auto" hangingPunct="1">
              <a:spcAft>
                <a:spcPts val="0"/>
              </a:spcAft>
              <a:buSzPct val="45000"/>
              <a:buFont typeface="Wingdings" pitchFamily="2" charset="2"/>
              <a:buNone/>
              <a:tabLst>
                <a:tab pos="431800" algn="l"/>
                <a:tab pos="1346200" algn="l"/>
                <a:tab pos="2260600" algn="l"/>
                <a:tab pos="3175000" algn="l"/>
                <a:tab pos="4089400" algn="l"/>
                <a:tab pos="5003800" algn="l"/>
                <a:tab pos="5918200" algn="l"/>
                <a:tab pos="6832600" algn="l"/>
                <a:tab pos="7747000" algn="l"/>
                <a:tab pos="8661400" algn="l"/>
                <a:tab pos="9575800" algn="l"/>
                <a:tab pos="10490200" algn="l"/>
              </a:tabLst>
              <a:defRPr/>
            </a:pP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ПРОБЛЕМЫ        СЕМЬИ:</a:t>
            </a:r>
            <a:r>
              <a:rPr lang="en-GB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304801" y="990601"/>
            <a:ext cx="8585200" cy="5867399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Проблемы ребенка</a:t>
            </a:r>
          </a:p>
          <a:p>
            <a:pPr marL="274320" indent="-274320" eaLnBrk="1" fontAlgn="auto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низкая школьная мотивация, пропуски учебных занятий, вредные привычки, низкая самооценка, недостаточно сформированные навыки социального взаимодействия.</a:t>
            </a:r>
          </a:p>
          <a:p>
            <a:pPr marL="274320" indent="-274320" eaLnBrk="1" fontAlgn="auto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Проблемы родителей </a:t>
            </a:r>
          </a:p>
          <a:p>
            <a:pPr marL="274320" indent="-274320" eaLnBrk="1" fontAlgn="auto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бесконтрольное поведение несовершеннолетнего, попустительское отношение матери к поступкам ребенка</a:t>
            </a:r>
          </a:p>
          <a:p>
            <a:pPr marL="274320" indent="-274320" eaLnBrk="1" fontAlgn="auto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Общесемейные проблемы</a:t>
            </a:r>
          </a:p>
          <a:p>
            <a:pPr marL="274320" indent="-274320" eaLnBrk="1" fontAlgn="auto" hangingPunct="1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нарушение детско-родительских отношений, низкий экономический уровень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152401"/>
            <a:ext cx="8229600" cy="609600"/>
          </a:xfrm>
        </p:spPr>
        <p:txBody>
          <a:bodyPr lIns="0" tIns="0" rIns="0" bIns="0">
            <a:normAutofit/>
          </a:bodyPr>
          <a:lstStyle/>
          <a:p>
            <a:pPr marL="342900" indent="-342900" algn="ctr" eaLnBrk="1" fontAlgn="auto" hangingPunct="1">
              <a:spcAft>
                <a:spcPts val="0"/>
              </a:spcAft>
              <a:buSzPct val="45000"/>
              <a:buFont typeface="Wingdings" pitchFamily="2" charset="2"/>
              <a:buNone/>
              <a:tabLst>
                <a:tab pos="431800" algn="l"/>
                <a:tab pos="1346200" algn="l"/>
                <a:tab pos="2260600" algn="l"/>
                <a:tab pos="3175000" algn="l"/>
                <a:tab pos="4089400" algn="l"/>
                <a:tab pos="5003800" algn="l"/>
                <a:tab pos="5918200" algn="l"/>
                <a:tab pos="6832600" algn="l"/>
                <a:tab pos="7747000" algn="l"/>
                <a:tab pos="8661400" algn="l"/>
                <a:tab pos="9575800" algn="l"/>
                <a:tab pos="10490200" algn="l"/>
              </a:tabLst>
              <a:defRPr/>
            </a:pP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Реабилитационный этап</a:t>
            </a:r>
            <a:endParaRPr lang="en-GB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304801" y="990600"/>
            <a:ext cx="8624888" cy="5608638"/>
          </a:xfrm>
        </p:spPr>
        <p:txBody>
          <a:bodyPr lIns="0" tIns="0" rIns="0" bIns="0"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Информационно-профилактические беседы с ребенком в школе.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4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Развитие у ребенка интереса к познавательной деятельности.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4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Привлечение ребенка к классным и школьным мероприятиям.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4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4100" b="1" dirty="0" smtClean="0">
                <a:latin typeface="Times New Roman" pitchFamily="18" charset="0"/>
                <a:cs typeface="Times New Roman" pitchFamily="18" charset="0"/>
              </a:rPr>
              <a:t>Привлечение ребенка в кружки, секции дополнительного образования.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marL="886968"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228601"/>
            <a:ext cx="88392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Понятие «сопровождение» близко таким понятиям, как «содействие», «совместное передвижение», «помощь одного человека другому в преодолении трудностей».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Сопровождать – значит проходить с кем-либо часть его пути в качестве спутника или провожатого.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Сопровождение предусматривает поддержку естественно развивающихся реакций, процессов и состояний личности. Успешно организованное социальное сопровождение открывает перспективы личностного роста, помогает ребенку войти в ту зону развития, которая ему пока еще недоступна. Существенная характеристика сопровождения – создание условий для перехода личности к самопомощи. Иначе говоря, в процессе сопровождения создаются условия, и оказывается необходимая поддержка для перехода от позиции «Я не могу» к позиции «Я могу сам справляться со своими жизненными трудностями».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285751"/>
            <a:ext cx="8229600" cy="476249"/>
          </a:xfrm>
        </p:spPr>
        <p:txBody>
          <a:bodyPr lIns="0" tIns="0" rIns="0" bIns="0">
            <a:noAutofit/>
          </a:bodyPr>
          <a:lstStyle/>
          <a:p>
            <a:pPr marL="342900" indent="-342900" algn="ctr" eaLnBrk="1" fontAlgn="auto" hangingPunct="1">
              <a:spcAft>
                <a:spcPts val="0"/>
              </a:spcAft>
              <a:buSzPct val="45000"/>
              <a:buFont typeface="Wingdings" pitchFamily="2" charset="2"/>
              <a:buNone/>
              <a:tabLst>
                <a:tab pos="431800" algn="l"/>
                <a:tab pos="1346200" algn="l"/>
                <a:tab pos="2260600" algn="l"/>
                <a:tab pos="3175000" algn="l"/>
                <a:tab pos="4089400" algn="l"/>
                <a:tab pos="5003800" algn="l"/>
                <a:tab pos="5918200" algn="l"/>
                <a:tab pos="6832600" algn="l"/>
                <a:tab pos="7747000" algn="l"/>
                <a:tab pos="8661400" algn="l"/>
                <a:tab pos="9575800" algn="l"/>
                <a:tab pos="10490200" algn="l"/>
              </a:tabLst>
              <a:defRPr/>
            </a:pP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Завершающий этап</a:t>
            </a:r>
            <a:endParaRPr lang="en-GB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228601" y="838200"/>
            <a:ext cx="8593138" cy="5546725"/>
          </a:xfrm>
        </p:spPr>
        <p:txBody>
          <a:bodyPr lIns="0" tIns="0" rIns="0" bIns="0">
            <a:normAutofit fontScale="2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Подведение итогов и оформление отчетности о проведенной работе по реабилитации семьи.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1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Контрольный патронаж для отслеживания динамики изменений в семье (1 раз в квартал).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12800" i="1" u="sng" dirty="0" smtClean="0">
                <a:latin typeface="Times New Roman" pitchFamily="18" charset="0"/>
                <a:cs typeface="Times New Roman" pitchFamily="18" charset="0"/>
              </a:rPr>
              <a:t>Предполагаемая динамика изменений: 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12800" dirty="0" smtClean="0">
                <a:latin typeface="Times New Roman" pitchFamily="18" charset="0"/>
                <a:cs typeface="Times New Roman" pitchFamily="18" charset="0"/>
              </a:rPr>
              <a:t>Улучшение общей ситуации в семье, гармонизация детско-родительских отношений, ведение здорового образа жизни ребенком, регулярное посещение школы. Устройство матери на постоянную работу.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9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1800" dirty="0" smtClean="0"/>
              <a:t>      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  <a:p>
            <a:pPr marL="886968"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6278562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Личный инструментарий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для работы с «трудными» детьми.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Индивидуальный запас энергии.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Несомненно, вы заметили, что в те дни, когда вы устали или просто расстроены, общаться с детьми становится намного сложнее. Очевидно, что они интуитивно чувствуют, что у вас нет настроения, и поэтому ведут себя хуже, чем обычно. Поэтому я в своей работе стараюсь всегда следить за собственными запасами энергии.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Настроение.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него и зависит запас энергии. Неприятные, болезненные размышления лишают нас энергии, поэтому я стараюсь чаще думать о позитивном – это очень мощный инструмент.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202362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Голос.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Твердый тихий голос показывает детям, что вы говорите серьезно и контролируете ситуацию.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Чувство юмора.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Время от времени пользуюсь мягким юмором в работе с такими детьми, это помогает понять детям, что я им не враг, и я достаточно уверена в себе.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Позитивные ожидания.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 всегда показываю «трудным» детям, что верю в их способность вести себя хорошо.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Позитивные отношения.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Даже очень «трудные» дети кого-то из взрослых уважают и слушаются. Можно построить хорошие позитивные отношения с ребенком только в том случае, если увидеть его уникальность и потенциал и показать, что веришь в него.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/>
          </a:bodyPr>
          <a:lstStyle/>
          <a:p>
            <a:pPr lvl="0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Какие признаки «трудных» детей вы можете назвать?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pro-klimovsk.ru/files/47/images/66(3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905000"/>
            <a:ext cx="5486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04800" y="304801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Уклонение от учебы: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пропуски занятий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неуспеваемость по большинству предметов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отставания в интеллектуальном развитии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ориентации на другие виды деятельности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отсутствия познавательных интересов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1000" y="2590800"/>
            <a:ext cx="8610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Негативные проявления: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– употребление спиртных напитков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– употребление психотропных и токсичных веществ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– тяга к азартным играм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– курение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– нездоровые сексуальные проявления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57200" y="4648200"/>
            <a:ext cx="8458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Отношение к воспитательным мероприятиям: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равнодушное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скептическое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негативное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ожесточенное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000" y="457201"/>
            <a:ext cx="8534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Повышенная критичность по отношению к педагогам и взрослым: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грубость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драки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недисциплинированность на уроках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избиение слабых, младших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вымогательство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жестокое обращение к животным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воровство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нарушение общественного порядка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– немотивированные поступки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6172200"/>
          </a:xfrm>
        </p:spPr>
        <p:txBody>
          <a:bodyPr>
            <a:noAutofit/>
          </a:bodyPr>
          <a:lstStyle/>
          <a:p>
            <a:pPr algn="l"/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показывает опыт работы с «трудными» детьми, большая часть несовершеннолетних данной категории проживает в неблагополучных семьях.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Существует несколько типов неблагополучных семей, в основу классификации положена степень нарушения взаимоотношений и поведения членов семьи.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Проблемные семьи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 это семьи, функционирование которых нарушено из-за педагогической несостоятельности родителей. Как правило, это конфликтные семьи с дисгармоничным стилем семейного воспитания (авторитарные,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гипо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или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гиперопекающие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Кризисные семьи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это семьи, переживающие внешний или внутренний кризис (изменение состава семьи, взросление детей, развод, болезнь, смерть кого-либо из членов семьи, утрата работы, жилья, документов, средств к существованию).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6354762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 Асоциальные семьи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- признаком этих семей является наличие таких проблем как алкоголизм, пренебрежение нуждами детей. При этом, однако, детско-родительские отношения полностью не разорваны (например, дети пытаются скрывать пьянство родителей, берут на себя ответственность за обеспечение семьи, уход за младшими детьми, продолжают учиться в школе).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 Аморальные семьи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это семьи, полностью утратившая семейные ценности, характеризующиеся алкоголизмом, наркоманией, жестоким обращением с детьми, не занимающиеся воспитанием и обучением детей, не обеспечивающие необходимых безопасных условий жизни. Дети в такой семье, как правило, не учатся, являются жертвами насилия, уходят из дома.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752600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Антисоциальные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семьи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-  в этих семьях наблюдается крайняя степень семейной дисфункции.  Они характеризуются противоправным, антиобщественным поведением, несоблюдением моральных, нравственных норм в отношении наименее защищенных членов семьи, нарушением экономических прав ближних. Это семьи, ведущие паразитический образ жизни, зачастую за счет принуждения детей к воровству, попрошайничеству и проституции.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57200" y="304800"/>
            <a:ext cx="8305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Сложилась система работы 	с  «трудными»  детьми.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совместно с родителями создать оптимальный климат для обучения и воспитания детей с учетом индивидуальных особенностей обучающихся.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Задачи.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1.Помочь детям восстановить учебную деятельность в школе и дома, научить их учиться.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2.Прививать детям самостоятельность и чувство ответственности.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Воспитывать в детях послушание и самообладание.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4.Установить для детей четкие рамки поведения, применяя систему поощрений и ограничений.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Соблюдать здоровый образ жизни.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752</Words>
  <Application>Microsoft Office PowerPoint</Application>
  <PresentationFormat>Экран (4:3)</PresentationFormat>
  <Paragraphs>130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Социально – педагогическое сопровождение в работе с  «трудными» детьми.</vt:lpstr>
      <vt:lpstr>Слайд 2</vt:lpstr>
      <vt:lpstr>Какие признаки «трудных» детей вы можете назвать? </vt:lpstr>
      <vt:lpstr>Слайд 4</vt:lpstr>
      <vt:lpstr>Слайд 5</vt:lpstr>
      <vt:lpstr>         Как показывает опыт работы с «трудными» детьми, большая часть несовершеннолетних данной категории проживает в неблагополучных семьях. Существует несколько типов неблагополучных семей, в основу классификации положена степень нарушения взаимоотношений и поведения членов семьи.  1. Проблемные семьи – это семьи, функционирование которых нарушено из-за педагогической несостоятельности родителей. Как правило, это конфликтные семьи с дисгармоничным стилем семейного воспитания (авторитарные, гипо- или гиперопекающие).  2. Кризисные семьи — это семьи, переживающие внешний или внутренний кризис (изменение состава семьи, взросление детей, развод, болезнь, смерть кого-либо из членов семьи, утрата работы, жилья, документов, средств к существованию).  </vt:lpstr>
      <vt:lpstr>3. Асоциальные семьи - признаком этих семей является наличие таких проблем как алкоголизм, пренебрежение нуждами детей. При этом, однако, детско-родительские отношения полностью не разорваны (например, дети пытаются скрывать пьянство родителей, берут на себя ответственность за обеспечение семьи, уход за младшими детьми, продолжают учиться в школе).  4. Аморальные семьи — это семьи, полностью утратившая семейные ценности, характеризующиеся алкоголизмом, наркоманией, жестоким обращением с детьми, не занимающиеся воспитанием и обучением детей, не обеспечивающие необходимых безопасных условий жизни. Дети в такой семье, как правило, не учатся, являются жертвами насилия, уходят из дома.  </vt:lpstr>
      <vt:lpstr>5. Антисоциальные семьи -  в этих семьях наблюдается крайняя степень семейной дисфункции.  Они характеризуются противоправным, антиобщественным поведением, несоблюдением моральных, нравственных норм в отношении наименее защищенных членов семьи, нарушением экономических прав ближних. Это семьи, ведущие паразитический образ жизни, зачастую за счет принуждения детей к воровству, попрошайничеству и проституции.</vt:lpstr>
      <vt:lpstr>Слайд 9</vt:lpstr>
      <vt:lpstr>Необходимо  соблюдать единые требования к обучающемуся со стороны всех участников образовательного процесса.</vt:lpstr>
      <vt:lpstr>Методы и формы: - ведение документации; -беседа; -наблюдение; -тестирование; -анкетирование; -анализ; -консультирование; -индивидуальная работа; -групповая работа; -диагностика. </vt:lpstr>
      <vt:lpstr>План работы с «трудными» детьми </vt:lpstr>
      <vt:lpstr>Слайд 13</vt:lpstr>
      <vt:lpstr>ПРИМЕР СИТУАЦИИ.  Одинокая мать воспитывает двоих детей в возрасте 15 и 13 лет, официально не работает, живут на временные заработки. Старший сын Сергей часто пропускает занятия в школе, плохо учится, большую часть времени проводит вне дома, гуляя с друзьями. В компании он употребляет спиртные напитки. Взаимоотношения матери с сыном конфликтные,  нет взаимопонимания.</vt:lpstr>
      <vt:lpstr>Технология работы с «трудным» ребенком и семьей.</vt:lpstr>
      <vt:lpstr>ПОДГОТОВИТЕЛЬНЫЙ ЭТАП</vt:lpstr>
      <vt:lpstr>Диагностический этап</vt:lpstr>
      <vt:lpstr> ПРОБЛЕМЫ        СЕМЬИ: </vt:lpstr>
      <vt:lpstr>Реабилитационный этап</vt:lpstr>
      <vt:lpstr>Завершающий этап</vt:lpstr>
      <vt:lpstr>Личный инструментарий  для работы с «трудными» детьми. Индивидуальный запас энергии. Несомненно, вы заметили, что в те дни, когда вы устали или просто расстроены, общаться с детьми становится намного сложнее. Очевидно, что они интуитивно чувствуют, что у вас нет настроения, и поэтому ведут себя хуже, чем обычно. Поэтому я в своей работе стараюсь всегда следить за собственными запасами энергии.  Настроение. От него и зависит запас энергии. Неприятные, болезненные размышления лишают нас энергии, поэтому я стараюсь чаще думать о позитивном – это очень мощный инструмент.  </vt:lpstr>
      <vt:lpstr>Голос. Твердый тихий голос показывает детям, что вы говорите серьезно и контролируете ситуацию.  Чувство юмора. Время от времени пользуюсь мягким юмором в работе с такими детьми, это помогает понять детям, что я им не враг, и я достаточно уверена в себе. Позитивные ожидания. Я всегда показываю «трудным» детям, что верю в их способность вести себя хорошо. Позитивные отношения. Даже очень «трудные» дети кого-то из взрослых уважают и слушаются. Можно построить хорошие позитивные отношения с ребенком только в том случае, если увидеть его уникальность и потенциал и показать, что веришь в него.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 – педагогическое сопровождение в работе с  «трудными» детьми.</dc:title>
  <dc:creator>Оля</dc:creator>
  <cp:lastModifiedBy>Оля</cp:lastModifiedBy>
  <cp:revision>57</cp:revision>
  <dcterms:created xsi:type="dcterms:W3CDTF">2015-11-22T11:27:05Z</dcterms:created>
  <dcterms:modified xsi:type="dcterms:W3CDTF">2015-11-24T19:43:02Z</dcterms:modified>
</cp:coreProperties>
</file>