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68" r:id="rId8"/>
    <p:sldId id="271" r:id="rId9"/>
    <p:sldId id="261" r:id="rId10"/>
    <p:sldId id="263" r:id="rId11"/>
    <p:sldId id="283" r:id="rId12"/>
    <p:sldId id="266" r:id="rId13"/>
    <p:sldId id="265" r:id="rId14"/>
    <p:sldId id="269" r:id="rId15"/>
    <p:sldId id="270" r:id="rId16"/>
    <p:sldId id="276" r:id="rId17"/>
    <p:sldId id="275" r:id="rId18"/>
    <p:sldId id="278" r:id="rId19"/>
    <p:sldId id="280" r:id="rId20"/>
    <p:sldId id="282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98119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 – педагогическое сопровождение в работе с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«трудными» детьми.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3886200"/>
            <a:ext cx="62484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Черемисина Лариса Валерьевна, </a:t>
            </a:r>
          </a:p>
          <a:p>
            <a:pPr algn="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 </a:t>
            </a:r>
          </a:p>
          <a:p>
            <a:pPr algn="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«Средняя школа №17».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klub-drug.ru/wp-content/uploads/2011/04/school-children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895601"/>
            <a:ext cx="3352799" cy="2500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 соблюдать единые требования к обучающемуся со стороны всех участников образовательного процесса.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21336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600" y="41148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24200" y="1447800"/>
            <a:ext cx="2895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учреждения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2800" y="33528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Обучающийся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77000" y="20574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- предметник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53200" y="41148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400" dirty="0" smtClean="0"/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81400" y="49530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343400" y="2590800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3859441">
            <a:off x="6171416" y="3001027"/>
            <a:ext cx="457200" cy="623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7438326">
            <a:off x="5885708" y="4159899"/>
            <a:ext cx="457200" cy="654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0800000">
            <a:off x="4419600" y="42672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7675535">
            <a:off x="2583567" y="3008087"/>
            <a:ext cx="484632" cy="630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4512481">
            <a:off x="2808732" y="4160851"/>
            <a:ext cx="484632" cy="681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и формы: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ведение документации;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-беседа;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-наблюдение;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-тестирование;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-анкетирование;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-анализ;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-консультирование;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-индивидуальная работа;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-групповая работа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-диагностика.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 работы с «трудными» детьми 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1" y="1143001"/>
          <a:ext cx="8458200" cy="202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257800"/>
              </a:tblGrid>
              <a:tr h="341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835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Диагностическая работа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Наблюдение и выявление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«трудных» детей среди обучающихся.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935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Обследования материально-бытовых условий жизни детей.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1" y="3124200"/>
          <a:ext cx="8458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2578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Коррекционная работа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Ведение индивидуальных дневников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Выявление интересов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детей,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их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вовлечение в кружки,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секции.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Посещение на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дому.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внутренней самооценки детей через создание «ситуации успеха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Психологическая работа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Беседы, коррекционные занятия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609601"/>
          <a:ext cx="7543800" cy="297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495800"/>
              </a:tblGrid>
              <a:tr h="20183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Профилактика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правонарушений, вредных привычек.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часы по пропаганде ЗОЖ.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встреч  обучающихся со специалистами учреждений системы профилактики.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3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Работа с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родителями.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Беседы,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консультации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родителей.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ru-RU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 СИТУАЦИИ.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Одинокая мать воспитывает двоих детей в возрасте 15 и 13 лет, официально не работает, живут на временные заработки. Старший сын Сергей часто пропускает занятия в школе, плохо учится, большую часть времени проводит вне дома, гуляя с друзьями. В компании он употребляет спиртные напитки. Взаимоотношения матери с сыном конфликтные,  нет взаимопонимания.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Технология работы с «трудным» ребенком и семьей.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5240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1.Подготовительный этап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2.Диагностический этап</a:t>
            </a:r>
          </a:p>
          <a:p>
            <a:pPr marL="457200" indent="-457200" algn="ctr" eaLnBrk="1" fontAlgn="auto" hangingPunct="1">
              <a:spcAft>
                <a:spcPts val="0"/>
              </a:spcAft>
              <a:defRPr/>
            </a:pPr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3.Реабилитационный этап</a:t>
            </a:r>
          </a:p>
          <a:p>
            <a:pPr marL="457200" indent="-457200" algn="ctr" eaLnBrk="1" fontAlgn="auto" hangingPunct="1">
              <a:spcAft>
                <a:spcPts val="0"/>
              </a:spcAft>
              <a:defRPr/>
            </a:pPr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4.Завершающий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285751"/>
            <a:ext cx="8229600" cy="628649"/>
          </a:xfrm>
        </p:spPr>
        <p:txBody>
          <a:bodyPr lIns="0" tIns="0" rIns="0" bIns="0">
            <a:norm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buSzPct val="45000"/>
              <a:buFont typeface="Wingdings" pitchFamily="2" charset="2"/>
              <a:buNone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en-GB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1"/>
            <a:ext cx="8753475" cy="5200650"/>
          </a:xfrm>
        </p:spPr>
        <p:txBody>
          <a:bodyPr lIns="0" tIns="0" rIns="0" bIns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информации о семье и ребенке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(Ф.И.О. членов семьи, категория семьи, возраст, образование, место работы, доход, сведения о детях, состояние здоровья).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Прояснение проблемной ситуации.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Установление доверительного контакта.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Составление плана взаимодействия с семьей.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886968"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8229600" cy="685800"/>
          </a:xfrm>
        </p:spPr>
        <p:txBody>
          <a:bodyPr lIns="0" tIns="0" rIns="0" bIns="0">
            <a:norm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buSzPct val="45000"/>
              <a:buFont typeface="Wingdings" pitchFamily="2" charset="2"/>
              <a:buNone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Диагностический этап</a:t>
            </a:r>
            <a:endParaRPr lang="en-GB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857250"/>
            <a:ext cx="8472488" cy="6000750"/>
          </a:xfrm>
        </p:spPr>
        <p:txBody>
          <a:bodyPr lIns="0" tIns="0" rIns="0" bIns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Первичный патронаж семьи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обследование жилищно-бытовых условий, взаимоотношения в семье, отношение к ребенку.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 беседы с матерью и ближайшим окружением ребенка.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Диагностика ребенка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(выявление причин непосещения школы, ценности, мотивы, личностные особенности ребенка, склонность к девиантному поведению, взаимоотношения в семье и отношение к членам семьи) 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Диагностика матери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(диагностика детско-родительских отношений, стиля семейного воспитания, исследования личностных особенностей).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с заинтересованными лицами образовательного учреждения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классный руководитель, учителя, психолог, медицинский работник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др.)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86968"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13725" cy="704850"/>
          </a:xfrm>
        </p:spPr>
        <p:txBody>
          <a:bodyPr>
            <a:normAutofit fontScale="90000"/>
          </a:bodyPr>
          <a:lstStyle/>
          <a:p>
            <a:pPr marL="342900" indent="-342900" algn="ctr" eaLnBrk="1" fontAlgn="auto" hangingPunct="1">
              <a:spcAft>
                <a:spcPts val="0"/>
              </a:spcAft>
              <a:buSzPct val="45000"/>
              <a:buFont typeface="Wingdings" pitchFamily="2" charset="2"/>
              <a:buNone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       СЕМЬИ:</a:t>
            </a:r>
            <a:r>
              <a:rPr lang="en-GB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304801" y="990601"/>
            <a:ext cx="8585200" cy="5867399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ребенка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низкая школьная мотивация, пропуски учебных занятий, вредные привычки, низкая самооценка, недостаточно сформированные навыки социального взаимодействия.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родителей 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бесконтрольное поведение несовершеннолетнего, попустительское отношение матери к поступкам ребенка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Общесемейные проблемы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нарушение детско-родительских отношений, низкий экономический уровень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152401"/>
            <a:ext cx="8229600" cy="609600"/>
          </a:xfrm>
        </p:spPr>
        <p:txBody>
          <a:bodyPr lIns="0" tIns="0" rIns="0" bIns="0">
            <a:norm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buSzPct val="45000"/>
              <a:buFont typeface="Wingdings" pitchFamily="2" charset="2"/>
              <a:buNone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Реабилитационный этап</a:t>
            </a:r>
            <a:endParaRPr lang="en-GB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304801" y="990600"/>
            <a:ext cx="8624888" cy="5608638"/>
          </a:xfrm>
        </p:spPr>
        <p:txBody>
          <a:bodyPr lIns="0" tIns="0" rIns="0" bIns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Информационно-профилактические беседы с ребенком в школе.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4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Развитие у ребенка интереса к познавательной деятельности.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4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Привлечение ребенка к классным и школьным мероприятиям.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4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Привлечение ребенка в кружки, секции дополнительного образования.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886968"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1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Понятие «сопровождение» близко таким понятиям, как «содействие», «совместное передвижение», «помощь одного человека другому в преодолении трудностей».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Сопровождать – значит проходить с кем-либо часть его пути в качестве спутника или провожатого.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Сопровождение предусматривает поддержку естественно развивающихся реакций, процессов и состояний личности. Успешно организованное социальное сопровождение открывает перспективы личностного роста, помогает ребенку войти в ту зону развития, которая ему пока еще недоступна. Существенная характеристика сопровождения – создание условий для перехода личности к самопомощи. Иначе говоря, в процессе сопровождения создаются условия, и оказывается необходимая поддержка для перехода от позиции «Я не могу» к позиции «Я могу сам справляться со своими жизненными трудностями».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285751"/>
            <a:ext cx="8229600" cy="476249"/>
          </a:xfrm>
        </p:spPr>
        <p:txBody>
          <a:bodyPr lIns="0" tIns="0" rIns="0" bIns="0">
            <a:noAutofit/>
          </a:bodyPr>
          <a:lstStyle/>
          <a:p>
            <a:pPr marL="342900" indent="-342900" algn="ctr" eaLnBrk="1" fontAlgn="auto" hangingPunct="1">
              <a:spcAft>
                <a:spcPts val="0"/>
              </a:spcAft>
              <a:buSzPct val="45000"/>
              <a:buFont typeface="Wingdings" pitchFamily="2" charset="2"/>
              <a:buNone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Завершающий этап</a:t>
            </a:r>
            <a:endParaRPr lang="en-GB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1" y="838200"/>
            <a:ext cx="8593138" cy="5546725"/>
          </a:xfrm>
        </p:spPr>
        <p:txBody>
          <a:bodyPr lIns="0" tIns="0" rIns="0" bIns="0"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Подведение итогов и оформление отчетности о проведенной работе по реабилитации семьи.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Контрольный патронаж для отслеживания динамики изменений в семье (1 раз в квартал).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2800" i="1" u="sng" dirty="0" smtClean="0">
                <a:latin typeface="Times New Roman" pitchFamily="18" charset="0"/>
                <a:cs typeface="Times New Roman" pitchFamily="18" charset="0"/>
              </a:rPr>
              <a:t>Предполагаемая динамика изменений: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Улучшение общей ситуации в семье, гармонизация детско-родительских отношений, ведение здорового образа жизни ребенком, регулярное посещение школы. Устройство матери на постоянную работу.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9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800" dirty="0" smtClean="0"/>
              <a:t>     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886968"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27856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Личный инструментарий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работы с «трудными» детьми.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Индивидуальный запас энергии.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Несомненно, вы заметили, что в те дни, когда вы устали или просто расстроены, общаться с детьми становится намного сложнее. Очевидно, что они интуитивно чувствуют, что у вас нет настроения, и поэтому ведут себя хуже, чем обычно. Поэтому я в своей работе стараюсь всегда следить за собственными запасами энергии.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Настроение.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него и зависит запас энергии. Неприятные, болезненные размышления лишают нас энергии, поэтому я стараюсь чаще думать о позитивном – это очень мощный инструмент.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20236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Голос.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Твердый тихий голос показывает детям, что вы говорите серьезно и контролируете ситуацию.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Чувство юмора.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от времени пользуюсь мягким юмором в работе с такими детьми, это помогает понять детям, что я им не враг, и я достаточно уверена в себе.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Позитивные ожидания.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всегда показываю «трудным» детям, что верю в их способность вести себя хорошо.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Позитивные отношения.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Даже очень «трудные» дети кого-то из взрослых уважают и слушаются. Можно построить хорошие позитивные отношения с ребенком только в том случае, если увидеть его уникальность и потенциал и показать, что веришь в него.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признаки «трудных» детей вы можете назвать?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pro-klimovsk.ru/files/47/images/66(3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05000"/>
            <a:ext cx="5486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304801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Уклонение от учебы: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пропуски занятий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неуспеваемость по большинству предметов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отставания в интеллектуальном развитии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ориентации на другие виды деятельности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отсутствия познавательных интересов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25908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Негативные проявления: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– употребление спиртных напитков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– употребление психотропных и токсичных веществ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– тяга к азартным играм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– курение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– нездоровые сексуальные проявления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4648200"/>
            <a:ext cx="845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Отношение к воспитательным мероприятиям: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равнодушное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скептическое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негативное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ожесточенное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457201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Повышенная критичность по отношению к педагогам и взрослым: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грубость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драки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недисциплинированность на уроках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избиение слабых, младших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вымогательство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жестокое обращение к животным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воровство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нарушение общественного порядка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– немотивированные поступки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6172200"/>
          </a:xfrm>
        </p:spPr>
        <p:txBody>
          <a:bodyPr>
            <a:noAutofit/>
          </a:bodyPr>
          <a:lstStyle/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показывает опыт работы с «трудными» детьми, большая часть несовершеннолетних данной категории проживает в неблагополучных семьях.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несколько типов неблагополучных семей, в основу классификации положена степень нарушения взаимоотношений и поведения членов семьи.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Проблемные семьи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это семьи, функционирование которых нарушено из-за педагогической несостоятельности родителей. Как правило, это конфликтные семьи с дисгармоничным стилем семейного воспитания (авторитарные,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гиперопекающие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Кризисные семьи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семьи, переживающие внешний или внутренний кризис (изменение состава семьи, взросление детей, развод, болезнь, смерть кого-либо из членов семьи, утрата работы, жилья, документов, средств к существованию).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5476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 Асоциальные семьи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признаком этих семей является наличие таких проблем как алкоголизм, пренебрежение нуждами детей. При этом, однако, детско-родительские отношения полностью не разорваны (например, дети пытаются скрывать пьянство родителей, берут на себя ответственность за обеспечение семьи, уход за младшими детьми, продолжают учиться в школе).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 Аморальные семьи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это семьи, полностью утратившая семейные ценности, характеризующиеся алкоголизмом, наркоманией, жестоким обращением с детьми, не занимающиеся воспитанием и обучением детей, не обеспечивающие необходимых безопасных условий жизни. Дети в такой семье, как правило, не учатся, являются жертвами насилия, уходят из дома.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7526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Антисоциальные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семьи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  в этих семьях наблюдается крайняя степень семейной дисфункции.  Они характеризуются противоправным, антиобщественным поведением, несоблюдением моральных, нравственных норм в отношении наименее защищенных членов семьи, нарушением экономических прав ближних. Это семьи, ведущие паразитический образ жизни, зачастую за счет принуждения детей к воровству, попрошайничеству и проституции.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304800"/>
            <a:ext cx="830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Сложилась система работы 	с  «трудными»  детьми.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совместно с родителями создать оптимальный климат для обучения и воспитания детей с учетом индивидуальных особенностей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1.Помочь детям восстановить учебную деятельность в школе и дома, научить их учиться.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2.Прививать детям самостоятельность и чувство ответственности.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Воспитывать в детях послушание и самообладание.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4.Установить для детей четкие рамки поведения, применяя систему поощрений и ограничений.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Соблюдать здоровый образ жизни.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752</Words>
  <Application>Microsoft Office PowerPoint</Application>
  <PresentationFormat>Экран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Социально – педагогическое сопровождение в работе с  «трудными» детьми.</vt:lpstr>
      <vt:lpstr>Слайд 2</vt:lpstr>
      <vt:lpstr>Какие признаки «трудных» детей вы можете назвать? </vt:lpstr>
      <vt:lpstr>Слайд 4</vt:lpstr>
      <vt:lpstr>Слайд 5</vt:lpstr>
      <vt:lpstr>         Как показывает опыт работы с «трудными» детьми, большая часть несовершеннолетних данной категории проживает в неблагополучных семьях. Существует несколько типов неблагополучных семей, в основу классификации положена степень нарушения взаимоотношений и поведения членов семьи.  1. Проблемные семьи – это семьи, функционирование которых нарушено из-за педагогической несостоятельности родителей. Как правило, это конфликтные семьи с дисгармоничным стилем семейного воспитания (авторитарные, гипо- или гиперопекающие).  2. Кризисные семьи — это семьи, переживающие внешний или внутренний кризис (изменение состава семьи, взросление детей, развод, болезнь, смерть кого-либо из членов семьи, утрата работы, жилья, документов, средств к существованию).  </vt:lpstr>
      <vt:lpstr>3. Асоциальные семьи - признаком этих семей является наличие таких проблем как алкоголизм, пренебрежение нуждами детей. При этом, однако, детско-родительские отношения полностью не разорваны (например, дети пытаются скрывать пьянство родителей, берут на себя ответственность за обеспечение семьи, уход за младшими детьми, продолжают учиться в школе).  4. Аморальные семьи — это семьи, полностью утратившая семейные ценности, характеризующиеся алкоголизмом, наркоманией, жестоким обращением с детьми, не занимающиеся воспитанием и обучением детей, не обеспечивающие необходимых безопасных условий жизни. Дети в такой семье, как правило, не учатся, являются жертвами насилия, уходят из дома.  </vt:lpstr>
      <vt:lpstr>5. Антисоциальные семьи -  в этих семьях наблюдается крайняя степень семейной дисфункции.  Они характеризуются противоправным, антиобщественным поведением, несоблюдением моральных, нравственных норм в отношении наименее защищенных членов семьи, нарушением экономических прав ближних. Это семьи, ведущие паразитический образ жизни, зачастую за счет принуждения детей к воровству, попрошайничеству и проституции.</vt:lpstr>
      <vt:lpstr>Слайд 9</vt:lpstr>
      <vt:lpstr>Необходимо  соблюдать единые требования к обучающемуся со стороны всех участников образовательного процесса.</vt:lpstr>
      <vt:lpstr>Методы и формы: - ведение документации; -беседа; -наблюдение; -тестирование; -анкетирование; -анализ; -консультирование; -индивидуальная работа; -групповая работа; -диагностика. </vt:lpstr>
      <vt:lpstr>План работы с «трудными» детьми </vt:lpstr>
      <vt:lpstr>Слайд 13</vt:lpstr>
      <vt:lpstr>ПРИМЕР СИТУАЦИИ.  Одинокая мать воспитывает двоих детей в возрасте 15 и 13 лет, официально не работает, живут на временные заработки. Старший сын Сергей часто пропускает занятия в школе, плохо учится, большую часть времени проводит вне дома, гуляя с друзьями. В компании он употребляет спиртные напитки. Взаимоотношения матери с сыном конфликтные,  нет взаимопонимания.</vt:lpstr>
      <vt:lpstr>Технология работы с «трудным» ребенком и семьей.</vt:lpstr>
      <vt:lpstr>ПОДГОТОВИТЕЛЬНЫЙ ЭТАП</vt:lpstr>
      <vt:lpstr>Диагностический этап</vt:lpstr>
      <vt:lpstr> ПРОБЛЕМЫ        СЕМЬИ: </vt:lpstr>
      <vt:lpstr>Реабилитационный этап</vt:lpstr>
      <vt:lpstr>Завершающий этап</vt:lpstr>
      <vt:lpstr>Личный инструментарий  для работы с «трудными» детьми. Индивидуальный запас энергии. Несомненно, вы заметили, что в те дни, когда вы устали или просто расстроены, общаться с детьми становится намного сложнее. Очевидно, что они интуитивно чувствуют, что у вас нет настроения, и поэтому ведут себя хуже, чем обычно. Поэтому я в своей работе стараюсь всегда следить за собственными запасами энергии.  Настроение. От него и зависит запас энергии. Неприятные, болезненные размышления лишают нас энергии, поэтому я стараюсь чаще думать о позитивном – это очень мощный инструмент.  </vt:lpstr>
      <vt:lpstr>Голос. Твердый тихий голос показывает детям, что вы говорите серьезно и контролируете ситуацию.  Чувство юмора. Время от времени пользуюсь мягким юмором в работе с такими детьми, это помогает понять детям, что я им не враг, и я достаточно уверена в себе. Позитивные ожидания. Я всегда показываю «трудным» детям, что верю в их способность вести себя хорошо. Позитивные отношения. Даже очень «трудные» дети кого-то из взрослых уважают и слушаются. Можно построить хорошие позитивные отношения с ребенком только в том случае, если увидеть его уникальность и потенциал и показать, что веришь в него.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 – педагогическое сопровождение в работе с  «трудными» детьми.</dc:title>
  <dc:creator>Оля</dc:creator>
  <cp:lastModifiedBy>Оля</cp:lastModifiedBy>
  <cp:revision>57</cp:revision>
  <dcterms:created xsi:type="dcterms:W3CDTF">2015-11-22T11:27:05Z</dcterms:created>
  <dcterms:modified xsi:type="dcterms:W3CDTF">2015-11-24T19:43:02Z</dcterms:modified>
</cp:coreProperties>
</file>