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9" r:id="rId4"/>
    <p:sldId id="264" r:id="rId5"/>
    <p:sldId id="265" r:id="rId6"/>
    <p:sldId id="266" r:id="rId7"/>
    <p:sldId id="269" r:id="rId8"/>
    <p:sldId id="270" r:id="rId9"/>
    <p:sldId id="271" r:id="rId10"/>
    <p:sldId id="272" r:id="rId11"/>
    <p:sldId id="273" r:id="rId12"/>
    <p:sldId id="274" r:id="rId13"/>
    <p:sldId id="283" r:id="rId14"/>
    <p:sldId id="275" r:id="rId15"/>
    <p:sldId id="277" r:id="rId16"/>
    <p:sldId id="278" r:id="rId17"/>
    <p:sldId id="279" r:id="rId18"/>
    <p:sldId id="280" r:id="rId19"/>
    <p:sldId id="281" r:id="rId20"/>
    <p:sldId id="282"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53" autoAdjust="0"/>
    <p:restoredTop sz="94660"/>
  </p:normalViewPr>
  <p:slideViewPr>
    <p:cSldViewPr>
      <p:cViewPr varScale="1">
        <p:scale>
          <a:sx n="83" d="100"/>
          <a:sy n="83" d="100"/>
        </p:scale>
        <p:origin x="-84"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531A778-91C0-437D-A05F-316ED147DA6E}" type="datetimeFigureOut">
              <a:rPr lang="ru-RU" smtClean="0"/>
              <a:t>01.10.2015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1B6C6F-8B66-45AA-9D88-AAACD1C65F1B}" type="slidenum">
              <a:rPr lang="ru-RU" smtClean="0"/>
              <a:t>‹#›</a:t>
            </a:fld>
            <a:endParaRPr lang="ru-RU"/>
          </a:p>
        </p:txBody>
      </p:sp>
    </p:spTree>
    <p:extLst>
      <p:ext uri="{BB962C8B-B14F-4D97-AF65-F5344CB8AC3E}">
        <p14:creationId xmlns:p14="http://schemas.microsoft.com/office/powerpoint/2010/main" val="2295794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531A778-91C0-437D-A05F-316ED147DA6E}" type="datetimeFigureOut">
              <a:rPr lang="ru-RU" smtClean="0"/>
              <a:t>01.10.2015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1B6C6F-8B66-45AA-9D88-AAACD1C65F1B}" type="slidenum">
              <a:rPr lang="ru-RU" smtClean="0"/>
              <a:t>‹#›</a:t>
            </a:fld>
            <a:endParaRPr lang="ru-RU"/>
          </a:p>
        </p:txBody>
      </p:sp>
    </p:spTree>
    <p:extLst>
      <p:ext uri="{BB962C8B-B14F-4D97-AF65-F5344CB8AC3E}">
        <p14:creationId xmlns:p14="http://schemas.microsoft.com/office/powerpoint/2010/main" val="3862403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531A778-91C0-437D-A05F-316ED147DA6E}" type="datetimeFigureOut">
              <a:rPr lang="ru-RU" smtClean="0"/>
              <a:t>01.10.2015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1B6C6F-8B66-45AA-9D88-AAACD1C65F1B}" type="slidenum">
              <a:rPr lang="ru-RU" smtClean="0"/>
              <a:t>‹#›</a:t>
            </a:fld>
            <a:endParaRPr lang="ru-RU"/>
          </a:p>
        </p:txBody>
      </p:sp>
    </p:spTree>
    <p:extLst>
      <p:ext uri="{BB962C8B-B14F-4D97-AF65-F5344CB8AC3E}">
        <p14:creationId xmlns:p14="http://schemas.microsoft.com/office/powerpoint/2010/main" val="257306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531A778-91C0-437D-A05F-316ED147DA6E}" type="datetimeFigureOut">
              <a:rPr lang="ru-RU" smtClean="0"/>
              <a:t>01.10.2015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1B6C6F-8B66-45AA-9D88-AAACD1C65F1B}" type="slidenum">
              <a:rPr lang="ru-RU" smtClean="0"/>
              <a:t>‹#›</a:t>
            </a:fld>
            <a:endParaRPr lang="ru-RU"/>
          </a:p>
        </p:txBody>
      </p:sp>
    </p:spTree>
    <p:extLst>
      <p:ext uri="{BB962C8B-B14F-4D97-AF65-F5344CB8AC3E}">
        <p14:creationId xmlns:p14="http://schemas.microsoft.com/office/powerpoint/2010/main" val="1675067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531A778-91C0-437D-A05F-316ED147DA6E}" type="datetimeFigureOut">
              <a:rPr lang="ru-RU" smtClean="0"/>
              <a:t>01.10.2015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1B6C6F-8B66-45AA-9D88-AAACD1C65F1B}" type="slidenum">
              <a:rPr lang="ru-RU" smtClean="0"/>
              <a:t>‹#›</a:t>
            </a:fld>
            <a:endParaRPr lang="ru-RU"/>
          </a:p>
        </p:txBody>
      </p:sp>
    </p:spTree>
    <p:extLst>
      <p:ext uri="{BB962C8B-B14F-4D97-AF65-F5344CB8AC3E}">
        <p14:creationId xmlns:p14="http://schemas.microsoft.com/office/powerpoint/2010/main" val="3630417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531A778-91C0-437D-A05F-316ED147DA6E}" type="datetimeFigureOut">
              <a:rPr lang="ru-RU" smtClean="0"/>
              <a:t>01.10.2015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41B6C6F-8B66-45AA-9D88-AAACD1C65F1B}" type="slidenum">
              <a:rPr lang="ru-RU" smtClean="0"/>
              <a:t>‹#›</a:t>
            </a:fld>
            <a:endParaRPr lang="ru-RU"/>
          </a:p>
        </p:txBody>
      </p:sp>
    </p:spTree>
    <p:extLst>
      <p:ext uri="{BB962C8B-B14F-4D97-AF65-F5344CB8AC3E}">
        <p14:creationId xmlns:p14="http://schemas.microsoft.com/office/powerpoint/2010/main" val="1925731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531A778-91C0-437D-A05F-316ED147DA6E}" type="datetimeFigureOut">
              <a:rPr lang="ru-RU" smtClean="0"/>
              <a:t>01.10.2015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41B6C6F-8B66-45AA-9D88-AAACD1C65F1B}" type="slidenum">
              <a:rPr lang="ru-RU" smtClean="0"/>
              <a:t>‹#›</a:t>
            </a:fld>
            <a:endParaRPr lang="ru-RU"/>
          </a:p>
        </p:txBody>
      </p:sp>
    </p:spTree>
    <p:extLst>
      <p:ext uri="{BB962C8B-B14F-4D97-AF65-F5344CB8AC3E}">
        <p14:creationId xmlns:p14="http://schemas.microsoft.com/office/powerpoint/2010/main" val="201691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531A778-91C0-437D-A05F-316ED147DA6E}" type="datetimeFigureOut">
              <a:rPr lang="ru-RU" smtClean="0"/>
              <a:t>01.10.2015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41B6C6F-8B66-45AA-9D88-AAACD1C65F1B}" type="slidenum">
              <a:rPr lang="ru-RU" smtClean="0"/>
              <a:t>‹#›</a:t>
            </a:fld>
            <a:endParaRPr lang="ru-RU"/>
          </a:p>
        </p:txBody>
      </p:sp>
    </p:spTree>
    <p:extLst>
      <p:ext uri="{BB962C8B-B14F-4D97-AF65-F5344CB8AC3E}">
        <p14:creationId xmlns:p14="http://schemas.microsoft.com/office/powerpoint/2010/main" val="290579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531A778-91C0-437D-A05F-316ED147DA6E}" type="datetimeFigureOut">
              <a:rPr lang="ru-RU" smtClean="0"/>
              <a:t>01.10.2015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41B6C6F-8B66-45AA-9D88-AAACD1C65F1B}" type="slidenum">
              <a:rPr lang="ru-RU" smtClean="0"/>
              <a:t>‹#›</a:t>
            </a:fld>
            <a:endParaRPr lang="ru-RU"/>
          </a:p>
        </p:txBody>
      </p:sp>
    </p:spTree>
    <p:extLst>
      <p:ext uri="{BB962C8B-B14F-4D97-AF65-F5344CB8AC3E}">
        <p14:creationId xmlns:p14="http://schemas.microsoft.com/office/powerpoint/2010/main" val="362252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531A778-91C0-437D-A05F-316ED147DA6E}" type="datetimeFigureOut">
              <a:rPr lang="ru-RU" smtClean="0"/>
              <a:t>01.10.2015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41B6C6F-8B66-45AA-9D88-AAACD1C65F1B}" type="slidenum">
              <a:rPr lang="ru-RU" smtClean="0"/>
              <a:t>‹#›</a:t>
            </a:fld>
            <a:endParaRPr lang="ru-RU"/>
          </a:p>
        </p:txBody>
      </p:sp>
    </p:spTree>
    <p:extLst>
      <p:ext uri="{BB962C8B-B14F-4D97-AF65-F5344CB8AC3E}">
        <p14:creationId xmlns:p14="http://schemas.microsoft.com/office/powerpoint/2010/main" val="1902540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531A778-91C0-437D-A05F-316ED147DA6E}" type="datetimeFigureOut">
              <a:rPr lang="ru-RU" smtClean="0"/>
              <a:t>01.10.2015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41B6C6F-8B66-45AA-9D88-AAACD1C65F1B}" type="slidenum">
              <a:rPr lang="ru-RU" smtClean="0"/>
              <a:t>‹#›</a:t>
            </a:fld>
            <a:endParaRPr lang="ru-RU"/>
          </a:p>
        </p:txBody>
      </p:sp>
    </p:spTree>
    <p:extLst>
      <p:ext uri="{BB962C8B-B14F-4D97-AF65-F5344CB8AC3E}">
        <p14:creationId xmlns:p14="http://schemas.microsoft.com/office/powerpoint/2010/main" val="4287165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31A778-91C0-437D-A05F-316ED147DA6E}" type="datetimeFigureOut">
              <a:rPr lang="ru-RU" smtClean="0"/>
              <a:t>01.10.2015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1B6C6F-8B66-45AA-9D88-AAACD1C65F1B}" type="slidenum">
              <a:rPr lang="ru-RU" smtClean="0"/>
              <a:t>‹#›</a:t>
            </a:fld>
            <a:endParaRPr lang="ru-RU"/>
          </a:p>
        </p:txBody>
      </p:sp>
    </p:spTree>
    <p:extLst>
      <p:ext uri="{BB962C8B-B14F-4D97-AF65-F5344CB8AC3E}">
        <p14:creationId xmlns:p14="http://schemas.microsoft.com/office/powerpoint/2010/main" val="722967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erudit.edu.ru/wp-content/uploads/2014/04/%D1%8D%D0%BC%D0%B1%D0%BB%D0%B5%D0%BC%D0%B0.jpg"/>
          <p:cNvPicPr/>
          <p:nvPr/>
        </p:nvPicPr>
        <p:blipFill>
          <a:blip r:embed="rId2">
            <a:extLst>
              <a:ext uri="{28A0092B-C50C-407E-A947-70E740481C1C}">
                <a14:useLocalDpi xmlns:a14="http://schemas.microsoft.com/office/drawing/2010/main" val="0"/>
              </a:ext>
            </a:extLst>
          </a:blip>
          <a:srcRect/>
          <a:stretch>
            <a:fillRect/>
          </a:stretch>
        </p:blipFill>
        <p:spPr bwMode="auto">
          <a:xfrm>
            <a:off x="1547664" y="764704"/>
            <a:ext cx="6336704" cy="5184576"/>
          </a:xfrm>
          <a:prstGeom prst="rect">
            <a:avLst/>
          </a:prstGeom>
          <a:noFill/>
          <a:ln>
            <a:noFill/>
          </a:ln>
        </p:spPr>
      </p:pic>
    </p:spTree>
    <p:extLst>
      <p:ext uri="{BB962C8B-B14F-4D97-AF65-F5344CB8AC3E}">
        <p14:creationId xmlns:p14="http://schemas.microsoft.com/office/powerpoint/2010/main" val="2669344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1582341"/>
            <a:ext cx="6696744" cy="4893647"/>
          </a:xfrm>
          <a:prstGeom prst="rect">
            <a:avLst/>
          </a:prstGeom>
        </p:spPr>
        <p:txBody>
          <a:bodyPr wrap="square">
            <a:spAutoFit/>
          </a:bodyPr>
          <a:lstStyle/>
          <a:p>
            <a:pPr algn="just"/>
            <a:r>
              <a:rPr lang="ru-RU" sz="2400" dirty="0"/>
              <a:t>При спасении пострадавших из горящих зданий и при тушении пожара соблюдайте следующие правила: </a:t>
            </a:r>
            <a:endParaRPr lang="ru-RU" sz="2400" dirty="0" smtClean="0"/>
          </a:p>
          <a:p>
            <a:pPr algn="just"/>
            <a:r>
              <a:rPr lang="ru-RU" sz="2400" dirty="0" smtClean="0"/>
              <a:t>Прежде </a:t>
            </a:r>
            <a:r>
              <a:rPr lang="ru-RU" sz="2400" dirty="0"/>
              <a:t>чем войти в горящее помещение, накройтесь с головой мокрым покрывалом, плащом, куском плотной </a:t>
            </a:r>
            <a:r>
              <a:rPr lang="ru-RU" sz="2400" dirty="0" smtClean="0"/>
              <a:t>ткани</a:t>
            </a:r>
          </a:p>
          <a:p>
            <a:pPr algn="just"/>
            <a:r>
              <a:rPr lang="ru-RU" sz="2400" dirty="0" smtClean="0"/>
              <a:t> </a:t>
            </a:r>
            <a:r>
              <a:rPr lang="ru-RU" sz="2400" dirty="0"/>
              <a:t>Дверь в задымленное помещение открывайте осторожно, чтобы избежать вспышки пламени от быстрого притока свежего воздуха В сильно задымленном помещении двигайтесь ползком или пригнувшись </a:t>
            </a:r>
            <a:endParaRPr lang="ru-RU" sz="2400" dirty="0" smtClean="0"/>
          </a:p>
          <a:p>
            <a:pPr algn="just"/>
            <a:r>
              <a:rPr lang="ru-RU" sz="2400" dirty="0" smtClean="0"/>
              <a:t>Для </a:t>
            </a:r>
            <a:r>
              <a:rPr lang="ru-RU" sz="2400" dirty="0"/>
              <a:t>защиты от угарного газа дышите через увлажненную ткань</a:t>
            </a:r>
          </a:p>
        </p:txBody>
      </p:sp>
    </p:spTree>
    <p:extLst>
      <p:ext uri="{BB962C8B-B14F-4D97-AF65-F5344CB8AC3E}">
        <p14:creationId xmlns:p14="http://schemas.microsoft.com/office/powerpoint/2010/main" val="4117877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335846"/>
            <a:ext cx="7272808" cy="5632311"/>
          </a:xfrm>
          <a:prstGeom prst="rect">
            <a:avLst/>
          </a:prstGeom>
        </p:spPr>
        <p:txBody>
          <a:bodyPr wrap="square">
            <a:spAutoFit/>
          </a:bodyPr>
          <a:lstStyle/>
          <a:p>
            <a:r>
              <a:rPr lang="ru-RU" sz="2000" dirty="0"/>
              <a:t>Помните! </a:t>
            </a:r>
            <a:endParaRPr lang="ru-RU" sz="2000" dirty="0" smtClean="0"/>
          </a:p>
          <a:p>
            <a:r>
              <a:rPr lang="ru-RU" sz="2000" dirty="0" smtClean="0"/>
              <a:t>Маленькие </a:t>
            </a:r>
            <a:r>
              <a:rPr lang="ru-RU" sz="2000" dirty="0"/>
              <a:t>дети от страха часто прячутся под кроватями, в шкафах, забиваются в </a:t>
            </a:r>
            <a:r>
              <a:rPr lang="ru-RU" sz="2000" dirty="0" smtClean="0"/>
              <a:t>угол</a:t>
            </a:r>
          </a:p>
          <a:p>
            <a:r>
              <a:rPr lang="ru-RU" sz="2000" dirty="0" smtClean="0"/>
              <a:t> </a:t>
            </a:r>
            <a:r>
              <a:rPr lang="ru-RU" sz="2000" dirty="0"/>
              <a:t>Если на вас загорелась одежда, ложитесь на землю и, перекатываясь, сбейте пламя, бежать нельзя – это еще больше раздует огонь </a:t>
            </a:r>
            <a:endParaRPr lang="ru-RU" sz="2000" dirty="0" smtClean="0"/>
          </a:p>
          <a:p>
            <a:r>
              <a:rPr lang="ru-RU" sz="2000" dirty="0" smtClean="0"/>
              <a:t>При </a:t>
            </a:r>
            <a:r>
              <a:rPr lang="ru-RU" sz="2000" dirty="0"/>
              <a:t>тушении пожара используйте огнетушители, пожарные краны, песок, землю, покрывала и другие </a:t>
            </a:r>
            <a:r>
              <a:rPr lang="ru-RU" sz="2000" dirty="0" smtClean="0"/>
              <a:t>средства</a:t>
            </a:r>
          </a:p>
          <a:p>
            <a:r>
              <a:rPr lang="ru-RU" sz="2000" dirty="0" smtClean="0"/>
              <a:t> </a:t>
            </a:r>
            <a:r>
              <a:rPr lang="ru-RU" sz="2000" dirty="0"/>
              <a:t>Огнегасящие вещества направляйте в места наиболее интенсивного горения и не на пламя, а на горящую </a:t>
            </a:r>
            <a:r>
              <a:rPr lang="ru-RU" sz="2000" dirty="0" smtClean="0"/>
              <a:t>поверхность</a:t>
            </a:r>
          </a:p>
          <a:p>
            <a:r>
              <a:rPr lang="ru-RU" sz="2000" dirty="0" smtClean="0"/>
              <a:t> </a:t>
            </a:r>
            <a:r>
              <a:rPr lang="ru-RU" sz="2000" dirty="0"/>
              <a:t>Если горит вертикальная поверхность, воду поливайте в верхнюю часть Горючие жидкости тушите пенообразующими составами, засыпайте песком или землей, а также накрывайте покрывалом, одеждой, брезентом и т.д. </a:t>
            </a:r>
            <a:endParaRPr lang="ru-RU" sz="2000" dirty="0" smtClean="0"/>
          </a:p>
          <a:p>
            <a:r>
              <a:rPr lang="ru-RU" sz="2000" dirty="0" smtClean="0"/>
              <a:t>Если </a:t>
            </a:r>
            <a:r>
              <a:rPr lang="ru-RU" sz="2000" dirty="0"/>
              <a:t>горит электропроводка, сначала выверните пробки или выключите рубильник, а потом приступайте к </a:t>
            </a:r>
            <a:r>
              <a:rPr lang="ru-RU" sz="2000" dirty="0" smtClean="0"/>
              <a:t>тушению</a:t>
            </a:r>
          </a:p>
          <a:p>
            <a:r>
              <a:rPr lang="ru-RU" sz="2000" dirty="0" smtClean="0"/>
              <a:t> </a:t>
            </a:r>
            <a:r>
              <a:rPr lang="ru-RU" sz="2000" dirty="0"/>
              <a:t>Выходите из зоны пожара в наветренную сторону, то есть откуда дует ветер.</a:t>
            </a:r>
          </a:p>
        </p:txBody>
      </p:sp>
    </p:spTree>
    <p:extLst>
      <p:ext uri="{BB962C8B-B14F-4D97-AF65-F5344CB8AC3E}">
        <p14:creationId xmlns:p14="http://schemas.microsoft.com/office/powerpoint/2010/main" val="1588565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a:t>Задумайтесь! Ежегодно на территории  области происходит порядка 2 тысяч пожаров, в огне погибает более 100 человек</a:t>
            </a:r>
            <a:r>
              <a:rPr lang="ru-RU" dirty="0"/>
              <a:t>.</a:t>
            </a:r>
          </a:p>
        </p:txBody>
      </p:sp>
      <p:pic>
        <p:nvPicPr>
          <p:cNvPr id="4" name="Объект 3" descr="http://1.bp.blogspot.com/-PLj5jNQnd_c/UYdXrYg86AI/AAAAAAAAAnE/ZxlFmc6nuSs/s1600/DSC_0138.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2204864"/>
            <a:ext cx="6840760" cy="3960440"/>
          </a:xfrm>
          <a:prstGeom prst="rect">
            <a:avLst/>
          </a:prstGeom>
          <a:noFill/>
          <a:ln>
            <a:noFill/>
          </a:ln>
        </p:spPr>
      </p:pic>
    </p:spTree>
    <p:extLst>
      <p:ext uri="{BB962C8B-B14F-4D97-AF65-F5344CB8AC3E}">
        <p14:creationId xmlns:p14="http://schemas.microsoft.com/office/powerpoint/2010/main" val="3912453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6792"/>
            <a:ext cx="8229600" cy="2016224"/>
          </a:xfrm>
        </p:spPr>
        <p:txBody>
          <a:bodyPr>
            <a:normAutofit/>
          </a:bodyPr>
          <a:lstStyle/>
          <a:p>
            <a:r>
              <a:rPr lang="ru-RU" sz="6000" dirty="0" smtClean="0">
                <a:solidFill>
                  <a:srgbClr val="0070C0"/>
                </a:solidFill>
              </a:rPr>
              <a:t>ПРОВЕРЬ  СЕБЯ</a:t>
            </a:r>
            <a:endParaRPr lang="ru-RU" sz="6000" dirty="0">
              <a:solidFill>
                <a:srgbClr val="0070C0"/>
              </a:solidFill>
            </a:endParaRPr>
          </a:p>
        </p:txBody>
      </p:sp>
    </p:spTree>
    <p:extLst>
      <p:ext uri="{BB962C8B-B14F-4D97-AF65-F5344CB8AC3E}">
        <p14:creationId xmlns:p14="http://schemas.microsoft.com/office/powerpoint/2010/main" val="1340601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2442" y="1268760"/>
            <a:ext cx="6984776" cy="4154984"/>
          </a:xfrm>
          <a:prstGeom prst="rect">
            <a:avLst/>
          </a:prstGeom>
        </p:spPr>
        <p:txBody>
          <a:bodyPr wrap="square">
            <a:spAutoFit/>
          </a:bodyPr>
          <a:lstStyle/>
          <a:p>
            <a:r>
              <a:rPr lang="ru-RU" sz="2400" dirty="0" smtClean="0">
                <a:solidFill>
                  <a:srgbClr val="FF0000"/>
                </a:solidFill>
              </a:rPr>
              <a:t>Если </a:t>
            </a:r>
            <a:r>
              <a:rPr lang="ru-RU" sz="2400" dirty="0">
                <a:solidFill>
                  <a:srgbClr val="FF0000"/>
                </a:solidFill>
              </a:rPr>
              <a:t>случится пожар, как Вы будете действовать? </a:t>
            </a:r>
          </a:p>
          <a:p>
            <a:r>
              <a:rPr lang="ru-RU" sz="2400" dirty="0" smtClean="0"/>
              <a:t>Позвоню по телефону «01» 3 </a:t>
            </a:r>
          </a:p>
          <a:p>
            <a:r>
              <a:rPr lang="ru-RU" sz="2400" dirty="0" smtClean="0"/>
              <a:t>Позову </a:t>
            </a:r>
            <a:r>
              <a:rPr lang="ru-RU" sz="2400" dirty="0"/>
              <a:t>на помощь </a:t>
            </a:r>
            <a:r>
              <a:rPr lang="ru-RU" sz="2400" dirty="0" smtClean="0"/>
              <a:t>2</a:t>
            </a:r>
          </a:p>
          <a:p>
            <a:r>
              <a:rPr lang="ru-RU" sz="2400" dirty="0" smtClean="0"/>
              <a:t> </a:t>
            </a:r>
            <a:r>
              <a:rPr lang="ru-RU" sz="2400" dirty="0"/>
              <a:t>Убегу, никому ничего не сказав </a:t>
            </a:r>
            <a:r>
              <a:rPr lang="ru-RU" sz="2400" dirty="0" smtClean="0"/>
              <a:t>0</a:t>
            </a:r>
          </a:p>
          <a:p>
            <a:pPr marL="342900" indent="-342900">
              <a:buAutoNum type="arabicPeriod"/>
            </a:pPr>
            <a:endParaRPr lang="ru-RU" sz="2400" dirty="0"/>
          </a:p>
          <a:p>
            <a:r>
              <a:rPr lang="ru-RU" sz="2400" dirty="0" smtClean="0">
                <a:solidFill>
                  <a:srgbClr val="FF0000"/>
                </a:solidFill>
              </a:rPr>
              <a:t>Каковы </a:t>
            </a:r>
            <a:r>
              <a:rPr lang="ru-RU" sz="2400" dirty="0">
                <a:solidFill>
                  <a:srgbClr val="FF0000"/>
                </a:solidFill>
              </a:rPr>
              <a:t>Ваши действия, если комната начала наполняться густым едким дымом</a:t>
            </a:r>
            <a:r>
              <a:rPr lang="ru-RU" sz="2400" dirty="0"/>
              <a:t>? </a:t>
            </a:r>
            <a:endParaRPr lang="ru-RU" sz="2400" dirty="0" smtClean="0"/>
          </a:p>
          <a:p>
            <a:r>
              <a:rPr lang="ru-RU" sz="2400" dirty="0" smtClean="0"/>
              <a:t>Открою </a:t>
            </a:r>
            <a:r>
              <a:rPr lang="ru-RU" sz="2400" dirty="0"/>
              <a:t>окно, не закрыв дверь 0 </a:t>
            </a:r>
            <a:endParaRPr lang="ru-RU" sz="2400" dirty="0" smtClean="0"/>
          </a:p>
          <a:p>
            <a:r>
              <a:rPr lang="ru-RU" sz="2400" dirty="0" smtClean="0"/>
              <a:t>Буду </a:t>
            </a:r>
            <a:r>
              <a:rPr lang="ru-RU" sz="2400" dirty="0"/>
              <a:t>продвигаться к выходу </a:t>
            </a:r>
            <a:r>
              <a:rPr lang="ru-RU" sz="2400" dirty="0" smtClean="0"/>
              <a:t>2</a:t>
            </a:r>
          </a:p>
          <a:p>
            <a:r>
              <a:rPr lang="ru-RU" sz="2400" dirty="0" smtClean="0"/>
              <a:t> </a:t>
            </a:r>
            <a:r>
              <a:rPr lang="ru-RU" sz="2400" dirty="0"/>
              <a:t>Закрою рот и нос мокрым носовым платком и буду продвигаться к выходу, прижимаясь к полу 3</a:t>
            </a:r>
          </a:p>
        </p:txBody>
      </p:sp>
    </p:spTree>
    <p:extLst>
      <p:ext uri="{BB962C8B-B14F-4D97-AF65-F5344CB8AC3E}">
        <p14:creationId xmlns:p14="http://schemas.microsoft.com/office/powerpoint/2010/main" val="3788481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76673"/>
            <a:ext cx="7776864" cy="6001643"/>
          </a:xfrm>
          <a:prstGeom prst="rect">
            <a:avLst/>
          </a:prstGeom>
        </p:spPr>
        <p:txBody>
          <a:bodyPr wrap="square">
            <a:spAutoFit/>
          </a:bodyPr>
          <a:lstStyle/>
          <a:p>
            <a:r>
              <a:rPr lang="ru-RU" sz="2400" dirty="0">
                <a:solidFill>
                  <a:srgbClr val="FF0000"/>
                </a:solidFill>
              </a:rPr>
              <a:t>Что Вы предпримете, если загорелась электропроводка</a:t>
            </a:r>
            <a:r>
              <a:rPr lang="ru-RU" sz="2400" dirty="0"/>
              <a:t>? </a:t>
            </a:r>
            <a:endParaRPr lang="ru-RU" sz="2400" dirty="0" smtClean="0"/>
          </a:p>
          <a:p>
            <a:r>
              <a:rPr lang="ru-RU" sz="2400" dirty="0" smtClean="0"/>
              <a:t>Буду </a:t>
            </a:r>
            <a:r>
              <a:rPr lang="ru-RU" sz="2400" dirty="0"/>
              <a:t>тушить водой 0 </a:t>
            </a:r>
            <a:endParaRPr lang="ru-RU" sz="2400" dirty="0" smtClean="0"/>
          </a:p>
          <a:p>
            <a:r>
              <a:rPr lang="ru-RU" sz="2400" dirty="0" smtClean="0"/>
              <a:t>Обесточу </a:t>
            </a:r>
            <a:r>
              <a:rPr lang="ru-RU" sz="2400" dirty="0"/>
              <a:t>электросеть, затем приступлю к тушению 3 </a:t>
            </a:r>
            <a:endParaRPr lang="ru-RU" sz="2400" dirty="0" smtClean="0"/>
          </a:p>
          <a:p>
            <a:r>
              <a:rPr lang="ru-RU" sz="2400" dirty="0" smtClean="0"/>
              <a:t>Буду </a:t>
            </a:r>
            <a:r>
              <a:rPr lang="ru-RU" sz="2400" dirty="0"/>
              <a:t>звать на помощь </a:t>
            </a:r>
            <a:r>
              <a:rPr lang="ru-RU" sz="2400" dirty="0" smtClean="0"/>
              <a:t>1. </a:t>
            </a:r>
          </a:p>
          <a:p>
            <a:endParaRPr lang="ru-RU" sz="2400" dirty="0"/>
          </a:p>
          <a:p>
            <a:r>
              <a:rPr lang="ru-RU" sz="2400" dirty="0" smtClean="0">
                <a:solidFill>
                  <a:srgbClr val="FF0000"/>
                </a:solidFill>
              </a:rPr>
              <a:t>Если </a:t>
            </a:r>
            <a:r>
              <a:rPr lang="ru-RU" sz="2400" dirty="0">
                <a:solidFill>
                  <a:srgbClr val="FF0000"/>
                </a:solidFill>
              </a:rPr>
              <a:t>на Вас загорелась одежда, что Вы сделаете в первую очередь</a:t>
            </a:r>
            <a:r>
              <a:rPr lang="ru-RU" sz="2400" dirty="0" smtClean="0">
                <a:solidFill>
                  <a:srgbClr val="FF0000"/>
                </a:solidFill>
              </a:rPr>
              <a:t>?</a:t>
            </a:r>
          </a:p>
          <a:p>
            <a:r>
              <a:rPr lang="ru-RU" sz="2400" dirty="0" smtClean="0"/>
              <a:t> </a:t>
            </a:r>
            <a:r>
              <a:rPr lang="ru-RU" sz="2400" dirty="0"/>
              <a:t>Побегу, попытаюсь сорвать одежду 0 </a:t>
            </a:r>
            <a:endParaRPr lang="ru-RU" sz="2400" dirty="0" smtClean="0"/>
          </a:p>
          <a:p>
            <a:r>
              <a:rPr lang="ru-RU" sz="2400" dirty="0" smtClean="0"/>
              <a:t>Остановлюсь</a:t>
            </a:r>
            <a:r>
              <a:rPr lang="ru-RU" sz="2400" dirty="0"/>
              <a:t>, упаду, покачусь, сбивая пламя </a:t>
            </a:r>
            <a:r>
              <a:rPr lang="ru-RU" sz="2400" dirty="0" smtClean="0"/>
              <a:t>3</a:t>
            </a:r>
          </a:p>
          <a:p>
            <a:r>
              <a:rPr lang="ru-RU" sz="2400" dirty="0" smtClean="0"/>
              <a:t> </a:t>
            </a:r>
            <a:r>
              <a:rPr lang="ru-RU" sz="2400" dirty="0"/>
              <a:t>Завернусь в одеяло 2 </a:t>
            </a:r>
            <a:r>
              <a:rPr lang="ru-RU" sz="2400" dirty="0" smtClean="0"/>
              <a:t>.</a:t>
            </a:r>
          </a:p>
          <a:p>
            <a:endParaRPr lang="ru-RU" sz="2400" dirty="0"/>
          </a:p>
          <a:p>
            <a:r>
              <a:rPr lang="ru-RU" sz="2400" dirty="0" smtClean="0"/>
              <a:t> </a:t>
            </a:r>
            <a:r>
              <a:rPr lang="ru-RU" sz="2400" dirty="0" smtClean="0">
                <a:solidFill>
                  <a:srgbClr val="FF0000"/>
                </a:solidFill>
              </a:rPr>
              <a:t>Каковы Ваши действия, если при приготовлении пищи загорелся жир на сковороде?</a:t>
            </a:r>
          </a:p>
          <a:p>
            <a:r>
              <a:rPr lang="ru-RU" sz="2400" dirty="0" smtClean="0"/>
              <a:t> </a:t>
            </a:r>
            <a:r>
              <a:rPr lang="ru-RU" sz="2400" dirty="0"/>
              <a:t>Накрою сковороду мокрым полотенцем 3 </a:t>
            </a:r>
            <a:endParaRPr lang="ru-RU" sz="2400" dirty="0" smtClean="0"/>
          </a:p>
          <a:p>
            <a:r>
              <a:rPr lang="ru-RU" sz="2400" dirty="0" smtClean="0"/>
              <a:t>Буду </a:t>
            </a:r>
            <a:r>
              <a:rPr lang="ru-RU" sz="2400" dirty="0"/>
              <a:t>тушить водой 0 </a:t>
            </a:r>
            <a:endParaRPr lang="ru-RU" sz="2400" dirty="0" smtClean="0"/>
          </a:p>
          <a:p>
            <a:r>
              <a:rPr lang="ru-RU" sz="2400" dirty="0" smtClean="0"/>
              <a:t>Попытаюсь </a:t>
            </a:r>
            <a:r>
              <a:rPr lang="ru-RU" sz="2400" dirty="0"/>
              <a:t>вынести горящую сковороду на улицу </a:t>
            </a:r>
            <a:r>
              <a:rPr lang="ru-RU" sz="2400" dirty="0" smtClean="0"/>
              <a:t>0</a:t>
            </a:r>
            <a:endParaRPr lang="ru-RU" sz="2400" dirty="0"/>
          </a:p>
        </p:txBody>
      </p:sp>
    </p:spTree>
    <p:extLst>
      <p:ext uri="{BB962C8B-B14F-4D97-AF65-F5344CB8AC3E}">
        <p14:creationId xmlns:p14="http://schemas.microsoft.com/office/powerpoint/2010/main" val="2609531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988840"/>
            <a:ext cx="7632848" cy="2677656"/>
          </a:xfrm>
          <a:prstGeom prst="rect">
            <a:avLst/>
          </a:prstGeom>
        </p:spPr>
        <p:txBody>
          <a:bodyPr wrap="square">
            <a:spAutoFit/>
          </a:bodyPr>
          <a:lstStyle/>
          <a:p>
            <a:r>
              <a:rPr lang="ru-RU" sz="2800" dirty="0">
                <a:solidFill>
                  <a:srgbClr val="FF0000"/>
                </a:solidFill>
              </a:rPr>
              <a:t>. Если Вы увидели, что на опушке леса горит прошлогодняя трава, что Вы предпримете?</a:t>
            </a:r>
          </a:p>
          <a:p>
            <a:r>
              <a:rPr lang="ru-RU" sz="2800" dirty="0"/>
              <a:t> Пройду мимо 3 </a:t>
            </a:r>
          </a:p>
          <a:p>
            <a:r>
              <a:rPr lang="ru-RU" sz="2800" dirty="0"/>
              <a:t>Постараюсь затушить, забросав землей, сбить пламя ветками деревьев 3 </a:t>
            </a:r>
          </a:p>
          <a:p>
            <a:r>
              <a:rPr lang="ru-RU" sz="2800" dirty="0"/>
              <a:t>Сообщу об этом взрослым 2 </a:t>
            </a:r>
          </a:p>
        </p:txBody>
      </p:sp>
    </p:spTree>
    <p:extLst>
      <p:ext uri="{BB962C8B-B14F-4D97-AF65-F5344CB8AC3E}">
        <p14:creationId xmlns:p14="http://schemas.microsoft.com/office/powerpoint/2010/main" val="783605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47664" y="1340769"/>
            <a:ext cx="6336704" cy="5262979"/>
          </a:xfrm>
          <a:prstGeom prst="rect">
            <a:avLst/>
          </a:prstGeom>
        </p:spPr>
        <p:txBody>
          <a:bodyPr wrap="square">
            <a:spAutoFit/>
          </a:bodyPr>
          <a:lstStyle/>
          <a:p>
            <a:r>
              <a:rPr lang="ru-RU" dirty="0">
                <a:solidFill>
                  <a:srgbClr val="FF0000"/>
                </a:solidFill>
              </a:rPr>
              <a:t>. </a:t>
            </a:r>
            <a:r>
              <a:rPr lang="ru-RU" sz="2400" dirty="0">
                <a:solidFill>
                  <a:srgbClr val="FF0000"/>
                </a:solidFill>
              </a:rPr>
              <a:t>Если Вы разжигаете газовую колонку или духовку газовой плиты и спичка погасла, не успев зажечь газ, что Вы будете делать</a:t>
            </a:r>
            <a:r>
              <a:rPr lang="ru-RU" sz="2400" dirty="0" smtClean="0">
                <a:solidFill>
                  <a:srgbClr val="FF0000"/>
                </a:solidFill>
              </a:rPr>
              <a:t>?</a:t>
            </a:r>
          </a:p>
          <a:p>
            <a:r>
              <a:rPr lang="ru-RU" sz="2400" dirty="0" smtClean="0"/>
              <a:t> </a:t>
            </a:r>
            <a:r>
              <a:rPr lang="ru-RU" sz="2400" dirty="0"/>
              <a:t>Достану вторую спичку и стану зажигать газ 0 </a:t>
            </a:r>
            <a:endParaRPr lang="ru-RU" sz="2400" dirty="0" smtClean="0"/>
          </a:p>
          <a:p>
            <a:r>
              <a:rPr lang="ru-RU" sz="2400" dirty="0" smtClean="0"/>
              <a:t>Перекрою </a:t>
            </a:r>
            <a:r>
              <a:rPr lang="ru-RU" sz="2400" dirty="0"/>
              <a:t>газ 2 </a:t>
            </a:r>
            <a:endParaRPr lang="ru-RU" sz="2400" dirty="0" smtClean="0"/>
          </a:p>
          <a:p>
            <a:r>
              <a:rPr lang="ru-RU" sz="2400" dirty="0" smtClean="0"/>
              <a:t>Перекрою </a:t>
            </a:r>
            <a:r>
              <a:rPr lang="ru-RU" sz="2400" dirty="0"/>
              <a:t>газ и проверю тягу </a:t>
            </a:r>
            <a:r>
              <a:rPr lang="ru-RU" sz="2400" dirty="0" smtClean="0"/>
              <a:t>3. </a:t>
            </a:r>
          </a:p>
          <a:p>
            <a:endParaRPr lang="ru-RU" sz="2400" dirty="0"/>
          </a:p>
          <a:p>
            <a:r>
              <a:rPr lang="ru-RU" sz="2400" dirty="0" smtClean="0">
                <a:solidFill>
                  <a:srgbClr val="FF0000"/>
                </a:solidFill>
              </a:rPr>
              <a:t>Если </a:t>
            </a:r>
            <a:r>
              <a:rPr lang="ru-RU" sz="2400" dirty="0">
                <a:solidFill>
                  <a:srgbClr val="FF0000"/>
                </a:solidFill>
              </a:rPr>
              <a:t>Вас отрезало огнем в квартире на пятом этаже (телефона нет), что Вы будете делать</a:t>
            </a:r>
            <a:r>
              <a:rPr lang="ru-RU" sz="2400" dirty="0" smtClean="0">
                <a:solidFill>
                  <a:srgbClr val="FF0000"/>
                </a:solidFill>
              </a:rPr>
              <a:t>?</a:t>
            </a:r>
          </a:p>
          <a:p>
            <a:r>
              <a:rPr lang="ru-RU" sz="2400" dirty="0" smtClean="0"/>
              <a:t> </a:t>
            </a:r>
            <a:r>
              <a:rPr lang="ru-RU" sz="2400" dirty="0"/>
              <a:t>Мокрыми полотенцами, простынями заткну щели в дверном проеме, сократив приток дыма, через окно буду звать на помощь </a:t>
            </a:r>
            <a:r>
              <a:rPr lang="ru-RU" sz="2400" dirty="0" smtClean="0"/>
              <a:t>3</a:t>
            </a:r>
          </a:p>
          <a:p>
            <a:r>
              <a:rPr lang="ru-RU" sz="2400" dirty="0" smtClean="0"/>
              <a:t> </a:t>
            </a:r>
            <a:r>
              <a:rPr lang="ru-RU" sz="2400" dirty="0"/>
              <a:t>Сделаю веревку из скрученных простыней и буду спускаться 1 Буду звать на помощь 1</a:t>
            </a:r>
          </a:p>
        </p:txBody>
      </p:sp>
    </p:spTree>
    <p:extLst>
      <p:ext uri="{BB962C8B-B14F-4D97-AF65-F5344CB8AC3E}">
        <p14:creationId xmlns:p14="http://schemas.microsoft.com/office/powerpoint/2010/main" val="1343247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20688"/>
            <a:ext cx="6768752" cy="6001643"/>
          </a:xfrm>
          <a:prstGeom prst="rect">
            <a:avLst/>
          </a:prstGeom>
        </p:spPr>
        <p:txBody>
          <a:bodyPr wrap="square">
            <a:spAutoFit/>
          </a:bodyPr>
          <a:lstStyle/>
          <a:p>
            <a:r>
              <a:rPr lang="ru-RU" sz="2400" dirty="0">
                <a:solidFill>
                  <a:srgbClr val="FF0000"/>
                </a:solidFill>
              </a:rPr>
              <a:t>Если Вы увидели, что маленькие дети бросают в огонь бумагу, незнакомые предметы, аэрозольные упаковки, как Вы должны поступить</a:t>
            </a:r>
            <a:r>
              <a:rPr lang="ru-RU" sz="2400" dirty="0" smtClean="0">
                <a:solidFill>
                  <a:srgbClr val="FF0000"/>
                </a:solidFill>
              </a:rPr>
              <a:t>?</a:t>
            </a:r>
          </a:p>
          <a:p>
            <a:r>
              <a:rPr lang="ru-RU" sz="2400" dirty="0" smtClean="0"/>
              <a:t> </a:t>
            </a:r>
            <a:r>
              <a:rPr lang="ru-RU" sz="2400" dirty="0"/>
              <a:t>Остановлю, объясню, что это опасно 3 </a:t>
            </a:r>
            <a:endParaRPr lang="ru-RU" sz="2400" dirty="0" smtClean="0"/>
          </a:p>
          <a:p>
            <a:r>
              <a:rPr lang="ru-RU" sz="2400" dirty="0" smtClean="0"/>
              <a:t>Пройду </a:t>
            </a:r>
            <a:r>
              <a:rPr lang="ru-RU" sz="2400" dirty="0"/>
              <a:t>мимо 0 </a:t>
            </a:r>
            <a:endParaRPr lang="ru-RU" sz="2400" dirty="0" smtClean="0"/>
          </a:p>
          <a:p>
            <a:r>
              <a:rPr lang="ru-RU" sz="2400" dirty="0" smtClean="0"/>
              <a:t>Попытаюсь </a:t>
            </a:r>
            <a:r>
              <a:rPr lang="ru-RU" sz="2400" dirty="0"/>
              <a:t>переключить внимание детей на другое занятие </a:t>
            </a:r>
            <a:r>
              <a:rPr lang="ru-RU" sz="2400" dirty="0" smtClean="0"/>
              <a:t>3. </a:t>
            </a:r>
          </a:p>
          <a:p>
            <a:endParaRPr lang="ru-RU" sz="2400" dirty="0"/>
          </a:p>
          <a:p>
            <a:r>
              <a:rPr lang="ru-RU" sz="2400" dirty="0" smtClean="0">
                <a:solidFill>
                  <a:srgbClr val="FF0000"/>
                </a:solidFill>
              </a:rPr>
              <a:t>Если </a:t>
            </a:r>
            <a:r>
              <a:rPr lang="ru-RU" sz="2400" dirty="0">
                <a:solidFill>
                  <a:srgbClr val="FF0000"/>
                </a:solidFill>
              </a:rPr>
              <a:t>во время просмотра телепередачи Вы видите, что из телевизора пошел дым, как Вы поступите? </a:t>
            </a:r>
            <a:endParaRPr lang="ru-RU" sz="2400" dirty="0" smtClean="0">
              <a:solidFill>
                <a:srgbClr val="FF0000"/>
              </a:solidFill>
            </a:endParaRPr>
          </a:p>
          <a:p>
            <a:r>
              <a:rPr lang="ru-RU" sz="2400" dirty="0" smtClean="0"/>
              <a:t>Продолжу </a:t>
            </a:r>
            <a:r>
              <a:rPr lang="ru-RU" sz="2400" dirty="0"/>
              <a:t>смотреть телепередачу </a:t>
            </a:r>
            <a:r>
              <a:rPr lang="ru-RU" sz="2400" dirty="0" smtClean="0"/>
              <a:t>0</a:t>
            </a:r>
          </a:p>
          <a:p>
            <a:r>
              <a:rPr lang="ru-RU" sz="2400" dirty="0" smtClean="0"/>
              <a:t> </a:t>
            </a:r>
            <a:r>
              <a:rPr lang="ru-RU" sz="2400" dirty="0"/>
              <a:t>Позову на помощь взрослых </a:t>
            </a:r>
            <a:r>
              <a:rPr lang="ru-RU" sz="2400" dirty="0" smtClean="0"/>
              <a:t>2</a:t>
            </a:r>
          </a:p>
          <a:p>
            <a:r>
              <a:rPr lang="ru-RU" sz="2400" dirty="0" smtClean="0"/>
              <a:t> </a:t>
            </a:r>
            <a:r>
              <a:rPr lang="ru-RU" sz="2400" dirty="0"/>
              <a:t>Отключу телевизор, позвоню в пожарную охрану, приступлю к тушению 3</a:t>
            </a:r>
          </a:p>
        </p:txBody>
      </p:sp>
    </p:spTree>
    <p:extLst>
      <p:ext uri="{BB962C8B-B14F-4D97-AF65-F5344CB8AC3E}">
        <p14:creationId xmlns:p14="http://schemas.microsoft.com/office/powerpoint/2010/main" val="941738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980728"/>
            <a:ext cx="6912768" cy="4524315"/>
          </a:xfrm>
          <a:prstGeom prst="rect">
            <a:avLst/>
          </a:prstGeom>
        </p:spPr>
        <p:txBody>
          <a:bodyPr wrap="square">
            <a:spAutoFit/>
          </a:bodyPr>
          <a:lstStyle/>
          <a:p>
            <a:pPr algn="just"/>
            <a:r>
              <a:rPr lang="ru-RU" sz="2400" dirty="0"/>
              <a:t>Если Вы набрали </a:t>
            </a:r>
            <a:r>
              <a:rPr lang="ru-RU" sz="2400" dirty="0" smtClean="0">
                <a:solidFill>
                  <a:srgbClr val="FF0000"/>
                </a:solidFill>
              </a:rPr>
              <a:t>25- </a:t>
            </a:r>
            <a:r>
              <a:rPr lang="ru-RU" sz="2400" dirty="0">
                <a:solidFill>
                  <a:srgbClr val="FF0000"/>
                </a:solidFill>
              </a:rPr>
              <a:t>30 очков</a:t>
            </a:r>
            <a:r>
              <a:rPr lang="ru-RU" sz="2400" dirty="0"/>
              <a:t>, то Вы хорошо знаете правила пожарной безопасности, всегда соблюдаете их и сможете научить им своих товарищей. </a:t>
            </a:r>
            <a:endParaRPr lang="ru-RU" sz="2400" dirty="0" smtClean="0"/>
          </a:p>
          <a:p>
            <a:pPr algn="just"/>
            <a:r>
              <a:rPr lang="ru-RU" sz="2400" dirty="0" smtClean="0"/>
              <a:t>Если </a:t>
            </a:r>
            <a:r>
              <a:rPr lang="ru-RU" sz="2400" dirty="0"/>
              <a:t>Вы набрали </a:t>
            </a:r>
            <a:r>
              <a:rPr lang="ru-RU" sz="2400" dirty="0">
                <a:solidFill>
                  <a:srgbClr val="FF0000"/>
                </a:solidFill>
              </a:rPr>
              <a:t>20 </a:t>
            </a:r>
            <a:r>
              <a:rPr lang="ru-RU" sz="2400" dirty="0" smtClean="0">
                <a:solidFill>
                  <a:srgbClr val="FF0000"/>
                </a:solidFill>
              </a:rPr>
              <a:t>-24 </a:t>
            </a:r>
            <a:r>
              <a:rPr lang="ru-RU" sz="2400" dirty="0">
                <a:solidFill>
                  <a:srgbClr val="FF0000"/>
                </a:solidFill>
              </a:rPr>
              <a:t>очка</a:t>
            </a:r>
            <a:r>
              <a:rPr lang="ru-RU" sz="2400" dirty="0"/>
              <a:t>, то Вы должны быть осмотрительнее в выборе действий в сложной ситуации. </a:t>
            </a:r>
            <a:endParaRPr lang="ru-RU" sz="2400" dirty="0" smtClean="0"/>
          </a:p>
          <a:p>
            <a:pPr algn="just"/>
            <a:r>
              <a:rPr lang="ru-RU" sz="2400" dirty="0" smtClean="0"/>
              <a:t>Если </a:t>
            </a:r>
            <a:r>
              <a:rPr lang="ru-RU" sz="2400" dirty="0"/>
              <a:t>Вы набрали менее </a:t>
            </a:r>
            <a:r>
              <a:rPr lang="ru-RU" sz="2400" dirty="0">
                <a:solidFill>
                  <a:srgbClr val="FF0000"/>
                </a:solidFill>
              </a:rPr>
              <a:t>20 очков, </a:t>
            </a:r>
            <a:r>
              <a:rPr lang="ru-RU" sz="2400" dirty="0"/>
              <a:t>то Вам необходимо серьезно заняться изучением правил пожарной безопасности. Это поможет Вам избежать пожара, а в экстремальной ситуации сохранить свою </a:t>
            </a:r>
            <a:r>
              <a:rPr lang="ru-RU" sz="2400" dirty="0" smtClean="0"/>
              <a:t>жизнь.</a:t>
            </a:r>
            <a:endParaRPr lang="ru-RU" sz="2400" dirty="0"/>
          </a:p>
        </p:txBody>
      </p:sp>
    </p:spTree>
    <p:extLst>
      <p:ext uri="{BB962C8B-B14F-4D97-AF65-F5344CB8AC3E}">
        <p14:creationId xmlns:p14="http://schemas.microsoft.com/office/powerpoint/2010/main" val="2145610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764705"/>
            <a:ext cx="7992888" cy="1656183"/>
          </a:xfrm>
        </p:spPr>
        <p:txBody>
          <a:bodyPr>
            <a:normAutofit/>
          </a:bodyPr>
          <a:lstStyle/>
          <a:p>
            <a:r>
              <a:rPr lang="ru-RU" sz="3600" dirty="0" smtClean="0">
                <a:solidFill>
                  <a:srgbClr val="FF0000"/>
                </a:solidFill>
              </a:rPr>
              <a:t>Всероссийский открытый урок  ОБЖ</a:t>
            </a:r>
            <a:endParaRPr lang="ru-RU" sz="3600" dirty="0">
              <a:solidFill>
                <a:srgbClr val="FF0000"/>
              </a:solidFill>
            </a:endParaRPr>
          </a:p>
        </p:txBody>
      </p:sp>
      <p:sp>
        <p:nvSpPr>
          <p:cNvPr id="3" name="Подзаголовок 2"/>
          <p:cNvSpPr>
            <a:spLocks noGrp="1"/>
          </p:cNvSpPr>
          <p:nvPr>
            <p:ph type="subTitle" idx="1"/>
          </p:nvPr>
        </p:nvSpPr>
        <p:spPr>
          <a:xfrm>
            <a:off x="1371600" y="2996952"/>
            <a:ext cx="6400800" cy="2641848"/>
          </a:xfrm>
        </p:spPr>
        <p:txBody>
          <a:bodyPr>
            <a:normAutofit fontScale="70000" lnSpcReduction="20000"/>
          </a:bodyPr>
          <a:lstStyle/>
          <a:p>
            <a:r>
              <a:rPr lang="ru-RU" dirty="0">
                <a:solidFill>
                  <a:srgbClr val="0070C0"/>
                </a:solidFill>
              </a:rPr>
              <a:t>«О проведении открытого урока по ОБЖ» </a:t>
            </a:r>
          </a:p>
          <a:p>
            <a:r>
              <a:rPr lang="ru-RU" dirty="0" smtClean="0">
                <a:solidFill>
                  <a:srgbClr val="0070C0"/>
                </a:solidFill>
              </a:rPr>
              <a:t>Провести открытый </a:t>
            </a:r>
            <a:r>
              <a:rPr lang="ru-RU" dirty="0">
                <a:solidFill>
                  <a:srgbClr val="0070C0"/>
                </a:solidFill>
              </a:rPr>
              <a:t>урок с целью выработки единых подходов к формированию государственной политики в области безопасности жизнедеятельности, привлечения внимания общественности к проблеме формирования культуры безопасности жизнедеятельности, а также повышения престижа пожарного и спасателя.</a:t>
            </a:r>
          </a:p>
          <a:p>
            <a:endParaRPr lang="ru-RU" dirty="0"/>
          </a:p>
        </p:txBody>
      </p:sp>
    </p:spTree>
    <p:extLst>
      <p:ext uri="{BB962C8B-B14F-4D97-AF65-F5344CB8AC3E}">
        <p14:creationId xmlns:p14="http://schemas.microsoft.com/office/powerpoint/2010/main" val="3047281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data.lact.ru/f1/s/42/976/image/1172/993/medium_28948_2009041029.jpg"/>
          <p:cNvPicPr/>
          <p:nvPr/>
        </p:nvPicPr>
        <p:blipFill>
          <a:blip r:embed="rId2">
            <a:extLst>
              <a:ext uri="{28A0092B-C50C-407E-A947-70E740481C1C}">
                <a14:useLocalDpi xmlns:a14="http://schemas.microsoft.com/office/drawing/2010/main" val="0"/>
              </a:ext>
            </a:extLst>
          </a:blip>
          <a:srcRect/>
          <a:stretch>
            <a:fillRect/>
          </a:stretch>
        </p:blipFill>
        <p:spPr bwMode="auto">
          <a:xfrm>
            <a:off x="1403648" y="980728"/>
            <a:ext cx="6408712" cy="5616624"/>
          </a:xfrm>
          <a:prstGeom prst="rect">
            <a:avLst/>
          </a:prstGeom>
          <a:noFill/>
          <a:ln>
            <a:noFill/>
          </a:ln>
        </p:spPr>
      </p:pic>
    </p:spTree>
    <p:extLst>
      <p:ext uri="{BB962C8B-B14F-4D97-AF65-F5344CB8AC3E}">
        <p14:creationId xmlns:p14="http://schemas.microsoft.com/office/powerpoint/2010/main" val="3752028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1143000"/>
          </a:xfrm>
        </p:spPr>
        <p:txBody>
          <a:bodyPr>
            <a:noAutofit/>
          </a:bodyPr>
          <a:lstStyle/>
          <a:p>
            <a:r>
              <a:rPr lang="ru-RU" sz="2800" dirty="0" smtClean="0"/>
              <a:t/>
            </a:r>
            <a:br>
              <a:rPr lang="ru-RU" sz="2800" dirty="0" smtClean="0"/>
            </a:br>
            <a:r>
              <a:rPr lang="ru-RU" sz="2800" dirty="0"/>
              <a:t/>
            </a:r>
            <a:br>
              <a:rPr lang="ru-RU" sz="2800" dirty="0"/>
            </a:br>
            <a:r>
              <a:rPr lang="ru-RU" sz="2800" dirty="0" smtClean="0"/>
              <a:t>Опасна </a:t>
            </a:r>
            <a:r>
              <a:rPr lang="ru-RU" sz="2800" dirty="0"/>
              <a:t>ли атомная энергия для человечества? Великий Эйнштейн </a:t>
            </a:r>
            <a:r>
              <a:rPr lang="ru-RU" sz="2800" dirty="0" smtClean="0"/>
              <a:t>ответил</a:t>
            </a:r>
            <a:br>
              <a:rPr lang="ru-RU" sz="2800" dirty="0" smtClean="0"/>
            </a:br>
            <a:r>
              <a:rPr lang="ru-RU" sz="2800" dirty="0" smtClean="0"/>
              <a:t> </a:t>
            </a:r>
            <a:r>
              <a:rPr lang="ru-RU" sz="2800" dirty="0">
                <a:solidFill>
                  <a:srgbClr val="FF0000"/>
                </a:solidFill>
              </a:rPr>
              <a:t>«Не больше, чем коробка спичек, дело только в том, в чьих руках она будет»</a:t>
            </a:r>
          </a:p>
        </p:txBody>
      </p:sp>
      <p:pic>
        <p:nvPicPr>
          <p:cNvPr id="4" name="Объект 3" descr="http://ok-inform.ru/images/easyblog_images/64/thumb_kvvats0cz38.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2924944"/>
            <a:ext cx="6120680" cy="3600400"/>
          </a:xfrm>
          <a:prstGeom prst="rect">
            <a:avLst/>
          </a:prstGeom>
          <a:noFill/>
          <a:ln>
            <a:noFill/>
          </a:ln>
        </p:spPr>
      </p:pic>
    </p:spTree>
    <p:extLst>
      <p:ext uri="{BB962C8B-B14F-4D97-AF65-F5344CB8AC3E}">
        <p14:creationId xmlns:p14="http://schemas.microsoft.com/office/powerpoint/2010/main" val="1589092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35696" y="785257"/>
            <a:ext cx="4392488" cy="411496"/>
          </a:xfrm>
        </p:spPr>
        <p:txBody>
          <a:bodyPr>
            <a:normAutofit fontScale="90000"/>
          </a:bodyPr>
          <a:lstStyle/>
          <a:p>
            <a:endParaRPr lang="ru-RU" dirty="0"/>
          </a:p>
        </p:txBody>
      </p:sp>
      <p:sp>
        <p:nvSpPr>
          <p:cNvPr id="3" name="Объект 2"/>
          <p:cNvSpPr>
            <a:spLocks noGrp="1"/>
          </p:cNvSpPr>
          <p:nvPr>
            <p:ph idx="1"/>
          </p:nvPr>
        </p:nvSpPr>
        <p:spPr>
          <a:xfrm>
            <a:off x="467544" y="2492896"/>
            <a:ext cx="8219256" cy="4032448"/>
          </a:xfrm>
        </p:spPr>
        <p:txBody>
          <a:bodyPr>
            <a:normAutofit fontScale="77500" lnSpcReduction="20000"/>
          </a:bodyPr>
          <a:lstStyle/>
          <a:p>
            <a:r>
              <a:rPr lang="ru-RU" dirty="0" smtClean="0">
                <a:solidFill>
                  <a:srgbClr val="FF0000"/>
                </a:solidFill>
              </a:rPr>
              <a:t>Огонь –друг.</a:t>
            </a:r>
          </a:p>
          <a:p>
            <a:r>
              <a:rPr lang="ru-RU" dirty="0" smtClean="0"/>
              <a:t> Овладение этой величайшей стихийной силой природы дало возможность человеку обеспечить себя теплом и светом. Помог ему расселиться по Земле, преодолеть неблагоприятные для жизни климатические условия. Без огня жизнь человека на земле невозможна. Огонь плавит руду, помогая получить металл. Работа двигателей внутреннего сгорания, полеты реактивных самолетов и космических кораблей стали возможными благодаря освоению и умелому применению могучей силы огня</a:t>
            </a:r>
          </a:p>
          <a:p>
            <a:endParaRPr lang="ru-RU" dirty="0"/>
          </a:p>
        </p:txBody>
      </p:sp>
      <p:pic>
        <p:nvPicPr>
          <p:cNvPr id="4" name="Рисунок 3" descr="http://gim9svob.ucoz.ru/DOC/MHS.jpg"/>
          <p:cNvPicPr/>
          <p:nvPr/>
        </p:nvPicPr>
        <p:blipFill>
          <a:blip r:embed="rId2">
            <a:extLst>
              <a:ext uri="{28A0092B-C50C-407E-A947-70E740481C1C}">
                <a14:useLocalDpi xmlns:a14="http://schemas.microsoft.com/office/drawing/2010/main" val="0"/>
              </a:ext>
            </a:extLst>
          </a:blip>
          <a:srcRect/>
          <a:stretch>
            <a:fillRect/>
          </a:stretch>
        </p:blipFill>
        <p:spPr bwMode="auto">
          <a:xfrm>
            <a:off x="1472806" y="188640"/>
            <a:ext cx="5112568" cy="2304256"/>
          </a:xfrm>
          <a:prstGeom prst="rect">
            <a:avLst/>
          </a:prstGeom>
          <a:noFill/>
          <a:ln>
            <a:noFill/>
          </a:ln>
        </p:spPr>
      </p:pic>
    </p:spTree>
    <p:extLst>
      <p:ext uri="{BB962C8B-B14F-4D97-AF65-F5344CB8AC3E}">
        <p14:creationId xmlns:p14="http://schemas.microsoft.com/office/powerpoint/2010/main" val="1520574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697024" y="401494"/>
            <a:ext cx="3744416" cy="922114"/>
          </a:xfrm>
        </p:spPr>
        <p:txBody>
          <a:bodyPr/>
          <a:lstStyle/>
          <a:p>
            <a:endParaRPr lang="ru-RU" dirty="0"/>
          </a:p>
        </p:txBody>
      </p:sp>
      <p:sp>
        <p:nvSpPr>
          <p:cNvPr id="5" name="Объект 4"/>
          <p:cNvSpPr>
            <a:spLocks noGrp="1"/>
          </p:cNvSpPr>
          <p:nvPr>
            <p:ph idx="1"/>
          </p:nvPr>
        </p:nvSpPr>
        <p:spPr>
          <a:xfrm>
            <a:off x="539552" y="2492896"/>
            <a:ext cx="8147248" cy="3633267"/>
          </a:xfrm>
        </p:spPr>
        <p:txBody>
          <a:bodyPr>
            <a:normAutofit fontScale="92500" lnSpcReduction="10000"/>
          </a:bodyPr>
          <a:lstStyle/>
          <a:p>
            <a:r>
              <a:rPr lang="ru-RU" dirty="0">
                <a:solidFill>
                  <a:srgbClr val="FF0000"/>
                </a:solidFill>
              </a:rPr>
              <a:t>Огонь – символ. </a:t>
            </a:r>
            <a:endParaRPr lang="ru-RU" dirty="0" smtClean="0">
              <a:solidFill>
                <a:srgbClr val="FF0000"/>
              </a:solidFill>
            </a:endParaRPr>
          </a:p>
          <a:p>
            <a:r>
              <a:rPr lang="ru-RU" dirty="0" smtClean="0"/>
              <a:t>С </a:t>
            </a:r>
            <a:r>
              <a:rPr lang="ru-RU" dirty="0"/>
              <a:t>обнаженными головами люди смотрят на вечный огонь у памятников героям, беззаветно сражавшимся за Родину. Огонь, зажженный от лучей солнца в далекой Олимпии, несут в факельной эстафете спортсмены, отдавая дань традициям античного мира.</a:t>
            </a:r>
          </a:p>
        </p:txBody>
      </p:sp>
      <p:pic>
        <p:nvPicPr>
          <p:cNvPr id="6" name="Рисунок 5" descr="http://gim9svob.ucoz.ru/DOC/MHS.jpg"/>
          <p:cNvPicPr/>
          <p:nvPr/>
        </p:nvPicPr>
        <p:blipFill>
          <a:blip r:embed="rId2">
            <a:extLst>
              <a:ext uri="{28A0092B-C50C-407E-A947-70E740481C1C}">
                <a14:useLocalDpi xmlns:a14="http://schemas.microsoft.com/office/drawing/2010/main" val="0"/>
              </a:ext>
            </a:extLst>
          </a:blip>
          <a:srcRect/>
          <a:stretch>
            <a:fillRect/>
          </a:stretch>
        </p:blipFill>
        <p:spPr bwMode="auto">
          <a:xfrm>
            <a:off x="2339752" y="228600"/>
            <a:ext cx="4896543" cy="2192288"/>
          </a:xfrm>
          <a:prstGeom prst="rect">
            <a:avLst/>
          </a:prstGeom>
          <a:noFill/>
          <a:ln>
            <a:noFill/>
          </a:ln>
        </p:spPr>
      </p:pic>
    </p:spTree>
    <p:extLst>
      <p:ext uri="{BB962C8B-B14F-4D97-AF65-F5344CB8AC3E}">
        <p14:creationId xmlns:p14="http://schemas.microsoft.com/office/powerpoint/2010/main" val="2593819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27584" y="836713"/>
            <a:ext cx="7056784" cy="5693866"/>
          </a:xfrm>
          <a:prstGeom prst="rect">
            <a:avLst/>
          </a:prstGeom>
        </p:spPr>
        <p:txBody>
          <a:bodyPr wrap="square">
            <a:spAutoFit/>
          </a:bodyPr>
          <a:lstStyle/>
          <a:p>
            <a:pPr algn="just"/>
            <a:r>
              <a:rPr lang="ru-RU" sz="2800" dirty="0" smtClean="0"/>
              <a:t>Огонь оставил </a:t>
            </a:r>
            <a:r>
              <a:rPr lang="ru-RU" sz="2800" dirty="0"/>
              <a:t>свои следы в истории всех эпох и народов. Тысячи городов и сел исчезли в гигантских языках пламени. Бесценные творения, созданные разумом и талантливыми руками предыдущих поколений, превратились в пепел. Огонь сгубил миллионы человеческих жизней. По своим трагическим последствиям пожары не уступали эпидемиям, засухам и другим бедствиям. </a:t>
            </a:r>
            <a:r>
              <a:rPr lang="ru-RU" sz="2800" dirty="0">
                <a:solidFill>
                  <a:srgbClr val="FF0000"/>
                </a:solidFill>
              </a:rPr>
              <a:t>Огонь – враг, </a:t>
            </a:r>
            <a:r>
              <a:rPr lang="ru-RU" sz="2800" dirty="0"/>
              <a:t>если к нему относятся небрежно. Пожар может возникнуть всюду, где огонь найдет хотя бы малейшую лазейку.</a:t>
            </a:r>
          </a:p>
        </p:txBody>
      </p:sp>
    </p:spTree>
    <p:extLst>
      <p:ext uri="{BB962C8B-B14F-4D97-AF65-F5344CB8AC3E}">
        <p14:creationId xmlns:p14="http://schemas.microsoft.com/office/powerpoint/2010/main" val="2286096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0"/>
            <a:ext cx="6768752" cy="5632311"/>
          </a:xfrm>
          <a:prstGeom prst="rect">
            <a:avLst/>
          </a:prstGeom>
        </p:spPr>
        <p:txBody>
          <a:bodyPr wrap="square">
            <a:spAutoFit/>
          </a:bodyPr>
          <a:lstStyle/>
          <a:p>
            <a:r>
              <a:rPr lang="ru-RU" sz="2400" dirty="0">
                <a:solidFill>
                  <a:srgbClr val="FF0000"/>
                </a:solidFill>
              </a:rPr>
              <a:t>Причины возникновения пожаров</a:t>
            </a:r>
            <a:r>
              <a:rPr lang="ru-RU" sz="2400" dirty="0" smtClean="0">
                <a:solidFill>
                  <a:srgbClr val="FF0000"/>
                </a:solidFill>
              </a:rPr>
              <a:t>.</a:t>
            </a:r>
          </a:p>
          <a:p>
            <a:r>
              <a:rPr lang="ru-RU" sz="2400" dirty="0" smtClean="0"/>
              <a:t> </a:t>
            </a:r>
            <a:r>
              <a:rPr lang="ru-RU" sz="2400" dirty="0"/>
              <a:t>Неосторожное обращение с огнем (курение, </a:t>
            </a:r>
            <a:r>
              <a:rPr lang="ru-RU" sz="2400" dirty="0" err="1" smtClean="0"/>
              <a:t>незатушенные</a:t>
            </a:r>
            <a:r>
              <a:rPr lang="ru-RU" sz="2400" dirty="0" smtClean="0"/>
              <a:t> </a:t>
            </a:r>
            <a:r>
              <a:rPr lang="ru-RU" sz="2400" dirty="0"/>
              <a:t>окурки и спички, освещение при помощи спичек, свечей, зажигалок, факелов, разведение костров, сжигание отходов, детская шалость с огнем</a:t>
            </a:r>
            <a:r>
              <a:rPr lang="ru-RU" sz="2400" dirty="0" smtClean="0"/>
              <a:t>)</a:t>
            </a:r>
          </a:p>
          <a:p>
            <a:r>
              <a:rPr lang="ru-RU" sz="2400" dirty="0" smtClean="0"/>
              <a:t> </a:t>
            </a:r>
            <a:r>
              <a:rPr lang="ru-RU" sz="2400" dirty="0"/>
              <a:t>Неисправность или неправильная эксплуатация электробытовых приборов, печей и дымоходов, а также газовых приборов. </a:t>
            </a:r>
            <a:endParaRPr lang="ru-RU" sz="2400" dirty="0" smtClean="0"/>
          </a:p>
          <a:p>
            <a:r>
              <a:rPr lang="ru-RU" sz="2400" dirty="0" smtClean="0"/>
              <a:t>Курящему </a:t>
            </a:r>
            <a:r>
              <a:rPr lang="ru-RU" sz="2400" dirty="0"/>
              <a:t>человеку следует знать, что температура непогашенной папиросы 300-400 градусов С, а время ее тления 4- 7 минут, сигареты соответственно 310-400 градусов С и 26 – 30 минут. </a:t>
            </a:r>
            <a:r>
              <a:rPr lang="ru-RU" sz="2400" dirty="0" smtClean="0"/>
              <a:t>Очаг   </a:t>
            </a:r>
            <a:r>
              <a:rPr lang="ru-RU" sz="2400" dirty="0"/>
              <a:t>тления при благоприятных условиях может развиться в пожар.</a:t>
            </a:r>
          </a:p>
        </p:txBody>
      </p:sp>
    </p:spTree>
    <p:extLst>
      <p:ext uri="{BB962C8B-B14F-4D97-AF65-F5344CB8AC3E}">
        <p14:creationId xmlns:p14="http://schemas.microsoft.com/office/powerpoint/2010/main" val="2777624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764704"/>
            <a:ext cx="7272808" cy="4832092"/>
          </a:xfrm>
          <a:prstGeom prst="rect">
            <a:avLst/>
          </a:prstGeom>
        </p:spPr>
        <p:txBody>
          <a:bodyPr wrap="square">
            <a:spAutoFit/>
          </a:bodyPr>
          <a:lstStyle/>
          <a:p>
            <a:r>
              <a:rPr lang="ru-RU" sz="2800" dirty="0"/>
              <a:t>В случае возникновения пожара необходимо: </a:t>
            </a:r>
            <a:endParaRPr lang="ru-RU" sz="2800" dirty="0" smtClean="0"/>
          </a:p>
          <a:p>
            <a:r>
              <a:rPr lang="ru-RU" sz="2800" dirty="0" smtClean="0"/>
              <a:t>Сообщить </a:t>
            </a:r>
            <a:r>
              <a:rPr lang="ru-RU" sz="2800" dirty="0"/>
              <a:t>в пожарную охрану </a:t>
            </a:r>
            <a:r>
              <a:rPr lang="ru-RU" sz="2800" dirty="0">
                <a:solidFill>
                  <a:srgbClr val="FF0000"/>
                </a:solidFill>
              </a:rPr>
              <a:t>по телефону 01</a:t>
            </a:r>
            <a:r>
              <a:rPr lang="ru-RU" sz="2800" dirty="0"/>
              <a:t>; </a:t>
            </a:r>
            <a:endParaRPr lang="ru-RU" sz="2800" dirty="0" smtClean="0"/>
          </a:p>
          <a:p>
            <a:r>
              <a:rPr lang="ru-RU" sz="2800" dirty="0" smtClean="0"/>
              <a:t>Принять </a:t>
            </a:r>
            <a:r>
              <a:rPr lang="ru-RU" sz="2800" dirty="0"/>
              <a:t>меры по эвакуации людей и материальных ценностей; </a:t>
            </a:r>
            <a:endParaRPr lang="ru-RU" sz="2800" dirty="0" smtClean="0"/>
          </a:p>
          <a:p>
            <a:r>
              <a:rPr lang="ru-RU" sz="2800" dirty="0" smtClean="0"/>
              <a:t>Перекрыть </a:t>
            </a:r>
            <a:r>
              <a:rPr lang="ru-RU" sz="2800" dirty="0"/>
              <a:t>подачу газа, по возможности вынести из опасной зоны баллоны с газом и другие взрывопожарные предметы; Приступить к тушению огня подручными средствами, при этом в целях ограничения доступа воздуха к очагу пожара не открывать и не разбивать окна.</a:t>
            </a:r>
          </a:p>
        </p:txBody>
      </p:sp>
    </p:spTree>
    <p:extLst>
      <p:ext uri="{BB962C8B-B14F-4D97-AF65-F5344CB8AC3E}">
        <p14:creationId xmlns:p14="http://schemas.microsoft.com/office/powerpoint/2010/main" val="1671493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2136339"/>
            <a:ext cx="6336704" cy="3785652"/>
          </a:xfrm>
          <a:prstGeom prst="rect">
            <a:avLst/>
          </a:prstGeom>
        </p:spPr>
        <p:txBody>
          <a:bodyPr wrap="square">
            <a:spAutoFit/>
          </a:bodyPr>
          <a:lstStyle/>
          <a:p>
            <a:pPr algn="just"/>
            <a:r>
              <a:rPr lang="ru-RU" sz="2400" dirty="0"/>
              <a:t>При пожаре надо опасаться</a:t>
            </a:r>
            <a:r>
              <a:rPr lang="ru-RU" sz="2400" dirty="0" smtClean="0"/>
              <a:t>:</a:t>
            </a:r>
          </a:p>
          <a:p>
            <a:pPr algn="just"/>
            <a:r>
              <a:rPr lang="ru-RU" sz="2400" dirty="0" smtClean="0"/>
              <a:t> </a:t>
            </a:r>
            <a:r>
              <a:rPr lang="ru-RU" sz="2400" dirty="0"/>
              <a:t>Высокой температуры </a:t>
            </a:r>
            <a:endParaRPr lang="ru-RU" sz="2400" dirty="0" smtClean="0"/>
          </a:p>
          <a:p>
            <a:pPr algn="just"/>
            <a:r>
              <a:rPr lang="ru-RU" sz="2400" dirty="0" smtClean="0"/>
              <a:t>Задымленности </a:t>
            </a:r>
            <a:r>
              <a:rPr lang="ru-RU" sz="2400" dirty="0"/>
              <a:t>и загазованности Обрушение конструкций зданий </a:t>
            </a:r>
            <a:endParaRPr lang="ru-RU" sz="2400" dirty="0" smtClean="0"/>
          </a:p>
          <a:p>
            <a:pPr algn="just"/>
            <a:r>
              <a:rPr lang="ru-RU" sz="2400" dirty="0" smtClean="0"/>
              <a:t>Взрывов </a:t>
            </a:r>
            <a:r>
              <a:rPr lang="ru-RU" sz="2400" dirty="0"/>
              <a:t>технологического оборудования и приборов </a:t>
            </a:r>
            <a:endParaRPr lang="ru-RU" sz="2400" dirty="0" smtClean="0"/>
          </a:p>
          <a:p>
            <a:pPr algn="just"/>
            <a:r>
              <a:rPr lang="ru-RU" sz="2400" dirty="0" smtClean="0"/>
              <a:t>Падение </a:t>
            </a:r>
            <a:r>
              <a:rPr lang="ru-RU" sz="2400" dirty="0"/>
              <a:t>подгоревших деревьев и провалов в </a:t>
            </a:r>
            <a:r>
              <a:rPr lang="ru-RU" sz="2400" dirty="0" smtClean="0"/>
              <a:t> </a:t>
            </a:r>
            <a:r>
              <a:rPr lang="ru-RU" sz="2400" dirty="0"/>
              <a:t>прогоревший грунт </a:t>
            </a:r>
            <a:endParaRPr lang="ru-RU" sz="2400" dirty="0" smtClean="0"/>
          </a:p>
          <a:p>
            <a:pPr algn="just"/>
            <a:r>
              <a:rPr lang="ru-RU" sz="2400" dirty="0" smtClean="0"/>
              <a:t>Опасно </a:t>
            </a:r>
            <a:r>
              <a:rPr lang="ru-RU" sz="2400" dirty="0"/>
              <a:t>входить в зону задымления, если видимость менее 10 метров</a:t>
            </a:r>
          </a:p>
        </p:txBody>
      </p:sp>
    </p:spTree>
    <p:extLst>
      <p:ext uri="{BB962C8B-B14F-4D97-AF65-F5344CB8AC3E}">
        <p14:creationId xmlns:p14="http://schemas.microsoft.com/office/powerpoint/2010/main" val="140438877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1126</Words>
  <Application>Microsoft Office PowerPoint</Application>
  <PresentationFormat>Экран (4:3)</PresentationFormat>
  <Paragraphs>84</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Презентация PowerPoint</vt:lpstr>
      <vt:lpstr>Всероссийский открытый урок  ОБЖ</vt:lpstr>
      <vt:lpstr>  Опасна ли атомная энергия для человечества? Великий Эйнштейн ответил  «Не больше, чем коробка спичек, дело только в том, в чьих руках она будет»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Задумайтесь! Ежегодно на территории  области происходит порядка 2 тысяч пожаров, в огне погибает более 100 человек.</vt:lpstr>
      <vt:lpstr>ПРОВЕРЬ  СЕБЯ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8</cp:revision>
  <dcterms:created xsi:type="dcterms:W3CDTF">2015-09-28T19:01:34Z</dcterms:created>
  <dcterms:modified xsi:type="dcterms:W3CDTF">2015-10-01T16:09:22Z</dcterms:modified>
</cp:coreProperties>
</file>