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00CC"/>
                </a:solidFill>
                <a:latin typeface="Yu Gothic"/>
                <a:cs typeface="Yu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27605" y="1301750"/>
            <a:ext cx="609600" cy="687070"/>
          </a:xfrm>
          <a:custGeom>
            <a:avLst/>
            <a:gdLst/>
            <a:ahLst/>
            <a:cxnLst/>
            <a:rect l="l" t="t" r="r" b="b"/>
            <a:pathLst>
              <a:path w="609600" h="687069">
                <a:moveTo>
                  <a:pt x="609600" y="382270"/>
                </a:moveTo>
                <a:lnTo>
                  <a:pt x="0" y="382270"/>
                </a:lnTo>
                <a:lnTo>
                  <a:pt x="304800" y="687070"/>
                </a:lnTo>
                <a:lnTo>
                  <a:pt x="609600" y="382270"/>
                </a:lnTo>
                <a:close/>
              </a:path>
              <a:path w="609600" h="687069">
                <a:moveTo>
                  <a:pt x="457200" y="0"/>
                </a:moveTo>
                <a:lnTo>
                  <a:pt x="152400" y="0"/>
                </a:lnTo>
                <a:lnTo>
                  <a:pt x="152400" y="382270"/>
                </a:lnTo>
                <a:lnTo>
                  <a:pt x="457200" y="382270"/>
                </a:lnTo>
                <a:lnTo>
                  <a:pt x="4572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27605" y="1301750"/>
            <a:ext cx="609600" cy="687070"/>
          </a:xfrm>
          <a:custGeom>
            <a:avLst/>
            <a:gdLst/>
            <a:ahLst/>
            <a:cxnLst/>
            <a:rect l="l" t="t" r="r" b="b"/>
            <a:pathLst>
              <a:path w="609600" h="687069">
                <a:moveTo>
                  <a:pt x="0" y="382270"/>
                </a:moveTo>
                <a:lnTo>
                  <a:pt x="152400" y="382270"/>
                </a:lnTo>
                <a:lnTo>
                  <a:pt x="152400" y="0"/>
                </a:lnTo>
                <a:lnTo>
                  <a:pt x="457200" y="0"/>
                </a:lnTo>
                <a:lnTo>
                  <a:pt x="457200" y="382270"/>
                </a:lnTo>
                <a:lnTo>
                  <a:pt x="609600" y="382270"/>
                </a:lnTo>
                <a:lnTo>
                  <a:pt x="304800" y="687070"/>
                </a:lnTo>
                <a:lnTo>
                  <a:pt x="0" y="382270"/>
                </a:lnTo>
                <a:close/>
              </a:path>
            </a:pathLst>
          </a:custGeom>
          <a:ln w="634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53668" y="2241550"/>
            <a:ext cx="3027045" cy="1524000"/>
          </a:xfrm>
          <a:custGeom>
            <a:avLst/>
            <a:gdLst/>
            <a:ahLst/>
            <a:cxnLst/>
            <a:rect l="l" t="t" r="r" b="b"/>
            <a:pathLst>
              <a:path w="3027045" h="1524000">
                <a:moveTo>
                  <a:pt x="1513281" y="0"/>
                </a:moveTo>
                <a:lnTo>
                  <a:pt x="1450902" y="635"/>
                </a:lnTo>
                <a:lnTo>
                  <a:pt x="1389165" y="2525"/>
                </a:lnTo>
                <a:lnTo>
                  <a:pt x="1328119" y="5646"/>
                </a:lnTo>
                <a:lnTo>
                  <a:pt x="1267813" y="9972"/>
                </a:lnTo>
                <a:lnTo>
                  <a:pt x="1208295" y="15479"/>
                </a:lnTo>
                <a:lnTo>
                  <a:pt x="1149614" y="22143"/>
                </a:lnTo>
                <a:lnTo>
                  <a:pt x="1091818" y="29939"/>
                </a:lnTo>
                <a:lnTo>
                  <a:pt x="1034957" y="38843"/>
                </a:lnTo>
                <a:lnTo>
                  <a:pt x="979079" y="48830"/>
                </a:lnTo>
                <a:lnTo>
                  <a:pt x="924233" y="59876"/>
                </a:lnTo>
                <a:lnTo>
                  <a:pt x="870467" y="71956"/>
                </a:lnTo>
                <a:lnTo>
                  <a:pt x="817830" y="85046"/>
                </a:lnTo>
                <a:lnTo>
                  <a:pt x="766371" y="99120"/>
                </a:lnTo>
                <a:lnTo>
                  <a:pt x="716138" y="114156"/>
                </a:lnTo>
                <a:lnTo>
                  <a:pt x="667180" y="130127"/>
                </a:lnTo>
                <a:lnTo>
                  <a:pt x="619546" y="147011"/>
                </a:lnTo>
                <a:lnTo>
                  <a:pt x="573284" y="164781"/>
                </a:lnTo>
                <a:lnTo>
                  <a:pt x="528443" y="183414"/>
                </a:lnTo>
                <a:lnTo>
                  <a:pt x="485072" y="202885"/>
                </a:lnTo>
                <a:lnTo>
                  <a:pt x="443220" y="223170"/>
                </a:lnTo>
                <a:lnTo>
                  <a:pt x="402935" y="244244"/>
                </a:lnTo>
                <a:lnTo>
                  <a:pt x="364265" y="266083"/>
                </a:lnTo>
                <a:lnTo>
                  <a:pt x="327260" y="288662"/>
                </a:lnTo>
                <a:lnTo>
                  <a:pt x="291968" y="311956"/>
                </a:lnTo>
                <a:lnTo>
                  <a:pt x="258438" y="335942"/>
                </a:lnTo>
                <a:lnTo>
                  <a:pt x="226718" y="360594"/>
                </a:lnTo>
                <a:lnTo>
                  <a:pt x="196857" y="385888"/>
                </a:lnTo>
                <a:lnTo>
                  <a:pt x="168904" y="411800"/>
                </a:lnTo>
                <a:lnTo>
                  <a:pt x="118917" y="465379"/>
                </a:lnTo>
                <a:lnTo>
                  <a:pt x="77145" y="521134"/>
                </a:lnTo>
                <a:lnTo>
                  <a:pt x="43978" y="578870"/>
                </a:lnTo>
                <a:lnTo>
                  <a:pt x="19805" y="638390"/>
                </a:lnTo>
                <a:lnTo>
                  <a:pt x="5016" y="699499"/>
                </a:lnTo>
                <a:lnTo>
                  <a:pt x="0" y="762000"/>
                </a:lnTo>
                <a:lnTo>
                  <a:pt x="1262" y="793412"/>
                </a:lnTo>
                <a:lnTo>
                  <a:pt x="11213" y="855241"/>
                </a:lnTo>
                <a:lnTo>
                  <a:pt x="30743" y="915580"/>
                </a:lnTo>
                <a:lnTo>
                  <a:pt x="59462" y="974232"/>
                </a:lnTo>
                <a:lnTo>
                  <a:pt x="96980" y="1031002"/>
                </a:lnTo>
                <a:lnTo>
                  <a:pt x="142908" y="1085694"/>
                </a:lnTo>
                <a:lnTo>
                  <a:pt x="196857" y="1138111"/>
                </a:lnTo>
                <a:lnTo>
                  <a:pt x="226718" y="1163405"/>
                </a:lnTo>
                <a:lnTo>
                  <a:pt x="258438" y="1188057"/>
                </a:lnTo>
                <a:lnTo>
                  <a:pt x="291968" y="1212043"/>
                </a:lnTo>
                <a:lnTo>
                  <a:pt x="327260" y="1235337"/>
                </a:lnTo>
                <a:lnTo>
                  <a:pt x="364265" y="1257916"/>
                </a:lnTo>
                <a:lnTo>
                  <a:pt x="402935" y="1279755"/>
                </a:lnTo>
                <a:lnTo>
                  <a:pt x="443220" y="1300829"/>
                </a:lnTo>
                <a:lnTo>
                  <a:pt x="485072" y="1321114"/>
                </a:lnTo>
                <a:lnTo>
                  <a:pt x="528443" y="1340585"/>
                </a:lnTo>
                <a:lnTo>
                  <a:pt x="573284" y="1359218"/>
                </a:lnTo>
                <a:lnTo>
                  <a:pt x="619546" y="1376988"/>
                </a:lnTo>
                <a:lnTo>
                  <a:pt x="667180" y="1393872"/>
                </a:lnTo>
                <a:lnTo>
                  <a:pt x="716138" y="1409843"/>
                </a:lnTo>
                <a:lnTo>
                  <a:pt x="766371" y="1424879"/>
                </a:lnTo>
                <a:lnTo>
                  <a:pt x="817830" y="1438953"/>
                </a:lnTo>
                <a:lnTo>
                  <a:pt x="870467" y="1452043"/>
                </a:lnTo>
                <a:lnTo>
                  <a:pt x="924233" y="1464123"/>
                </a:lnTo>
                <a:lnTo>
                  <a:pt x="979079" y="1475169"/>
                </a:lnTo>
                <a:lnTo>
                  <a:pt x="1034957" y="1485156"/>
                </a:lnTo>
                <a:lnTo>
                  <a:pt x="1091818" y="1494060"/>
                </a:lnTo>
                <a:lnTo>
                  <a:pt x="1149614" y="1501856"/>
                </a:lnTo>
                <a:lnTo>
                  <a:pt x="1208295" y="1508520"/>
                </a:lnTo>
                <a:lnTo>
                  <a:pt x="1267813" y="1514027"/>
                </a:lnTo>
                <a:lnTo>
                  <a:pt x="1328119" y="1518353"/>
                </a:lnTo>
                <a:lnTo>
                  <a:pt x="1389165" y="1521474"/>
                </a:lnTo>
                <a:lnTo>
                  <a:pt x="1450902" y="1523364"/>
                </a:lnTo>
                <a:lnTo>
                  <a:pt x="1513281" y="1524000"/>
                </a:lnTo>
                <a:lnTo>
                  <a:pt x="1575660" y="1523364"/>
                </a:lnTo>
                <a:lnTo>
                  <a:pt x="1637397" y="1521474"/>
                </a:lnTo>
                <a:lnTo>
                  <a:pt x="1698443" y="1518353"/>
                </a:lnTo>
                <a:lnTo>
                  <a:pt x="1758750" y="1514027"/>
                </a:lnTo>
                <a:lnTo>
                  <a:pt x="1818269" y="1508520"/>
                </a:lnTo>
                <a:lnTo>
                  <a:pt x="1876951" y="1501856"/>
                </a:lnTo>
                <a:lnTo>
                  <a:pt x="1934747" y="1494060"/>
                </a:lnTo>
                <a:lnTo>
                  <a:pt x="1991609" y="1485156"/>
                </a:lnTo>
                <a:lnTo>
                  <a:pt x="2047489" y="1475169"/>
                </a:lnTo>
                <a:lnTo>
                  <a:pt x="2102336" y="1464123"/>
                </a:lnTo>
                <a:lnTo>
                  <a:pt x="2156104" y="1452043"/>
                </a:lnTo>
                <a:lnTo>
                  <a:pt x="2208742" y="1438953"/>
                </a:lnTo>
                <a:lnTo>
                  <a:pt x="2260203" y="1424879"/>
                </a:lnTo>
                <a:lnTo>
                  <a:pt x="2310438" y="1409843"/>
                </a:lnTo>
                <a:lnTo>
                  <a:pt x="2359398" y="1393872"/>
                </a:lnTo>
                <a:lnTo>
                  <a:pt x="2407034" y="1376988"/>
                </a:lnTo>
                <a:lnTo>
                  <a:pt x="2453297" y="1359218"/>
                </a:lnTo>
                <a:lnTo>
                  <a:pt x="2498140" y="1340585"/>
                </a:lnTo>
                <a:lnTo>
                  <a:pt x="2541512" y="1321114"/>
                </a:lnTo>
                <a:lnTo>
                  <a:pt x="2583367" y="1300829"/>
                </a:lnTo>
                <a:lnTo>
                  <a:pt x="2623654" y="1279755"/>
                </a:lnTo>
                <a:lnTo>
                  <a:pt x="2662326" y="1257916"/>
                </a:lnTo>
                <a:lnTo>
                  <a:pt x="2699333" y="1235337"/>
                </a:lnTo>
                <a:lnTo>
                  <a:pt x="2734626" y="1212043"/>
                </a:lnTo>
                <a:lnTo>
                  <a:pt x="2768159" y="1188057"/>
                </a:lnTo>
                <a:lnTo>
                  <a:pt x="2799880" y="1163405"/>
                </a:lnTo>
                <a:lnTo>
                  <a:pt x="2829742" y="1138111"/>
                </a:lnTo>
                <a:lnTo>
                  <a:pt x="2857697" y="1112199"/>
                </a:lnTo>
                <a:lnTo>
                  <a:pt x="2907687" y="1058620"/>
                </a:lnTo>
                <a:lnTo>
                  <a:pt x="2949462" y="1002865"/>
                </a:lnTo>
                <a:lnTo>
                  <a:pt x="2982631" y="945129"/>
                </a:lnTo>
                <a:lnTo>
                  <a:pt x="3006806" y="885609"/>
                </a:lnTo>
                <a:lnTo>
                  <a:pt x="3021596" y="824500"/>
                </a:lnTo>
                <a:lnTo>
                  <a:pt x="3026613" y="762000"/>
                </a:lnTo>
                <a:lnTo>
                  <a:pt x="3025350" y="730587"/>
                </a:lnTo>
                <a:lnTo>
                  <a:pt x="3015398" y="668758"/>
                </a:lnTo>
                <a:lnTo>
                  <a:pt x="2995867" y="608419"/>
                </a:lnTo>
                <a:lnTo>
                  <a:pt x="2967146" y="549767"/>
                </a:lnTo>
                <a:lnTo>
                  <a:pt x="2929626" y="492997"/>
                </a:lnTo>
                <a:lnTo>
                  <a:pt x="2883695" y="438305"/>
                </a:lnTo>
                <a:lnTo>
                  <a:pt x="2829742" y="385888"/>
                </a:lnTo>
                <a:lnTo>
                  <a:pt x="2799880" y="360594"/>
                </a:lnTo>
                <a:lnTo>
                  <a:pt x="2768159" y="335942"/>
                </a:lnTo>
                <a:lnTo>
                  <a:pt x="2734626" y="311956"/>
                </a:lnTo>
                <a:lnTo>
                  <a:pt x="2699333" y="288662"/>
                </a:lnTo>
                <a:lnTo>
                  <a:pt x="2662326" y="266083"/>
                </a:lnTo>
                <a:lnTo>
                  <a:pt x="2623654" y="244244"/>
                </a:lnTo>
                <a:lnTo>
                  <a:pt x="2583367" y="223170"/>
                </a:lnTo>
                <a:lnTo>
                  <a:pt x="2541512" y="202885"/>
                </a:lnTo>
                <a:lnTo>
                  <a:pt x="2498140" y="183414"/>
                </a:lnTo>
                <a:lnTo>
                  <a:pt x="2453297" y="164781"/>
                </a:lnTo>
                <a:lnTo>
                  <a:pt x="2407034" y="147011"/>
                </a:lnTo>
                <a:lnTo>
                  <a:pt x="2359398" y="130127"/>
                </a:lnTo>
                <a:lnTo>
                  <a:pt x="2310438" y="114156"/>
                </a:lnTo>
                <a:lnTo>
                  <a:pt x="2260203" y="99120"/>
                </a:lnTo>
                <a:lnTo>
                  <a:pt x="2208742" y="85046"/>
                </a:lnTo>
                <a:lnTo>
                  <a:pt x="2156104" y="71956"/>
                </a:lnTo>
                <a:lnTo>
                  <a:pt x="2102336" y="59876"/>
                </a:lnTo>
                <a:lnTo>
                  <a:pt x="2047489" y="48830"/>
                </a:lnTo>
                <a:lnTo>
                  <a:pt x="1991609" y="38843"/>
                </a:lnTo>
                <a:lnTo>
                  <a:pt x="1934747" y="29939"/>
                </a:lnTo>
                <a:lnTo>
                  <a:pt x="1876951" y="22143"/>
                </a:lnTo>
                <a:lnTo>
                  <a:pt x="1818269" y="15479"/>
                </a:lnTo>
                <a:lnTo>
                  <a:pt x="1758750" y="9972"/>
                </a:lnTo>
                <a:lnTo>
                  <a:pt x="1698443" y="5646"/>
                </a:lnTo>
                <a:lnTo>
                  <a:pt x="1637397" y="2525"/>
                </a:lnTo>
                <a:lnTo>
                  <a:pt x="1575660" y="635"/>
                </a:lnTo>
                <a:lnTo>
                  <a:pt x="151328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53668" y="2241550"/>
            <a:ext cx="3027045" cy="1524000"/>
          </a:xfrm>
          <a:custGeom>
            <a:avLst/>
            <a:gdLst/>
            <a:ahLst/>
            <a:cxnLst/>
            <a:rect l="l" t="t" r="r" b="b"/>
            <a:pathLst>
              <a:path w="3027045" h="1524000">
                <a:moveTo>
                  <a:pt x="0" y="762000"/>
                </a:moveTo>
                <a:lnTo>
                  <a:pt x="5016" y="699499"/>
                </a:lnTo>
                <a:lnTo>
                  <a:pt x="19805" y="638390"/>
                </a:lnTo>
                <a:lnTo>
                  <a:pt x="43978" y="578870"/>
                </a:lnTo>
                <a:lnTo>
                  <a:pt x="77145" y="521134"/>
                </a:lnTo>
                <a:lnTo>
                  <a:pt x="118917" y="465379"/>
                </a:lnTo>
                <a:lnTo>
                  <a:pt x="168904" y="411800"/>
                </a:lnTo>
                <a:lnTo>
                  <a:pt x="196857" y="385888"/>
                </a:lnTo>
                <a:lnTo>
                  <a:pt x="226718" y="360594"/>
                </a:lnTo>
                <a:lnTo>
                  <a:pt x="258438" y="335942"/>
                </a:lnTo>
                <a:lnTo>
                  <a:pt x="291968" y="311956"/>
                </a:lnTo>
                <a:lnTo>
                  <a:pt x="327260" y="288662"/>
                </a:lnTo>
                <a:lnTo>
                  <a:pt x="364265" y="266083"/>
                </a:lnTo>
                <a:lnTo>
                  <a:pt x="402935" y="244244"/>
                </a:lnTo>
                <a:lnTo>
                  <a:pt x="443220" y="223170"/>
                </a:lnTo>
                <a:lnTo>
                  <a:pt x="485072" y="202885"/>
                </a:lnTo>
                <a:lnTo>
                  <a:pt x="528443" y="183414"/>
                </a:lnTo>
                <a:lnTo>
                  <a:pt x="573284" y="164781"/>
                </a:lnTo>
                <a:lnTo>
                  <a:pt x="619546" y="147011"/>
                </a:lnTo>
                <a:lnTo>
                  <a:pt x="667180" y="130127"/>
                </a:lnTo>
                <a:lnTo>
                  <a:pt x="716138" y="114156"/>
                </a:lnTo>
                <a:lnTo>
                  <a:pt x="766371" y="99120"/>
                </a:lnTo>
                <a:lnTo>
                  <a:pt x="817830" y="85046"/>
                </a:lnTo>
                <a:lnTo>
                  <a:pt x="870467" y="71956"/>
                </a:lnTo>
                <a:lnTo>
                  <a:pt x="924233" y="59876"/>
                </a:lnTo>
                <a:lnTo>
                  <a:pt x="979079" y="48830"/>
                </a:lnTo>
                <a:lnTo>
                  <a:pt x="1034957" y="38843"/>
                </a:lnTo>
                <a:lnTo>
                  <a:pt x="1091818" y="29939"/>
                </a:lnTo>
                <a:lnTo>
                  <a:pt x="1149614" y="22143"/>
                </a:lnTo>
                <a:lnTo>
                  <a:pt x="1208295" y="15479"/>
                </a:lnTo>
                <a:lnTo>
                  <a:pt x="1267813" y="9972"/>
                </a:lnTo>
                <a:lnTo>
                  <a:pt x="1328119" y="5646"/>
                </a:lnTo>
                <a:lnTo>
                  <a:pt x="1389165" y="2525"/>
                </a:lnTo>
                <a:lnTo>
                  <a:pt x="1450902" y="635"/>
                </a:lnTo>
                <a:lnTo>
                  <a:pt x="1513281" y="0"/>
                </a:lnTo>
                <a:lnTo>
                  <a:pt x="1575660" y="635"/>
                </a:lnTo>
                <a:lnTo>
                  <a:pt x="1637397" y="2525"/>
                </a:lnTo>
                <a:lnTo>
                  <a:pt x="1698443" y="5646"/>
                </a:lnTo>
                <a:lnTo>
                  <a:pt x="1758750" y="9972"/>
                </a:lnTo>
                <a:lnTo>
                  <a:pt x="1818269" y="15479"/>
                </a:lnTo>
                <a:lnTo>
                  <a:pt x="1876951" y="22143"/>
                </a:lnTo>
                <a:lnTo>
                  <a:pt x="1934747" y="29939"/>
                </a:lnTo>
                <a:lnTo>
                  <a:pt x="1991609" y="38843"/>
                </a:lnTo>
                <a:lnTo>
                  <a:pt x="2047489" y="48830"/>
                </a:lnTo>
                <a:lnTo>
                  <a:pt x="2102336" y="59876"/>
                </a:lnTo>
                <a:lnTo>
                  <a:pt x="2156104" y="71956"/>
                </a:lnTo>
                <a:lnTo>
                  <a:pt x="2208742" y="85046"/>
                </a:lnTo>
                <a:lnTo>
                  <a:pt x="2260203" y="99120"/>
                </a:lnTo>
                <a:lnTo>
                  <a:pt x="2310438" y="114156"/>
                </a:lnTo>
                <a:lnTo>
                  <a:pt x="2359398" y="130127"/>
                </a:lnTo>
                <a:lnTo>
                  <a:pt x="2407034" y="147011"/>
                </a:lnTo>
                <a:lnTo>
                  <a:pt x="2453297" y="164781"/>
                </a:lnTo>
                <a:lnTo>
                  <a:pt x="2498140" y="183414"/>
                </a:lnTo>
                <a:lnTo>
                  <a:pt x="2541512" y="202885"/>
                </a:lnTo>
                <a:lnTo>
                  <a:pt x="2583367" y="223170"/>
                </a:lnTo>
                <a:lnTo>
                  <a:pt x="2623654" y="244244"/>
                </a:lnTo>
                <a:lnTo>
                  <a:pt x="2662326" y="266083"/>
                </a:lnTo>
                <a:lnTo>
                  <a:pt x="2699333" y="288662"/>
                </a:lnTo>
                <a:lnTo>
                  <a:pt x="2734626" y="311956"/>
                </a:lnTo>
                <a:lnTo>
                  <a:pt x="2768159" y="335942"/>
                </a:lnTo>
                <a:lnTo>
                  <a:pt x="2799880" y="360594"/>
                </a:lnTo>
                <a:lnTo>
                  <a:pt x="2829742" y="385888"/>
                </a:lnTo>
                <a:lnTo>
                  <a:pt x="2857697" y="411800"/>
                </a:lnTo>
                <a:lnTo>
                  <a:pt x="2907687" y="465379"/>
                </a:lnTo>
                <a:lnTo>
                  <a:pt x="2949462" y="521134"/>
                </a:lnTo>
                <a:lnTo>
                  <a:pt x="2982631" y="578870"/>
                </a:lnTo>
                <a:lnTo>
                  <a:pt x="3006806" y="638390"/>
                </a:lnTo>
                <a:lnTo>
                  <a:pt x="3021596" y="699499"/>
                </a:lnTo>
                <a:lnTo>
                  <a:pt x="3026613" y="762000"/>
                </a:lnTo>
                <a:lnTo>
                  <a:pt x="3025350" y="793412"/>
                </a:lnTo>
                <a:lnTo>
                  <a:pt x="3015398" y="855241"/>
                </a:lnTo>
                <a:lnTo>
                  <a:pt x="2995867" y="915580"/>
                </a:lnTo>
                <a:lnTo>
                  <a:pt x="2967146" y="974232"/>
                </a:lnTo>
                <a:lnTo>
                  <a:pt x="2929626" y="1031002"/>
                </a:lnTo>
                <a:lnTo>
                  <a:pt x="2883695" y="1085694"/>
                </a:lnTo>
                <a:lnTo>
                  <a:pt x="2829742" y="1138111"/>
                </a:lnTo>
                <a:lnTo>
                  <a:pt x="2799880" y="1163405"/>
                </a:lnTo>
                <a:lnTo>
                  <a:pt x="2768159" y="1188057"/>
                </a:lnTo>
                <a:lnTo>
                  <a:pt x="2734626" y="1212043"/>
                </a:lnTo>
                <a:lnTo>
                  <a:pt x="2699333" y="1235337"/>
                </a:lnTo>
                <a:lnTo>
                  <a:pt x="2662326" y="1257916"/>
                </a:lnTo>
                <a:lnTo>
                  <a:pt x="2623654" y="1279755"/>
                </a:lnTo>
                <a:lnTo>
                  <a:pt x="2583367" y="1300829"/>
                </a:lnTo>
                <a:lnTo>
                  <a:pt x="2541512" y="1321114"/>
                </a:lnTo>
                <a:lnTo>
                  <a:pt x="2498140" y="1340585"/>
                </a:lnTo>
                <a:lnTo>
                  <a:pt x="2453297" y="1359218"/>
                </a:lnTo>
                <a:lnTo>
                  <a:pt x="2407034" y="1376988"/>
                </a:lnTo>
                <a:lnTo>
                  <a:pt x="2359398" y="1393872"/>
                </a:lnTo>
                <a:lnTo>
                  <a:pt x="2310438" y="1409843"/>
                </a:lnTo>
                <a:lnTo>
                  <a:pt x="2260203" y="1424879"/>
                </a:lnTo>
                <a:lnTo>
                  <a:pt x="2208742" y="1438953"/>
                </a:lnTo>
                <a:lnTo>
                  <a:pt x="2156104" y="1452043"/>
                </a:lnTo>
                <a:lnTo>
                  <a:pt x="2102336" y="1464123"/>
                </a:lnTo>
                <a:lnTo>
                  <a:pt x="2047489" y="1475169"/>
                </a:lnTo>
                <a:lnTo>
                  <a:pt x="1991609" y="1485156"/>
                </a:lnTo>
                <a:lnTo>
                  <a:pt x="1934747" y="1494060"/>
                </a:lnTo>
                <a:lnTo>
                  <a:pt x="1876951" y="1501856"/>
                </a:lnTo>
                <a:lnTo>
                  <a:pt x="1818269" y="1508520"/>
                </a:lnTo>
                <a:lnTo>
                  <a:pt x="1758750" y="1514027"/>
                </a:lnTo>
                <a:lnTo>
                  <a:pt x="1698443" y="1518353"/>
                </a:lnTo>
                <a:lnTo>
                  <a:pt x="1637397" y="1521474"/>
                </a:lnTo>
                <a:lnTo>
                  <a:pt x="1575660" y="1523364"/>
                </a:lnTo>
                <a:lnTo>
                  <a:pt x="1513281" y="1524000"/>
                </a:lnTo>
                <a:lnTo>
                  <a:pt x="1450902" y="1523364"/>
                </a:lnTo>
                <a:lnTo>
                  <a:pt x="1389165" y="1521474"/>
                </a:lnTo>
                <a:lnTo>
                  <a:pt x="1328119" y="1518353"/>
                </a:lnTo>
                <a:lnTo>
                  <a:pt x="1267813" y="1514027"/>
                </a:lnTo>
                <a:lnTo>
                  <a:pt x="1208295" y="1508520"/>
                </a:lnTo>
                <a:lnTo>
                  <a:pt x="1149614" y="1501856"/>
                </a:lnTo>
                <a:lnTo>
                  <a:pt x="1091818" y="1494060"/>
                </a:lnTo>
                <a:lnTo>
                  <a:pt x="1034957" y="1485156"/>
                </a:lnTo>
                <a:lnTo>
                  <a:pt x="979079" y="1475169"/>
                </a:lnTo>
                <a:lnTo>
                  <a:pt x="924233" y="1464123"/>
                </a:lnTo>
                <a:lnTo>
                  <a:pt x="870467" y="1452043"/>
                </a:lnTo>
                <a:lnTo>
                  <a:pt x="817830" y="1438953"/>
                </a:lnTo>
                <a:lnTo>
                  <a:pt x="766371" y="1424879"/>
                </a:lnTo>
                <a:lnTo>
                  <a:pt x="716138" y="1409843"/>
                </a:lnTo>
                <a:lnTo>
                  <a:pt x="667180" y="1393872"/>
                </a:lnTo>
                <a:lnTo>
                  <a:pt x="619546" y="1376988"/>
                </a:lnTo>
                <a:lnTo>
                  <a:pt x="573284" y="1359218"/>
                </a:lnTo>
                <a:lnTo>
                  <a:pt x="528443" y="1340585"/>
                </a:lnTo>
                <a:lnTo>
                  <a:pt x="485072" y="1321114"/>
                </a:lnTo>
                <a:lnTo>
                  <a:pt x="443220" y="1300829"/>
                </a:lnTo>
                <a:lnTo>
                  <a:pt x="402935" y="1279755"/>
                </a:lnTo>
                <a:lnTo>
                  <a:pt x="364265" y="1257916"/>
                </a:lnTo>
                <a:lnTo>
                  <a:pt x="327260" y="1235337"/>
                </a:lnTo>
                <a:lnTo>
                  <a:pt x="291968" y="1212043"/>
                </a:lnTo>
                <a:lnTo>
                  <a:pt x="258438" y="1188057"/>
                </a:lnTo>
                <a:lnTo>
                  <a:pt x="226718" y="1163405"/>
                </a:lnTo>
                <a:lnTo>
                  <a:pt x="196857" y="1138111"/>
                </a:lnTo>
                <a:lnTo>
                  <a:pt x="168904" y="1112199"/>
                </a:lnTo>
                <a:lnTo>
                  <a:pt x="118917" y="1058620"/>
                </a:lnTo>
                <a:lnTo>
                  <a:pt x="77145" y="1002865"/>
                </a:lnTo>
                <a:lnTo>
                  <a:pt x="43978" y="945129"/>
                </a:lnTo>
                <a:lnTo>
                  <a:pt x="19805" y="885609"/>
                </a:lnTo>
                <a:lnTo>
                  <a:pt x="5016" y="824500"/>
                </a:lnTo>
                <a:lnTo>
                  <a:pt x="0" y="762000"/>
                </a:lnTo>
                <a:close/>
              </a:path>
            </a:pathLst>
          </a:custGeom>
          <a:ln w="635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149469" y="2093848"/>
            <a:ext cx="2948305" cy="1447800"/>
          </a:xfrm>
          <a:custGeom>
            <a:avLst/>
            <a:gdLst/>
            <a:ahLst/>
            <a:cxnLst/>
            <a:rect l="l" t="t" r="r" b="b"/>
            <a:pathLst>
              <a:path w="2948304" h="1447800">
                <a:moveTo>
                  <a:pt x="1473961" y="0"/>
                </a:moveTo>
                <a:lnTo>
                  <a:pt x="1410022" y="668"/>
                </a:lnTo>
                <a:lnTo>
                  <a:pt x="1346779" y="2657"/>
                </a:lnTo>
                <a:lnTo>
                  <a:pt x="1284287" y="5937"/>
                </a:lnTo>
                <a:lnTo>
                  <a:pt x="1222602" y="10483"/>
                </a:lnTo>
                <a:lnTo>
                  <a:pt x="1161778" y="16267"/>
                </a:lnTo>
                <a:lnTo>
                  <a:pt x="1101871" y="23262"/>
                </a:lnTo>
                <a:lnTo>
                  <a:pt x="1042937" y="31441"/>
                </a:lnTo>
                <a:lnTo>
                  <a:pt x="985031" y="40776"/>
                </a:lnTo>
                <a:lnTo>
                  <a:pt x="928207" y="51240"/>
                </a:lnTo>
                <a:lnTo>
                  <a:pt x="872522" y="62807"/>
                </a:lnTo>
                <a:lnTo>
                  <a:pt x="818031" y="75449"/>
                </a:lnTo>
                <a:lnTo>
                  <a:pt x="764788" y="89139"/>
                </a:lnTo>
                <a:lnTo>
                  <a:pt x="712850" y="103849"/>
                </a:lnTo>
                <a:lnTo>
                  <a:pt x="662271" y="119553"/>
                </a:lnTo>
                <a:lnTo>
                  <a:pt x="613107" y="136223"/>
                </a:lnTo>
                <a:lnTo>
                  <a:pt x="565413" y="153833"/>
                </a:lnTo>
                <a:lnTo>
                  <a:pt x="519244" y="172355"/>
                </a:lnTo>
                <a:lnTo>
                  <a:pt x="474656" y="191762"/>
                </a:lnTo>
                <a:lnTo>
                  <a:pt x="431704" y="212026"/>
                </a:lnTo>
                <a:lnTo>
                  <a:pt x="390444" y="233121"/>
                </a:lnTo>
                <a:lnTo>
                  <a:pt x="350929" y="255020"/>
                </a:lnTo>
                <a:lnTo>
                  <a:pt x="313217" y="277694"/>
                </a:lnTo>
                <a:lnTo>
                  <a:pt x="277362" y="301118"/>
                </a:lnTo>
                <a:lnTo>
                  <a:pt x="243420" y="325264"/>
                </a:lnTo>
                <a:lnTo>
                  <a:pt x="211445" y="350105"/>
                </a:lnTo>
                <a:lnTo>
                  <a:pt x="181493" y="375613"/>
                </a:lnTo>
                <a:lnTo>
                  <a:pt x="153620" y="401762"/>
                </a:lnTo>
                <a:lnTo>
                  <a:pt x="104329" y="455872"/>
                </a:lnTo>
                <a:lnTo>
                  <a:pt x="64016" y="512218"/>
                </a:lnTo>
                <a:lnTo>
                  <a:pt x="33122" y="570583"/>
                </a:lnTo>
                <a:lnTo>
                  <a:pt x="12089" y="630748"/>
                </a:lnTo>
                <a:lnTo>
                  <a:pt x="1361" y="692498"/>
                </a:lnTo>
                <a:lnTo>
                  <a:pt x="0" y="723900"/>
                </a:lnTo>
                <a:lnTo>
                  <a:pt x="1361" y="755310"/>
                </a:lnTo>
                <a:lnTo>
                  <a:pt x="12089" y="817076"/>
                </a:lnTo>
                <a:lnTo>
                  <a:pt x="33122" y="877254"/>
                </a:lnTo>
                <a:lnTo>
                  <a:pt x="64016" y="935628"/>
                </a:lnTo>
                <a:lnTo>
                  <a:pt x="104329" y="991980"/>
                </a:lnTo>
                <a:lnTo>
                  <a:pt x="153620" y="1046093"/>
                </a:lnTo>
                <a:lnTo>
                  <a:pt x="181493" y="1072242"/>
                </a:lnTo>
                <a:lnTo>
                  <a:pt x="211445" y="1097751"/>
                </a:lnTo>
                <a:lnTo>
                  <a:pt x="243420" y="1122591"/>
                </a:lnTo>
                <a:lnTo>
                  <a:pt x="277362" y="1146736"/>
                </a:lnTo>
                <a:lnTo>
                  <a:pt x="313217" y="1170158"/>
                </a:lnTo>
                <a:lnTo>
                  <a:pt x="350929" y="1192831"/>
                </a:lnTo>
                <a:lnTo>
                  <a:pt x="390444" y="1214728"/>
                </a:lnTo>
                <a:lnTo>
                  <a:pt x="431704" y="1235821"/>
                </a:lnTo>
                <a:lnTo>
                  <a:pt x="474656" y="1256082"/>
                </a:lnTo>
                <a:lnTo>
                  <a:pt x="519244" y="1275486"/>
                </a:lnTo>
                <a:lnTo>
                  <a:pt x="565413" y="1294005"/>
                </a:lnTo>
                <a:lnTo>
                  <a:pt x="613107" y="1311612"/>
                </a:lnTo>
                <a:lnTo>
                  <a:pt x="662271" y="1328279"/>
                </a:lnTo>
                <a:lnTo>
                  <a:pt x="712850" y="1343979"/>
                </a:lnTo>
                <a:lnTo>
                  <a:pt x="764788" y="1358686"/>
                </a:lnTo>
                <a:lnTo>
                  <a:pt x="818031" y="1372373"/>
                </a:lnTo>
                <a:lnTo>
                  <a:pt x="872522" y="1385011"/>
                </a:lnTo>
                <a:lnTo>
                  <a:pt x="928207" y="1396575"/>
                </a:lnTo>
                <a:lnTo>
                  <a:pt x="985031" y="1407037"/>
                </a:lnTo>
                <a:lnTo>
                  <a:pt x="1042937" y="1416369"/>
                </a:lnTo>
                <a:lnTo>
                  <a:pt x="1101871" y="1424545"/>
                </a:lnTo>
                <a:lnTo>
                  <a:pt x="1161778" y="1431537"/>
                </a:lnTo>
                <a:lnTo>
                  <a:pt x="1222602" y="1437319"/>
                </a:lnTo>
                <a:lnTo>
                  <a:pt x="1284287" y="1441864"/>
                </a:lnTo>
                <a:lnTo>
                  <a:pt x="1346779" y="1445143"/>
                </a:lnTo>
                <a:lnTo>
                  <a:pt x="1410022" y="1447131"/>
                </a:lnTo>
                <a:lnTo>
                  <a:pt x="1473961" y="1447800"/>
                </a:lnTo>
                <a:lnTo>
                  <a:pt x="1537901" y="1447131"/>
                </a:lnTo>
                <a:lnTo>
                  <a:pt x="1601144" y="1445143"/>
                </a:lnTo>
                <a:lnTo>
                  <a:pt x="1663636" y="1441864"/>
                </a:lnTo>
                <a:lnTo>
                  <a:pt x="1725321" y="1437319"/>
                </a:lnTo>
                <a:lnTo>
                  <a:pt x="1786145" y="1431537"/>
                </a:lnTo>
                <a:lnTo>
                  <a:pt x="1846052" y="1424545"/>
                </a:lnTo>
                <a:lnTo>
                  <a:pt x="1904986" y="1416369"/>
                </a:lnTo>
                <a:lnTo>
                  <a:pt x="1962892" y="1407037"/>
                </a:lnTo>
                <a:lnTo>
                  <a:pt x="2019716" y="1396575"/>
                </a:lnTo>
                <a:lnTo>
                  <a:pt x="2075401" y="1385011"/>
                </a:lnTo>
                <a:lnTo>
                  <a:pt x="2129892" y="1372373"/>
                </a:lnTo>
                <a:lnTo>
                  <a:pt x="2183135" y="1358686"/>
                </a:lnTo>
                <a:lnTo>
                  <a:pt x="2235073" y="1343979"/>
                </a:lnTo>
                <a:lnTo>
                  <a:pt x="2285652" y="1328279"/>
                </a:lnTo>
                <a:lnTo>
                  <a:pt x="2334816" y="1311612"/>
                </a:lnTo>
                <a:lnTo>
                  <a:pt x="2382510" y="1294005"/>
                </a:lnTo>
                <a:lnTo>
                  <a:pt x="2428679" y="1275486"/>
                </a:lnTo>
                <a:lnTo>
                  <a:pt x="2473267" y="1256082"/>
                </a:lnTo>
                <a:lnTo>
                  <a:pt x="2516219" y="1235821"/>
                </a:lnTo>
                <a:lnTo>
                  <a:pt x="2557479" y="1214728"/>
                </a:lnTo>
                <a:lnTo>
                  <a:pt x="2596994" y="1192831"/>
                </a:lnTo>
                <a:lnTo>
                  <a:pt x="2634706" y="1170158"/>
                </a:lnTo>
                <a:lnTo>
                  <a:pt x="2670561" y="1146736"/>
                </a:lnTo>
                <a:lnTo>
                  <a:pt x="2704503" y="1122591"/>
                </a:lnTo>
                <a:lnTo>
                  <a:pt x="2736478" y="1097751"/>
                </a:lnTo>
                <a:lnTo>
                  <a:pt x="2766430" y="1072242"/>
                </a:lnTo>
                <a:lnTo>
                  <a:pt x="2794303" y="1046093"/>
                </a:lnTo>
                <a:lnTo>
                  <a:pt x="2843594" y="991980"/>
                </a:lnTo>
                <a:lnTo>
                  <a:pt x="2883907" y="935628"/>
                </a:lnTo>
                <a:lnTo>
                  <a:pt x="2914801" y="877254"/>
                </a:lnTo>
                <a:lnTo>
                  <a:pt x="2935834" y="817076"/>
                </a:lnTo>
                <a:lnTo>
                  <a:pt x="2946562" y="755310"/>
                </a:lnTo>
                <a:lnTo>
                  <a:pt x="2947924" y="723900"/>
                </a:lnTo>
                <a:lnTo>
                  <a:pt x="2946562" y="692498"/>
                </a:lnTo>
                <a:lnTo>
                  <a:pt x="2935834" y="630748"/>
                </a:lnTo>
                <a:lnTo>
                  <a:pt x="2914801" y="570583"/>
                </a:lnTo>
                <a:lnTo>
                  <a:pt x="2883907" y="512218"/>
                </a:lnTo>
                <a:lnTo>
                  <a:pt x="2843594" y="455872"/>
                </a:lnTo>
                <a:lnTo>
                  <a:pt x="2794303" y="401762"/>
                </a:lnTo>
                <a:lnTo>
                  <a:pt x="2766430" y="375613"/>
                </a:lnTo>
                <a:lnTo>
                  <a:pt x="2736478" y="350105"/>
                </a:lnTo>
                <a:lnTo>
                  <a:pt x="2704503" y="325264"/>
                </a:lnTo>
                <a:lnTo>
                  <a:pt x="2670561" y="301118"/>
                </a:lnTo>
                <a:lnTo>
                  <a:pt x="2634706" y="277694"/>
                </a:lnTo>
                <a:lnTo>
                  <a:pt x="2596994" y="255020"/>
                </a:lnTo>
                <a:lnTo>
                  <a:pt x="2557479" y="233121"/>
                </a:lnTo>
                <a:lnTo>
                  <a:pt x="2516219" y="212026"/>
                </a:lnTo>
                <a:lnTo>
                  <a:pt x="2473267" y="191762"/>
                </a:lnTo>
                <a:lnTo>
                  <a:pt x="2428679" y="172355"/>
                </a:lnTo>
                <a:lnTo>
                  <a:pt x="2382510" y="153833"/>
                </a:lnTo>
                <a:lnTo>
                  <a:pt x="2334816" y="136223"/>
                </a:lnTo>
                <a:lnTo>
                  <a:pt x="2285652" y="119553"/>
                </a:lnTo>
                <a:lnTo>
                  <a:pt x="2235073" y="103849"/>
                </a:lnTo>
                <a:lnTo>
                  <a:pt x="2183135" y="89139"/>
                </a:lnTo>
                <a:lnTo>
                  <a:pt x="2129892" y="75449"/>
                </a:lnTo>
                <a:lnTo>
                  <a:pt x="2075401" y="62807"/>
                </a:lnTo>
                <a:lnTo>
                  <a:pt x="2019716" y="51240"/>
                </a:lnTo>
                <a:lnTo>
                  <a:pt x="1962892" y="40776"/>
                </a:lnTo>
                <a:lnTo>
                  <a:pt x="1904986" y="31441"/>
                </a:lnTo>
                <a:lnTo>
                  <a:pt x="1846052" y="23262"/>
                </a:lnTo>
                <a:lnTo>
                  <a:pt x="1786145" y="16267"/>
                </a:lnTo>
                <a:lnTo>
                  <a:pt x="1725321" y="10483"/>
                </a:lnTo>
                <a:lnTo>
                  <a:pt x="1663636" y="5937"/>
                </a:lnTo>
                <a:lnTo>
                  <a:pt x="1601144" y="2657"/>
                </a:lnTo>
                <a:lnTo>
                  <a:pt x="1537901" y="668"/>
                </a:lnTo>
                <a:lnTo>
                  <a:pt x="147396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149469" y="2093848"/>
            <a:ext cx="2948305" cy="1447800"/>
          </a:xfrm>
          <a:custGeom>
            <a:avLst/>
            <a:gdLst/>
            <a:ahLst/>
            <a:cxnLst/>
            <a:rect l="l" t="t" r="r" b="b"/>
            <a:pathLst>
              <a:path w="2948304" h="1447800">
                <a:moveTo>
                  <a:pt x="0" y="723900"/>
                </a:moveTo>
                <a:lnTo>
                  <a:pt x="5410" y="661439"/>
                </a:lnTo>
                <a:lnTo>
                  <a:pt x="21345" y="600454"/>
                </a:lnTo>
                <a:lnTo>
                  <a:pt x="47364" y="541161"/>
                </a:lnTo>
                <a:lnTo>
                  <a:pt x="83023" y="483779"/>
                </a:lnTo>
                <a:lnTo>
                  <a:pt x="127880" y="428524"/>
                </a:lnTo>
                <a:lnTo>
                  <a:pt x="181493" y="375613"/>
                </a:lnTo>
                <a:lnTo>
                  <a:pt x="211445" y="350105"/>
                </a:lnTo>
                <a:lnTo>
                  <a:pt x="243420" y="325264"/>
                </a:lnTo>
                <a:lnTo>
                  <a:pt x="277362" y="301118"/>
                </a:lnTo>
                <a:lnTo>
                  <a:pt x="313217" y="277694"/>
                </a:lnTo>
                <a:lnTo>
                  <a:pt x="350929" y="255020"/>
                </a:lnTo>
                <a:lnTo>
                  <a:pt x="390444" y="233121"/>
                </a:lnTo>
                <a:lnTo>
                  <a:pt x="431704" y="212026"/>
                </a:lnTo>
                <a:lnTo>
                  <a:pt x="474656" y="191762"/>
                </a:lnTo>
                <a:lnTo>
                  <a:pt x="519244" y="172355"/>
                </a:lnTo>
                <a:lnTo>
                  <a:pt x="565413" y="153833"/>
                </a:lnTo>
                <a:lnTo>
                  <a:pt x="613107" y="136223"/>
                </a:lnTo>
                <a:lnTo>
                  <a:pt x="662271" y="119553"/>
                </a:lnTo>
                <a:lnTo>
                  <a:pt x="712850" y="103849"/>
                </a:lnTo>
                <a:lnTo>
                  <a:pt x="764788" y="89139"/>
                </a:lnTo>
                <a:lnTo>
                  <a:pt x="818031" y="75449"/>
                </a:lnTo>
                <a:lnTo>
                  <a:pt x="872522" y="62807"/>
                </a:lnTo>
                <a:lnTo>
                  <a:pt x="928207" y="51240"/>
                </a:lnTo>
                <a:lnTo>
                  <a:pt x="985031" y="40776"/>
                </a:lnTo>
                <a:lnTo>
                  <a:pt x="1042937" y="31441"/>
                </a:lnTo>
                <a:lnTo>
                  <a:pt x="1101871" y="23262"/>
                </a:lnTo>
                <a:lnTo>
                  <a:pt x="1161778" y="16267"/>
                </a:lnTo>
                <a:lnTo>
                  <a:pt x="1222602" y="10483"/>
                </a:lnTo>
                <a:lnTo>
                  <a:pt x="1284287" y="5937"/>
                </a:lnTo>
                <a:lnTo>
                  <a:pt x="1346779" y="2657"/>
                </a:lnTo>
                <a:lnTo>
                  <a:pt x="1410022" y="668"/>
                </a:lnTo>
                <a:lnTo>
                  <a:pt x="1473961" y="0"/>
                </a:lnTo>
                <a:lnTo>
                  <a:pt x="1537901" y="668"/>
                </a:lnTo>
                <a:lnTo>
                  <a:pt x="1601144" y="2657"/>
                </a:lnTo>
                <a:lnTo>
                  <a:pt x="1663636" y="5937"/>
                </a:lnTo>
                <a:lnTo>
                  <a:pt x="1725321" y="10483"/>
                </a:lnTo>
                <a:lnTo>
                  <a:pt x="1786145" y="16267"/>
                </a:lnTo>
                <a:lnTo>
                  <a:pt x="1846052" y="23262"/>
                </a:lnTo>
                <a:lnTo>
                  <a:pt x="1904986" y="31441"/>
                </a:lnTo>
                <a:lnTo>
                  <a:pt x="1962892" y="40776"/>
                </a:lnTo>
                <a:lnTo>
                  <a:pt x="2019716" y="51240"/>
                </a:lnTo>
                <a:lnTo>
                  <a:pt x="2075401" y="62807"/>
                </a:lnTo>
                <a:lnTo>
                  <a:pt x="2129892" y="75449"/>
                </a:lnTo>
                <a:lnTo>
                  <a:pt x="2183135" y="89139"/>
                </a:lnTo>
                <a:lnTo>
                  <a:pt x="2235073" y="103849"/>
                </a:lnTo>
                <a:lnTo>
                  <a:pt x="2285652" y="119553"/>
                </a:lnTo>
                <a:lnTo>
                  <a:pt x="2334816" y="136223"/>
                </a:lnTo>
                <a:lnTo>
                  <a:pt x="2382510" y="153833"/>
                </a:lnTo>
                <a:lnTo>
                  <a:pt x="2428679" y="172355"/>
                </a:lnTo>
                <a:lnTo>
                  <a:pt x="2473267" y="191762"/>
                </a:lnTo>
                <a:lnTo>
                  <a:pt x="2516219" y="212026"/>
                </a:lnTo>
                <a:lnTo>
                  <a:pt x="2557479" y="233121"/>
                </a:lnTo>
                <a:lnTo>
                  <a:pt x="2596994" y="255020"/>
                </a:lnTo>
                <a:lnTo>
                  <a:pt x="2634706" y="277694"/>
                </a:lnTo>
                <a:lnTo>
                  <a:pt x="2670561" y="301118"/>
                </a:lnTo>
                <a:lnTo>
                  <a:pt x="2704503" y="325264"/>
                </a:lnTo>
                <a:lnTo>
                  <a:pt x="2736478" y="350105"/>
                </a:lnTo>
                <a:lnTo>
                  <a:pt x="2766430" y="375613"/>
                </a:lnTo>
                <a:lnTo>
                  <a:pt x="2794303" y="401762"/>
                </a:lnTo>
                <a:lnTo>
                  <a:pt x="2843594" y="455872"/>
                </a:lnTo>
                <a:lnTo>
                  <a:pt x="2883907" y="512218"/>
                </a:lnTo>
                <a:lnTo>
                  <a:pt x="2914801" y="570583"/>
                </a:lnTo>
                <a:lnTo>
                  <a:pt x="2935834" y="630748"/>
                </a:lnTo>
                <a:lnTo>
                  <a:pt x="2946562" y="692498"/>
                </a:lnTo>
                <a:lnTo>
                  <a:pt x="2947924" y="723900"/>
                </a:lnTo>
                <a:lnTo>
                  <a:pt x="2946562" y="755310"/>
                </a:lnTo>
                <a:lnTo>
                  <a:pt x="2935834" y="817076"/>
                </a:lnTo>
                <a:lnTo>
                  <a:pt x="2914801" y="877254"/>
                </a:lnTo>
                <a:lnTo>
                  <a:pt x="2883907" y="935628"/>
                </a:lnTo>
                <a:lnTo>
                  <a:pt x="2843594" y="991980"/>
                </a:lnTo>
                <a:lnTo>
                  <a:pt x="2794303" y="1046093"/>
                </a:lnTo>
                <a:lnTo>
                  <a:pt x="2766430" y="1072242"/>
                </a:lnTo>
                <a:lnTo>
                  <a:pt x="2736478" y="1097751"/>
                </a:lnTo>
                <a:lnTo>
                  <a:pt x="2704503" y="1122591"/>
                </a:lnTo>
                <a:lnTo>
                  <a:pt x="2670561" y="1146736"/>
                </a:lnTo>
                <a:lnTo>
                  <a:pt x="2634706" y="1170158"/>
                </a:lnTo>
                <a:lnTo>
                  <a:pt x="2596994" y="1192831"/>
                </a:lnTo>
                <a:lnTo>
                  <a:pt x="2557479" y="1214728"/>
                </a:lnTo>
                <a:lnTo>
                  <a:pt x="2516219" y="1235821"/>
                </a:lnTo>
                <a:lnTo>
                  <a:pt x="2473267" y="1256082"/>
                </a:lnTo>
                <a:lnTo>
                  <a:pt x="2428679" y="1275486"/>
                </a:lnTo>
                <a:lnTo>
                  <a:pt x="2382510" y="1294005"/>
                </a:lnTo>
                <a:lnTo>
                  <a:pt x="2334816" y="1311612"/>
                </a:lnTo>
                <a:lnTo>
                  <a:pt x="2285652" y="1328279"/>
                </a:lnTo>
                <a:lnTo>
                  <a:pt x="2235073" y="1343979"/>
                </a:lnTo>
                <a:lnTo>
                  <a:pt x="2183135" y="1358686"/>
                </a:lnTo>
                <a:lnTo>
                  <a:pt x="2129892" y="1372373"/>
                </a:lnTo>
                <a:lnTo>
                  <a:pt x="2075401" y="1385011"/>
                </a:lnTo>
                <a:lnTo>
                  <a:pt x="2019716" y="1396575"/>
                </a:lnTo>
                <a:lnTo>
                  <a:pt x="1962892" y="1407037"/>
                </a:lnTo>
                <a:lnTo>
                  <a:pt x="1904986" y="1416369"/>
                </a:lnTo>
                <a:lnTo>
                  <a:pt x="1846052" y="1424545"/>
                </a:lnTo>
                <a:lnTo>
                  <a:pt x="1786145" y="1431537"/>
                </a:lnTo>
                <a:lnTo>
                  <a:pt x="1725321" y="1437319"/>
                </a:lnTo>
                <a:lnTo>
                  <a:pt x="1663636" y="1441864"/>
                </a:lnTo>
                <a:lnTo>
                  <a:pt x="1601144" y="1445143"/>
                </a:lnTo>
                <a:lnTo>
                  <a:pt x="1537901" y="1447131"/>
                </a:lnTo>
                <a:lnTo>
                  <a:pt x="1473961" y="1447800"/>
                </a:lnTo>
                <a:lnTo>
                  <a:pt x="1410022" y="1447131"/>
                </a:lnTo>
                <a:lnTo>
                  <a:pt x="1346779" y="1445143"/>
                </a:lnTo>
                <a:lnTo>
                  <a:pt x="1284287" y="1441864"/>
                </a:lnTo>
                <a:lnTo>
                  <a:pt x="1222602" y="1437319"/>
                </a:lnTo>
                <a:lnTo>
                  <a:pt x="1161778" y="1431537"/>
                </a:lnTo>
                <a:lnTo>
                  <a:pt x="1101871" y="1424545"/>
                </a:lnTo>
                <a:lnTo>
                  <a:pt x="1042937" y="1416369"/>
                </a:lnTo>
                <a:lnTo>
                  <a:pt x="985031" y="1407037"/>
                </a:lnTo>
                <a:lnTo>
                  <a:pt x="928207" y="1396575"/>
                </a:lnTo>
                <a:lnTo>
                  <a:pt x="872522" y="1385011"/>
                </a:lnTo>
                <a:lnTo>
                  <a:pt x="818031" y="1372373"/>
                </a:lnTo>
                <a:lnTo>
                  <a:pt x="764788" y="1358686"/>
                </a:lnTo>
                <a:lnTo>
                  <a:pt x="712850" y="1343979"/>
                </a:lnTo>
                <a:lnTo>
                  <a:pt x="662271" y="1328279"/>
                </a:lnTo>
                <a:lnTo>
                  <a:pt x="613107" y="1311612"/>
                </a:lnTo>
                <a:lnTo>
                  <a:pt x="565413" y="1294005"/>
                </a:lnTo>
                <a:lnTo>
                  <a:pt x="519244" y="1275486"/>
                </a:lnTo>
                <a:lnTo>
                  <a:pt x="474656" y="1256082"/>
                </a:lnTo>
                <a:lnTo>
                  <a:pt x="431704" y="1235821"/>
                </a:lnTo>
                <a:lnTo>
                  <a:pt x="390444" y="1214728"/>
                </a:lnTo>
                <a:lnTo>
                  <a:pt x="350929" y="1192831"/>
                </a:lnTo>
                <a:lnTo>
                  <a:pt x="313217" y="1170158"/>
                </a:lnTo>
                <a:lnTo>
                  <a:pt x="277362" y="1146736"/>
                </a:lnTo>
                <a:lnTo>
                  <a:pt x="243420" y="1122591"/>
                </a:lnTo>
                <a:lnTo>
                  <a:pt x="211445" y="1097751"/>
                </a:lnTo>
                <a:lnTo>
                  <a:pt x="181493" y="1072242"/>
                </a:lnTo>
                <a:lnTo>
                  <a:pt x="153620" y="1046093"/>
                </a:lnTo>
                <a:lnTo>
                  <a:pt x="104329" y="991980"/>
                </a:lnTo>
                <a:lnTo>
                  <a:pt x="64016" y="935628"/>
                </a:lnTo>
                <a:lnTo>
                  <a:pt x="33122" y="877254"/>
                </a:lnTo>
                <a:lnTo>
                  <a:pt x="12089" y="817076"/>
                </a:lnTo>
                <a:lnTo>
                  <a:pt x="1361" y="755310"/>
                </a:lnTo>
                <a:lnTo>
                  <a:pt x="0" y="723900"/>
                </a:lnTo>
                <a:close/>
              </a:path>
            </a:pathLst>
          </a:custGeom>
          <a:ln w="634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84606" y="4267200"/>
            <a:ext cx="2973070" cy="1752600"/>
          </a:xfrm>
          <a:custGeom>
            <a:avLst/>
            <a:gdLst/>
            <a:ahLst/>
            <a:cxnLst/>
            <a:rect l="l" t="t" r="r" b="b"/>
            <a:pathLst>
              <a:path w="2973070" h="1752600">
                <a:moveTo>
                  <a:pt x="1486458" y="0"/>
                </a:moveTo>
                <a:lnTo>
                  <a:pt x="1426675" y="695"/>
                </a:lnTo>
                <a:lnTo>
                  <a:pt x="1367491" y="2765"/>
                </a:lnTo>
                <a:lnTo>
                  <a:pt x="1308950" y="6183"/>
                </a:lnTo>
                <a:lnTo>
                  <a:pt x="1251098" y="10922"/>
                </a:lnTo>
                <a:lnTo>
                  <a:pt x="1193977" y="16957"/>
                </a:lnTo>
                <a:lnTo>
                  <a:pt x="1137634" y="24262"/>
                </a:lnTo>
                <a:lnTo>
                  <a:pt x="1082111" y="32810"/>
                </a:lnTo>
                <a:lnTo>
                  <a:pt x="1027454" y="42574"/>
                </a:lnTo>
                <a:lnTo>
                  <a:pt x="973707" y="53530"/>
                </a:lnTo>
                <a:lnTo>
                  <a:pt x="920914" y="65650"/>
                </a:lnTo>
                <a:lnTo>
                  <a:pt x="869120" y="78909"/>
                </a:lnTo>
                <a:lnTo>
                  <a:pt x="818369" y="93280"/>
                </a:lnTo>
                <a:lnTo>
                  <a:pt x="768706" y="108738"/>
                </a:lnTo>
                <a:lnTo>
                  <a:pt x="720175" y="125256"/>
                </a:lnTo>
                <a:lnTo>
                  <a:pt x="672820" y="142807"/>
                </a:lnTo>
                <a:lnTo>
                  <a:pt x="626686" y="161366"/>
                </a:lnTo>
                <a:lnTo>
                  <a:pt x="581817" y="180907"/>
                </a:lnTo>
                <a:lnTo>
                  <a:pt x="538258" y="201403"/>
                </a:lnTo>
                <a:lnTo>
                  <a:pt x="496053" y="222828"/>
                </a:lnTo>
                <a:lnTo>
                  <a:pt x="455246" y="245156"/>
                </a:lnTo>
                <a:lnTo>
                  <a:pt x="415882" y="268361"/>
                </a:lnTo>
                <a:lnTo>
                  <a:pt x="378006" y="292417"/>
                </a:lnTo>
                <a:lnTo>
                  <a:pt x="341661" y="317297"/>
                </a:lnTo>
                <a:lnTo>
                  <a:pt x="306892" y="342976"/>
                </a:lnTo>
                <a:lnTo>
                  <a:pt x="273744" y="369426"/>
                </a:lnTo>
                <a:lnTo>
                  <a:pt x="242260" y="396623"/>
                </a:lnTo>
                <a:lnTo>
                  <a:pt x="212486" y="424540"/>
                </a:lnTo>
                <a:lnTo>
                  <a:pt x="184466" y="453150"/>
                </a:lnTo>
                <a:lnTo>
                  <a:pt x="158244" y="482428"/>
                </a:lnTo>
                <a:lnTo>
                  <a:pt x="133864" y="512347"/>
                </a:lnTo>
                <a:lnTo>
                  <a:pt x="90811" y="574004"/>
                </a:lnTo>
                <a:lnTo>
                  <a:pt x="55660" y="637913"/>
                </a:lnTo>
                <a:lnTo>
                  <a:pt x="28768" y="703864"/>
                </a:lnTo>
                <a:lnTo>
                  <a:pt x="10489" y="771647"/>
                </a:lnTo>
                <a:lnTo>
                  <a:pt x="1180" y="841053"/>
                </a:lnTo>
                <a:lnTo>
                  <a:pt x="0" y="876300"/>
                </a:lnTo>
                <a:lnTo>
                  <a:pt x="1180" y="911544"/>
                </a:lnTo>
                <a:lnTo>
                  <a:pt x="10489" y="980947"/>
                </a:lnTo>
                <a:lnTo>
                  <a:pt x="28768" y="1048728"/>
                </a:lnTo>
                <a:lnTo>
                  <a:pt x="55660" y="1114677"/>
                </a:lnTo>
                <a:lnTo>
                  <a:pt x="90811" y="1178584"/>
                </a:lnTo>
                <a:lnTo>
                  <a:pt x="133864" y="1240241"/>
                </a:lnTo>
                <a:lnTo>
                  <a:pt x="158244" y="1270160"/>
                </a:lnTo>
                <a:lnTo>
                  <a:pt x="184466" y="1299438"/>
                </a:lnTo>
                <a:lnTo>
                  <a:pt x="212486" y="1328048"/>
                </a:lnTo>
                <a:lnTo>
                  <a:pt x="242260" y="1355965"/>
                </a:lnTo>
                <a:lnTo>
                  <a:pt x="273744" y="1383161"/>
                </a:lnTo>
                <a:lnTo>
                  <a:pt x="306892" y="1409612"/>
                </a:lnTo>
                <a:lnTo>
                  <a:pt x="341661" y="1435291"/>
                </a:lnTo>
                <a:lnTo>
                  <a:pt x="378006" y="1460172"/>
                </a:lnTo>
                <a:lnTo>
                  <a:pt x="415882" y="1484228"/>
                </a:lnTo>
                <a:lnTo>
                  <a:pt x="455246" y="1507434"/>
                </a:lnTo>
                <a:lnTo>
                  <a:pt x="496053" y="1529762"/>
                </a:lnTo>
                <a:lnTo>
                  <a:pt x="538258" y="1551188"/>
                </a:lnTo>
                <a:lnTo>
                  <a:pt x="581817" y="1571685"/>
                </a:lnTo>
                <a:lnTo>
                  <a:pt x="626686" y="1591226"/>
                </a:lnTo>
                <a:lnTo>
                  <a:pt x="672820" y="1609786"/>
                </a:lnTo>
                <a:lnTo>
                  <a:pt x="720175" y="1627338"/>
                </a:lnTo>
                <a:lnTo>
                  <a:pt x="768706" y="1643856"/>
                </a:lnTo>
                <a:lnTo>
                  <a:pt x="818369" y="1659314"/>
                </a:lnTo>
                <a:lnTo>
                  <a:pt x="869120" y="1673686"/>
                </a:lnTo>
                <a:lnTo>
                  <a:pt x="920914" y="1686945"/>
                </a:lnTo>
                <a:lnTo>
                  <a:pt x="973707" y="1699066"/>
                </a:lnTo>
                <a:lnTo>
                  <a:pt x="1027454" y="1710022"/>
                </a:lnTo>
                <a:lnTo>
                  <a:pt x="1082111" y="1719788"/>
                </a:lnTo>
                <a:lnTo>
                  <a:pt x="1137634" y="1728336"/>
                </a:lnTo>
                <a:lnTo>
                  <a:pt x="1193977" y="1735641"/>
                </a:lnTo>
                <a:lnTo>
                  <a:pt x="1251098" y="1741676"/>
                </a:lnTo>
                <a:lnTo>
                  <a:pt x="1308950" y="1746416"/>
                </a:lnTo>
                <a:lnTo>
                  <a:pt x="1367491" y="1749834"/>
                </a:lnTo>
                <a:lnTo>
                  <a:pt x="1426675" y="1751904"/>
                </a:lnTo>
                <a:lnTo>
                  <a:pt x="1486458" y="1752600"/>
                </a:lnTo>
                <a:lnTo>
                  <a:pt x="1546250" y="1751904"/>
                </a:lnTo>
                <a:lnTo>
                  <a:pt x="1605443" y="1749834"/>
                </a:lnTo>
                <a:lnTo>
                  <a:pt x="1663991" y="1746416"/>
                </a:lnTo>
                <a:lnTo>
                  <a:pt x="1721851" y="1741676"/>
                </a:lnTo>
                <a:lnTo>
                  <a:pt x="1778978" y="1735641"/>
                </a:lnTo>
                <a:lnTo>
                  <a:pt x="1835328" y="1728336"/>
                </a:lnTo>
                <a:lnTo>
                  <a:pt x="1890856" y="1719788"/>
                </a:lnTo>
                <a:lnTo>
                  <a:pt x="1945518" y="1710022"/>
                </a:lnTo>
                <a:lnTo>
                  <a:pt x="1999270" y="1699066"/>
                </a:lnTo>
                <a:lnTo>
                  <a:pt x="2052067" y="1686945"/>
                </a:lnTo>
                <a:lnTo>
                  <a:pt x="2103865" y="1673686"/>
                </a:lnTo>
                <a:lnTo>
                  <a:pt x="2154619" y="1659314"/>
                </a:lnTo>
                <a:lnTo>
                  <a:pt x="2204285" y="1643856"/>
                </a:lnTo>
                <a:lnTo>
                  <a:pt x="2252819" y="1627338"/>
                </a:lnTo>
                <a:lnTo>
                  <a:pt x="2300176" y="1609786"/>
                </a:lnTo>
                <a:lnTo>
                  <a:pt x="2346312" y="1591226"/>
                </a:lnTo>
                <a:lnTo>
                  <a:pt x="2391182" y="1571685"/>
                </a:lnTo>
                <a:lnTo>
                  <a:pt x="2434743" y="1551188"/>
                </a:lnTo>
                <a:lnTo>
                  <a:pt x="2476949" y="1529762"/>
                </a:lnTo>
                <a:lnTo>
                  <a:pt x="2517756" y="1507434"/>
                </a:lnTo>
                <a:lnTo>
                  <a:pt x="2557120" y="1484228"/>
                </a:lnTo>
                <a:lnTo>
                  <a:pt x="2594997" y="1460172"/>
                </a:lnTo>
                <a:lnTo>
                  <a:pt x="2631342" y="1435291"/>
                </a:lnTo>
                <a:lnTo>
                  <a:pt x="2666111" y="1409612"/>
                </a:lnTo>
                <a:lnTo>
                  <a:pt x="2699259" y="1383161"/>
                </a:lnTo>
                <a:lnTo>
                  <a:pt x="2730742" y="1355965"/>
                </a:lnTo>
                <a:lnTo>
                  <a:pt x="2760515" y="1328048"/>
                </a:lnTo>
                <a:lnTo>
                  <a:pt x="2788535" y="1299438"/>
                </a:lnTo>
                <a:lnTo>
                  <a:pt x="2814756" y="1270160"/>
                </a:lnTo>
                <a:lnTo>
                  <a:pt x="2839135" y="1240241"/>
                </a:lnTo>
                <a:lnTo>
                  <a:pt x="2882187" y="1178584"/>
                </a:lnTo>
                <a:lnTo>
                  <a:pt x="2917336" y="1114677"/>
                </a:lnTo>
                <a:lnTo>
                  <a:pt x="2944227" y="1048728"/>
                </a:lnTo>
                <a:lnTo>
                  <a:pt x="2962504" y="980947"/>
                </a:lnTo>
                <a:lnTo>
                  <a:pt x="2971813" y="911544"/>
                </a:lnTo>
                <a:lnTo>
                  <a:pt x="2972993" y="876300"/>
                </a:lnTo>
                <a:lnTo>
                  <a:pt x="2971813" y="841053"/>
                </a:lnTo>
                <a:lnTo>
                  <a:pt x="2962504" y="771647"/>
                </a:lnTo>
                <a:lnTo>
                  <a:pt x="2944227" y="703864"/>
                </a:lnTo>
                <a:lnTo>
                  <a:pt x="2917336" y="637913"/>
                </a:lnTo>
                <a:lnTo>
                  <a:pt x="2882187" y="574004"/>
                </a:lnTo>
                <a:lnTo>
                  <a:pt x="2839135" y="512347"/>
                </a:lnTo>
                <a:lnTo>
                  <a:pt x="2814756" y="482428"/>
                </a:lnTo>
                <a:lnTo>
                  <a:pt x="2788535" y="453150"/>
                </a:lnTo>
                <a:lnTo>
                  <a:pt x="2760515" y="424540"/>
                </a:lnTo>
                <a:lnTo>
                  <a:pt x="2730742" y="396623"/>
                </a:lnTo>
                <a:lnTo>
                  <a:pt x="2699259" y="369426"/>
                </a:lnTo>
                <a:lnTo>
                  <a:pt x="2666111" y="342976"/>
                </a:lnTo>
                <a:lnTo>
                  <a:pt x="2631342" y="317297"/>
                </a:lnTo>
                <a:lnTo>
                  <a:pt x="2594997" y="292417"/>
                </a:lnTo>
                <a:lnTo>
                  <a:pt x="2557120" y="268361"/>
                </a:lnTo>
                <a:lnTo>
                  <a:pt x="2517756" y="245156"/>
                </a:lnTo>
                <a:lnTo>
                  <a:pt x="2476949" y="222828"/>
                </a:lnTo>
                <a:lnTo>
                  <a:pt x="2434743" y="201403"/>
                </a:lnTo>
                <a:lnTo>
                  <a:pt x="2391182" y="180907"/>
                </a:lnTo>
                <a:lnTo>
                  <a:pt x="2346312" y="161366"/>
                </a:lnTo>
                <a:lnTo>
                  <a:pt x="2300176" y="142807"/>
                </a:lnTo>
                <a:lnTo>
                  <a:pt x="2252819" y="125256"/>
                </a:lnTo>
                <a:lnTo>
                  <a:pt x="2204285" y="108738"/>
                </a:lnTo>
                <a:lnTo>
                  <a:pt x="2154619" y="93280"/>
                </a:lnTo>
                <a:lnTo>
                  <a:pt x="2103865" y="78909"/>
                </a:lnTo>
                <a:lnTo>
                  <a:pt x="2052067" y="65650"/>
                </a:lnTo>
                <a:lnTo>
                  <a:pt x="1999270" y="53530"/>
                </a:lnTo>
                <a:lnTo>
                  <a:pt x="1945518" y="42574"/>
                </a:lnTo>
                <a:lnTo>
                  <a:pt x="1890856" y="32810"/>
                </a:lnTo>
                <a:lnTo>
                  <a:pt x="1835328" y="24262"/>
                </a:lnTo>
                <a:lnTo>
                  <a:pt x="1778978" y="16957"/>
                </a:lnTo>
                <a:lnTo>
                  <a:pt x="1721851" y="10922"/>
                </a:lnTo>
                <a:lnTo>
                  <a:pt x="1663991" y="6183"/>
                </a:lnTo>
                <a:lnTo>
                  <a:pt x="1605443" y="2765"/>
                </a:lnTo>
                <a:lnTo>
                  <a:pt x="1546250" y="695"/>
                </a:lnTo>
                <a:lnTo>
                  <a:pt x="148645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84606" y="4267200"/>
            <a:ext cx="2973070" cy="1752600"/>
          </a:xfrm>
          <a:custGeom>
            <a:avLst/>
            <a:gdLst/>
            <a:ahLst/>
            <a:cxnLst/>
            <a:rect l="l" t="t" r="r" b="b"/>
            <a:pathLst>
              <a:path w="2973070" h="1752600">
                <a:moveTo>
                  <a:pt x="0" y="876300"/>
                </a:moveTo>
                <a:lnTo>
                  <a:pt x="4691" y="806160"/>
                </a:lnTo>
                <a:lnTo>
                  <a:pt x="18530" y="737539"/>
                </a:lnTo>
                <a:lnTo>
                  <a:pt x="41159" y="670646"/>
                </a:lnTo>
                <a:lnTo>
                  <a:pt x="72225" y="605690"/>
                </a:lnTo>
                <a:lnTo>
                  <a:pt x="111372" y="542881"/>
                </a:lnTo>
                <a:lnTo>
                  <a:pt x="158244" y="482428"/>
                </a:lnTo>
                <a:lnTo>
                  <a:pt x="184466" y="453150"/>
                </a:lnTo>
                <a:lnTo>
                  <a:pt x="212486" y="424540"/>
                </a:lnTo>
                <a:lnTo>
                  <a:pt x="242260" y="396623"/>
                </a:lnTo>
                <a:lnTo>
                  <a:pt x="273744" y="369426"/>
                </a:lnTo>
                <a:lnTo>
                  <a:pt x="306892" y="342976"/>
                </a:lnTo>
                <a:lnTo>
                  <a:pt x="341661" y="317297"/>
                </a:lnTo>
                <a:lnTo>
                  <a:pt x="378006" y="292417"/>
                </a:lnTo>
                <a:lnTo>
                  <a:pt x="415882" y="268361"/>
                </a:lnTo>
                <a:lnTo>
                  <a:pt x="455246" y="245156"/>
                </a:lnTo>
                <a:lnTo>
                  <a:pt x="496053" y="222828"/>
                </a:lnTo>
                <a:lnTo>
                  <a:pt x="538258" y="201403"/>
                </a:lnTo>
                <a:lnTo>
                  <a:pt x="581817" y="180907"/>
                </a:lnTo>
                <a:lnTo>
                  <a:pt x="626686" y="161366"/>
                </a:lnTo>
                <a:lnTo>
                  <a:pt x="672820" y="142807"/>
                </a:lnTo>
                <a:lnTo>
                  <a:pt x="720175" y="125256"/>
                </a:lnTo>
                <a:lnTo>
                  <a:pt x="768706" y="108738"/>
                </a:lnTo>
                <a:lnTo>
                  <a:pt x="818369" y="93280"/>
                </a:lnTo>
                <a:lnTo>
                  <a:pt x="869120" y="78909"/>
                </a:lnTo>
                <a:lnTo>
                  <a:pt x="920914" y="65650"/>
                </a:lnTo>
                <a:lnTo>
                  <a:pt x="973707" y="53530"/>
                </a:lnTo>
                <a:lnTo>
                  <a:pt x="1027454" y="42574"/>
                </a:lnTo>
                <a:lnTo>
                  <a:pt x="1082111" y="32810"/>
                </a:lnTo>
                <a:lnTo>
                  <a:pt x="1137634" y="24262"/>
                </a:lnTo>
                <a:lnTo>
                  <a:pt x="1193977" y="16957"/>
                </a:lnTo>
                <a:lnTo>
                  <a:pt x="1251098" y="10922"/>
                </a:lnTo>
                <a:lnTo>
                  <a:pt x="1308950" y="6183"/>
                </a:lnTo>
                <a:lnTo>
                  <a:pt x="1367491" y="2765"/>
                </a:lnTo>
                <a:lnTo>
                  <a:pt x="1426675" y="695"/>
                </a:lnTo>
                <a:lnTo>
                  <a:pt x="1486458" y="0"/>
                </a:lnTo>
                <a:lnTo>
                  <a:pt x="1546250" y="695"/>
                </a:lnTo>
                <a:lnTo>
                  <a:pt x="1605443" y="2765"/>
                </a:lnTo>
                <a:lnTo>
                  <a:pt x="1663991" y="6183"/>
                </a:lnTo>
                <a:lnTo>
                  <a:pt x="1721851" y="10922"/>
                </a:lnTo>
                <a:lnTo>
                  <a:pt x="1778978" y="16957"/>
                </a:lnTo>
                <a:lnTo>
                  <a:pt x="1835328" y="24262"/>
                </a:lnTo>
                <a:lnTo>
                  <a:pt x="1890856" y="32810"/>
                </a:lnTo>
                <a:lnTo>
                  <a:pt x="1945518" y="42574"/>
                </a:lnTo>
                <a:lnTo>
                  <a:pt x="1999270" y="53530"/>
                </a:lnTo>
                <a:lnTo>
                  <a:pt x="2052067" y="65650"/>
                </a:lnTo>
                <a:lnTo>
                  <a:pt x="2103865" y="78909"/>
                </a:lnTo>
                <a:lnTo>
                  <a:pt x="2154619" y="93280"/>
                </a:lnTo>
                <a:lnTo>
                  <a:pt x="2204285" y="108738"/>
                </a:lnTo>
                <a:lnTo>
                  <a:pt x="2252819" y="125256"/>
                </a:lnTo>
                <a:lnTo>
                  <a:pt x="2300176" y="142807"/>
                </a:lnTo>
                <a:lnTo>
                  <a:pt x="2346312" y="161366"/>
                </a:lnTo>
                <a:lnTo>
                  <a:pt x="2391182" y="180907"/>
                </a:lnTo>
                <a:lnTo>
                  <a:pt x="2434743" y="201403"/>
                </a:lnTo>
                <a:lnTo>
                  <a:pt x="2476949" y="222828"/>
                </a:lnTo>
                <a:lnTo>
                  <a:pt x="2517756" y="245156"/>
                </a:lnTo>
                <a:lnTo>
                  <a:pt x="2557120" y="268361"/>
                </a:lnTo>
                <a:lnTo>
                  <a:pt x="2594997" y="292417"/>
                </a:lnTo>
                <a:lnTo>
                  <a:pt x="2631342" y="317297"/>
                </a:lnTo>
                <a:lnTo>
                  <a:pt x="2666111" y="342976"/>
                </a:lnTo>
                <a:lnTo>
                  <a:pt x="2699259" y="369426"/>
                </a:lnTo>
                <a:lnTo>
                  <a:pt x="2730742" y="396623"/>
                </a:lnTo>
                <a:lnTo>
                  <a:pt x="2760515" y="424540"/>
                </a:lnTo>
                <a:lnTo>
                  <a:pt x="2788535" y="453150"/>
                </a:lnTo>
                <a:lnTo>
                  <a:pt x="2814756" y="482428"/>
                </a:lnTo>
                <a:lnTo>
                  <a:pt x="2839135" y="512347"/>
                </a:lnTo>
                <a:lnTo>
                  <a:pt x="2882187" y="574004"/>
                </a:lnTo>
                <a:lnTo>
                  <a:pt x="2917336" y="637913"/>
                </a:lnTo>
                <a:lnTo>
                  <a:pt x="2944227" y="703864"/>
                </a:lnTo>
                <a:lnTo>
                  <a:pt x="2962504" y="771647"/>
                </a:lnTo>
                <a:lnTo>
                  <a:pt x="2971813" y="841053"/>
                </a:lnTo>
                <a:lnTo>
                  <a:pt x="2972993" y="876300"/>
                </a:lnTo>
                <a:lnTo>
                  <a:pt x="2971813" y="911544"/>
                </a:lnTo>
                <a:lnTo>
                  <a:pt x="2962504" y="980947"/>
                </a:lnTo>
                <a:lnTo>
                  <a:pt x="2944227" y="1048728"/>
                </a:lnTo>
                <a:lnTo>
                  <a:pt x="2917336" y="1114677"/>
                </a:lnTo>
                <a:lnTo>
                  <a:pt x="2882187" y="1178584"/>
                </a:lnTo>
                <a:lnTo>
                  <a:pt x="2839135" y="1240241"/>
                </a:lnTo>
                <a:lnTo>
                  <a:pt x="2814756" y="1270160"/>
                </a:lnTo>
                <a:lnTo>
                  <a:pt x="2788535" y="1299438"/>
                </a:lnTo>
                <a:lnTo>
                  <a:pt x="2760515" y="1328048"/>
                </a:lnTo>
                <a:lnTo>
                  <a:pt x="2730742" y="1355965"/>
                </a:lnTo>
                <a:lnTo>
                  <a:pt x="2699259" y="1383161"/>
                </a:lnTo>
                <a:lnTo>
                  <a:pt x="2666111" y="1409612"/>
                </a:lnTo>
                <a:lnTo>
                  <a:pt x="2631342" y="1435291"/>
                </a:lnTo>
                <a:lnTo>
                  <a:pt x="2594997" y="1460172"/>
                </a:lnTo>
                <a:lnTo>
                  <a:pt x="2557120" y="1484228"/>
                </a:lnTo>
                <a:lnTo>
                  <a:pt x="2517756" y="1507434"/>
                </a:lnTo>
                <a:lnTo>
                  <a:pt x="2476949" y="1529762"/>
                </a:lnTo>
                <a:lnTo>
                  <a:pt x="2434743" y="1551188"/>
                </a:lnTo>
                <a:lnTo>
                  <a:pt x="2391182" y="1571685"/>
                </a:lnTo>
                <a:lnTo>
                  <a:pt x="2346312" y="1591226"/>
                </a:lnTo>
                <a:lnTo>
                  <a:pt x="2300176" y="1609786"/>
                </a:lnTo>
                <a:lnTo>
                  <a:pt x="2252819" y="1627338"/>
                </a:lnTo>
                <a:lnTo>
                  <a:pt x="2204285" y="1643856"/>
                </a:lnTo>
                <a:lnTo>
                  <a:pt x="2154619" y="1659314"/>
                </a:lnTo>
                <a:lnTo>
                  <a:pt x="2103865" y="1673686"/>
                </a:lnTo>
                <a:lnTo>
                  <a:pt x="2052067" y="1686945"/>
                </a:lnTo>
                <a:lnTo>
                  <a:pt x="1999270" y="1699066"/>
                </a:lnTo>
                <a:lnTo>
                  <a:pt x="1945518" y="1710022"/>
                </a:lnTo>
                <a:lnTo>
                  <a:pt x="1890856" y="1719788"/>
                </a:lnTo>
                <a:lnTo>
                  <a:pt x="1835328" y="1728336"/>
                </a:lnTo>
                <a:lnTo>
                  <a:pt x="1778978" y="1735641"/>
                </a:lnTo>
                <a:lnTo>
                  <a:pt x="1721851" y="1741676"/>
                </a:lnTo>
                <a:lnTo>
                  <a:pt x="1663991" y="1746416"/>
                </a:lnTo>
                <a:lnTo>
                  <a:pt x="1605443" y="1749834"/>
                </a:lnTo>
                <a:lnTo>
                  <a:pt x="1546250" y="1751904"/>
                </a:lnTo>
                <a:lnTo>
                  <a:pt x="1486458" y="1752600"/>
                </a:lnTo>
                <a:lnTo>
                  <a:pt x="1426675" y="1751904"/>
                </a:lnTo>
                <a:lnTo>
                  <a:pt x="1367491" y="1749834"/>
                </a:lnTo>
                <a:lnTo>
                  <a:pt x="1308950" y="1746416"/>
                </a:lnTo>
                <a:lnTo>
                  <a:pt x="1251098" y="1741676"/>
                </a:lnTo>
                <a:lnTo>
                  <a:pt x="1193977" y="1735641"/>
                </a:lnTo>
                <a:lnTo>
                  <a:pt x="1137634" y="1728336"/>
                </a:lnTo>
                <a:lnTo>
                  <a:pt x="1082111" y="1719788"/>
                </a:lnTo>
                <a:lnTo>
                  <a:pt x="1027454" y="1710022"/>
                </a:lnTo>
                <a:lnTo>
                  <a:pt x="973707" y="1699066"/>
                </a:lnTo>
                <a:lnTo>
                  <a:pt x="920914" y="1686945"/>
                </a:lnTo>
                <a:lnTo>
                  <a:pt x="869120" y="1673686"/>
                </a:lnTo>
                <a:lnTo>
                  <a:pt x="818369" y="1659314"/>
                </a:lnTo>
                <a:lnTo>
                  <a:pt x="768706" y="1643856"/>
                </a:lnTo>
                <a:lnTo>
                  <a:pt x="720175" y="1627338"/>
                </a:lnTo>
                <a:lnTo>
                  <a:pt x="672820" y="1609786"/>
                </a:lnTo>
                <a:lnTo>
                  <a:pt x="626686" y="1591226"/>
                </a:lnTo>
                <a:lnTo>
                  <a:pt x="581817" y="1571685"/>
                </a:lnTo>
                <a:lnTo>
                  <a:pt x="538258" y="1551188"/>
                </a:lnTo>
                <a:lnTo>
                  <a:pt x="496053" y="1529762"/>
                </a:lnTo>
                <a:lnTo>
                  <a:pt x="455246" y="1507434"/>
                </a:lnTo>
                <a:lnTo>
                  <a:pt x="415882" y="1484228"/>
                </a:lnTo>
                <a:lnTo>
                  <a:pt x="378006" y="1460172"/>
                </a:lnTo>
                <a:lnTo>
                  <a:pt x="341661" y="1435291"/>
                </a:lnTo>
                <a:lnTo>
                  <a:pt x="306892" y="1409612"/>
                </a:lnTo>
                <a:lnTo>
                  <a:pt x="273744" y="1383161"/>
                </a:lnTo>
                <a:lnTo>
                  <a:pt x="242260" y="1355965"/>
                </a:lnTo>
                <a:lnTo>
                  <a:pt x="212486" y="1328048"/>
                </a:lnTo>
                <a:lnTo>
                  <a:pt x="184466" y="1299438"/>
                </a:lnTo>
                <a:lnTo>
                  <a:pt x="158244" y="1270160"/>
                </a:lnTo>
                <a:lnTo>
                  <a:pt x="133864" y="1240241"/>
                </a:lnTo>
                <a:lnTo>
                  <a:pt x="90811" y="1178584"/>
                </a:lnTo>
                <a:lnTo>
                  <a:pt x="55660" y="1114677"/>
                </a:lnTo>
                <a:lnTo>
                  <a:pt x="28768" y="1048728"/>
                </a:lnTo>
                <a:lnTo>
                  <a:pt x="10489" y="980947"/>
                </a:lnTo>
                <a:lnTo>
                  <a:pt x="1180" y="911544"/>
                </a:lnTo>
                <a:lnTo>
                  <a:pt x="0" y="876300"/>
                </a:lnTo>
                <a:close/>
              </a:path>
            </a:pathLst>
          </a:custGeom>
          <a:ln w="635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257800" y="4495800"/>
            <a:ext cx="2914650" cy="1524000"/>
          </a:xfrm>
          <a:custGeom>
            <a:avLst/>
            <a:gdLst/>
            <a:ahLst/>
            <a:cxnLst/>
            <a:rect l="l" t="t" r="r" b="b"/>
            <a:pathLst>
              <a:path w="2914650" h="1524000">
                <a:moveTo>
                  <a:pt x="1457325" y="0"/>
                </a:moveTo>
                <a:lnTo>
                  <a:pt x="1395716" y="668"/>
                </a:lnTo>
                <a:lnTo>
                  <a:pt x="1334761" y="2656"/>
                </a:lnTo>
                <a:lnTo>
                  <a:pt x="1274507" y="5936"/>
                </a:lnTo>
                <a:lnTo>
                  <a:pt x="1215008" y="10483"/>
                </a:lnTo>
                <a:lnTo>
                  <a:pt x="1156312" y="16269"/>
                </a:lnTo>
                <a:lnTo>
                  <a:pt x="1098471" y="23269"/>
                </a:lnTo>
                <a:lnTo>
                  <a:pt x="1041534" y="31457"/>
                </a:lnTo>
                <a:lnTo>
                  <a:pt x="985554" y="40804"/>
                </a:lnTo>
                <a:lnTo>
                  <a:pt x="930579" y="51286"/>
                </a:lnTo>
                <a:lnTo>
                  <a:pt x="876662" y="62876"/>
                </a:lnTo>
                <a:lnTo>
                  <a:pt x="823851" y="75547"/>
                </a:lnTo>
                <a:lnTo>
                  <a:pt x="772199" y="89272"/>
                </a:lnTo>
                <a:lnTo>
                  <a:pt x="721755" y="104027"/>
                </a:lnTo>
                <a:lnTo>
                  <a:pt x="672569" y="119783"/>
                </a:lnTo>
                <a:lnTo>
                  <a:pt x="624694" y="136514"/>
                </a:lnTo>
                <a:lnTo>
                  <a:pt x="578178" y="154195"/>
                </a:lnTo>
                <a:lnTo>
                  <a:pt x="533073" y="172799"/>
                </a:lnTo>
                <a:lnTo>
                  <a:pt x="489430" y="192298"/>
                </a:lnTo>
                <a:lnTo>
                  <a:pt x="447298" y="212668"/>
                </a:lnTo>
                <a:lnTo>
                  <a:pt x="406728" y="233880"/>
                </a:lnTo>
                <a:lnTo>
                  <a:pt x="367772" y="255910"/>
                </a:lnTo>
                <a:lnTo>
                  <a:pt x="330479" y="278730"/>
                </a:lnTo>
                <a:lnTo>
                  <a:pt x="294900" y="302315"/>
                </a:lnTo>
                <a:lnTo>
                  <a:pt x="261085" y="326636"/>
                </a:lnTo>
                <a:lnTo>
                  <a:pt x="229086" y="351669"/>
                </a:lnTo>
                <a:lnTo>
                  <a:pt x="198952" y="377387"/>
                </a:lnTo>
                <a:lnTo>
                  <a:pt x="170735" y="403763"/>
                </a:lnTo>
                <a:lnTo>
                  <a:pt x="120251" y="458384"/>
                </a:lnTo>
                <a:lnTo>
                  <a:pt x="78039" y="515321"/>
                </a:lnTo>
                <a:lnTo>
                  <a:pt x="44503" y="574363"/>
                </a:lnTo>
                <a:lnTo>
                  <a:pt x="20049" y="635298"/>
                </a:lnTo>
                <a:lnTo>
                  <a:pt x="5079" y="697914"/>
                </a:lnTo>
                <a:lnTo>
                  <a:pt x="0" y="762000"/>
                </a:lnTo>
                <a:lnTo>
                  <a:pt x="1278" y="794210"/>
                </a:lnTo>
                <a:lnTo>
                  <a:pt x="11353" y="857583"/>
                </a:lnTo>
                <a:lnTo>
                  <a:pt x="31116" y="919381"/>
                </a:lnTo>
                <a:lnTo>
                  <a:pt x="60161" y="979393"/>
                </a:lnTo>
                <a:lnTo>
                  <a:pt x="98086" y="1037407"/>
                </a:lnTo>
                <a:lnTo>
                  <a:pt x="144484" y="1093211"/>
                </a:lnTo>
                <a:lnTo>
                  <a:pt x="198952" y="1146595"/>
                </a:lnTo>
                <a:lnTo>
                  <a:pt x="229086" y="1172313"/>
                </a:lnTo>
                <a:lnTo>
                  <a:pt x="261085" y="1197346"/>
                </a:lnTo>
                <a:lnTo>
                  <a:pt x="294900" y="1221668"/>
                </a:lnTo>
                <a:lnTo>
                  <a:pt x="330479" y="1245253"/>
                </a:lnTo>
                <a:lnTo>
                  <a:pt x="367772" y="1268074"/>
                </a:lnTo>
                <a:lnTo>
                  <a:pt x="406728" y="1290104"/>
                </a:lnTo>
                <a:lnTo>
                  <a:pt x="447298" y="1311317"/>
                </a:lnTo>
                <a:lnTo>
                  <a:pt x="489430" y="1331688"/>
                </a:lnTo>
                <a:lnTo>
                  <a:pt x="533073" y="1351188"/>
                </a:lnTo>
                <a:lnTo>
                  <a:pt x="578178" y="1369793"/>
                </a:lnTo>
                <a:lnTo>
                  <a:pt x="624694" y="1387474"/>
                </a:lnTo>
                <a:lnTo>
                  <a:pt x="672569" y="1404207"/>
                </a:lnTo>
                <a:lnTo>
                  <a:pt x="721755" y="1419964"/>
                </a:lnTo>
                <a:lnTo>
                  <a:pt x="772199" y="1434719"/>
                </a:lnTo>
                <a:lnTo>
                  <a:pt x="823851" y="1448446"/>
                </a:lnTo>
                <a:lnTo>
                  <a:pt x="876662" y="1461118"/>
                </a:lnTo>
                <a:lnTo>
                  <a:pt x="930579" y="1472708"/>
                </a:lnTo>
                <a:lnTo>
                  <a:pt x="985554" y="1483191"/>
                </a:lnTo>
                <a:lnTo>
                  <a:pt x="1041534" y="1492539"/>
                </a:lnTo>
                <a:lnTo>
                  <a:pt x="1098471" y="1500727"/>
                </a:lnTo>
                <a:lnTo>
                  <a:pt x="1156312" y="1507728"/>
                </a:lnTo>
                <a:lnTo>
                  <a:pt x="1215008" y="1513515"/>
                </a:lnTo>
                <a:lnTo>
                  <a:pt x="1274507" y="1518062"/>
                </a:lnTo>
                <a:lnTo>
                  <a:pt x="1334761" y="1521343"/>
                </a:lnTo>
                <a:lnTo>
                  <a:pt x="1395716" y="1523331"/>
                </a:lnTo>
                <a:lnTo>
                  <a:pt x="1457325" y="1524000"/>
                </a:lnTo>
                <a:lnTo>
                  <a:pt x="1518923" y="1523331"/>
                </a:lnTo>
                <a:lnTo>
                  <a:pt x="1579871" y="1521343"/>
                </a:lnTo>
                <a:lnTo>
                  <a:pt x="1640117" y="1518062"/>
                </a:lnTo>
                <a:lnTo>
                  <a:pt x="1699610" y="1513515"/>
                </a:lnTo>
                <a:lnTo>
                  <a:pt x="1758300" y="1507728"/>
                </a:lnTo>
                <a:lnTo>
                  <a:pt x="1816136" y="1500727"/>
                </a:lnTo>
                <a:lnTo>
                  <a:pt x="1873068" y="1492539"/>
                </a:lnTo>
                <a:lnTo>
                  <a:pt x="1929046" y="1483191"/>
                </a:lnTo>
                <a:lnTo>
                  <a:pt x="1984018" y="1472708"/>
                </a:lnTo>
                <a:lnTo>
                  <a:pt x="2037933" y="1461118"/>
                </a:lnTo>
                <a:lnTo>
                  <a:pt x="2090742" y="1448446"/>
                </a:lnTo>
                <a:lnTo>
                  <a:pt x="2142394" y="1434719"/>
                </a:lnTo>
                <a:lnTo>
                  <a:pt x="2192838" y="1419964"/>
                </a:lnTo>
                <a:lnTo>
                  <a:pt x="2242023" y="1404207"/>
                </a:lnTo>
                <a:lnTo>
                  <a:pt x="2289900" y="1387474"/>
                </a:lnTo>
                <a:lnTo>
                  <a:pt x="2336416" y="1369793"/>
                </a:lnTo>
                <a:lnTo>
                  <a:pt x="2381523" y="1351188"/>
                </a:lnTo>
                <a:lnTo>
                  <a:pt x="2425168" y="1331688"/>
                </a:lnTo>
                <a:lnTo>
                  <a:pt x="2467302" y="1311317"/>
                </a:lnTo>
                <a:lnTo>
                  <a:pt x="2507874" y="1290104"/>
                </a:lnTo>
                <a:lnTo>
                  <a:pt x="2546833" y="1268074"/>
                </a:lnTo>
                <a:lnTo>
                  <a:pt x="2584129" y="1245253"/>
                </a:lnTo>
                <a:lnTo>
                  <a:pt x="2619712" y="1221668"/>
                </a:lnTo>
                <a:lnTo>
                  <a:pt x="2653529" y="1197346"/>
                </a:lnTo>
                <a:lnTo>
                  <a:pt x="2685532" y="1172313"/>
                </a:lnTo>
                <a:lnTo>
                  <a:pt x="2715669" y="1146595"/>
                </a:lnTo>
                <a:lnTo>
                  <a:pt x="2743889" y="1120219"/>
                </a:lnTo>
                <a:lnTo>
                  <a:pt x="2794379" y="1065599"/>
                </a:lnTo>
                <a:lnTo>
                  <a:pt x="2836597" y="1008663"/>
                </a:lnTo>
                <a:lnTo>
                  <a:pt x="2870138" y="949623"/>
                </a:lnTo>
                <a:lnTo>
                  <a:pt x="2894597" y="888692"/>
                </a:lnTo>
                <a:lnTo>
                  <a:pt x="2909569" y="826080"/>
                </a:lnTo>
                <a:lnTo>
                  <a:pt x="2914650" y="762000"/>
                </a:lnTo>
                <a:lnTo>
                  <a:pt x="2913371" y="729786"/>
                </a:lnTo>
                <a:lnTo>
                  <a:pt x="2903294" y="666409"/>
                </a:lnTo>
                <a:lnTo>
                  <a:pt x="2883528" y="604607"/>
                </a:lnTo>
                <a:lnTo>
                  <a:pt x="2854477" y="544592"/>
                </a:lnTo>
                <a:lnTo>
                  <a:pt x="2816548" y="486577"/>
                </a:lnTo>
                <a:lnTo>
                  <a:pt x="2770143" y="430771"/>
                </a:lnTo>
                <a:lnTo>
                  <a:pt x="2715669" y="377387"/>
                </a:lnTo>
                <a:lnTo>
                  <a:pt x="2685532" y="351669"/>
                </a:lnTo>
                <a:lnTo>
                  <a:pt x="2653529" y="326636"/>
                </a:lnTo>
                <a:lnTo>
                  <a:pt x="2619712" y="302315"/>
                </a:lnTo>
                <a:lnTo>
                  <a:pt x="2584129" y="278730"/>
                </a:lnTo>
                <a:lnTo>
                  <a:pt x="2546833" y="255910"/>
                </a:lnTo>
                <a:lnTo>
                  <a:pt x="2507874" y="233880"/>
                </a:lnTo>
                <a:lnTo>
                  <a:pt x="2467302" y="212668"/>
                </a:lnTo>
                <a:lnTo>
                  <a:pt x="2425168" y="192298"/>
                </a:lnTo>
                <a:lnTo>
                  <a:pt x="2381523" y="172799"/>
                </a:lnTo>
                <a:lnTo>
                  <a:pt x="2336416" y="154195"/>
                </a:lnTo>
                <a:lnTo>
                  <a:pt x="2289900" y="136514"/>
                </a:lnTo>
                <a:lnTo>
                  <a:pt x="2242023" y="119783"/>
                </a:lnTo>
                <a:lnTo>
                  <a:pt x="2192838" y="104027"/>
                </a:lnTo>
                <a:lnTo>
                  <a:pt x="2142394" y="89272"/>
                </a:lnTo>
                <a:lnTo>
                  <a:pt x="2090742" y="75547"/>
                </a:lnTo>
                <a:lnTo>
                  <a:pt x="2037933" y="62876"/>
                </a:lnTo>
                <a:lnTo>
                  <a:pt x="1984018" y="51286"/>
                </a:lnTo>
                <a:lnTo>
                  <a:pt x="1929046" y="40804"/>
                </a:lnTo>
                <a:lnTo>
                  <a:pt x="1873068" y="31457"/>
                </a:lnTo>
                <a:lnTo>
                  <a:pt x="1816136" y="23269"/>
                </a:lnTo>
                <a:lnTo>
                  <a:pt x="1758300" y="16269"/>
                </a:lnTo>
                <a:lnTo>
                  <a:pt x="1699610" y="10483"/>
                </a:lnTo>
                <a:lnTo>
                  <a:pt x="1640117" y="5936"/>
                </a:lnTo>
                <a:lnTo>
                  <a:pt x="1579871" y="2656"/>
                </a:lnTo>
                <a:lnTo>
                  <a:pt x="1518923" y="668"/>
                </a:lnTo>
                <a:lnTo>
                  <a:pt x="145732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257800" y="4495800"/>
            <a:ext cx="2914650" cy="1524000"/>
          </a:xfrm>
          <a:custGeom>
            <a:avLst/>
            <a:gdLst/>
            <a:ahLst/>
            <a:cxnLst/>
            <a:rect l="l" t="t" r="r" b="b"/>
            <a:pathLst>
              <a:path w="2914650" h="1524000">
                <a:moveTo>
                  <a:pt x="0" y="762000"/>
                </a:moveTo>
                <a:lnTo>
                  <a:pt x="5079" y="697914"/>
                </a:lnTo>
                <a:lnTo>
                  <a:pt x="20049" y="635298"/>
                </a:lnTo>
                <a:lnTo>
                  <a:pt x="44503" y="574363"/>
                </a:lnTo>
                <a:lnTo>
                  <a:pt x="78039" y="515321"/>
                </a:lnTo>
                <a:lnTo>
                  <a:pt x="120251" y="458384"/>
                </a:lnTo>
                <a:lnTo>
                  <a:pt x="170735" y="403763"/>
                </a:lnTo>
                <a:lnTo>
                  <a:pt x="198952" y="377387"/>
                </a:lnTo>
                <a:lnTo>
                  <a:pt x="229086" y="351669"/>
                </a:lnTo>
                <a:lnTo>
                  <a:pt x="261085" y="326636"/>
                </a:lnTo>
                <a:lnTo>
                  <a:pt x="294900" y="302315"/>
                </a:lnTo>
                <a:lnTo>
                  <a:pt x="330479" y="278730"/>
                </a:lnTo>
                <a:lnTo>
                  <a:pt x="367772" y="255910"/>
                </a:lnTo>
                <a:lnTo>
                  <a:pt x="406728" y="233880"/>
                </a:lnTo>
                <a:lnTo>
                  <a:pt x="447298" y="212668"/>
                </a:lnTo>
                <a:lnTo>
                  <a:pt x="489430" y="192298"/>
                </a:lnTo>
                <a:lnTo>
                  <a:pt x="533073" y="172799"/>
                </a:lnTo>
                <a:lnTo>
                  <a:pt x="578178" y="154195"/>
                </a:lnTo>
                <a:lnTo>
                  <a:pt x="624694" y="136514"/>
                </a:lnTo>
                <a:lnTo>
                  <a:pt x="672569" y="119783"/>
                </a:lnTo>
                <a:lnTo>
                  <a:pt x="721755" y="104027"/>
                </a:lnTo>
                <a:lnTo>
                  <a:pt x="772199" y="89272"/>
                </a:lnTo>
                <a:lnTo>
                  <a:pt x="823851" y="75547"/>
                </a:lnTo>
                <a:lnTo>
                  <a:pt x="876662" y="62876"/>
                </a:lnTo>
                <a:lnTo>
                  <a:pt x="930579" y="51286"/>
                </a:lnTo>
                <a:lnTo>
                  <a:pt x="985554" y="40804"/>
                </a:lnTo>
                <a:lnTo>
                  <a:pt x="1041534" y="31457"/>
                </a:lnTo>
                <a:lnTo>
                  <a:pt x="1098471" y="23269"/>
                </a:lnTo>
                <a:lnTo>
                  <a:pt x="1156312" y="16269"/>
                </a:lnTo>
                <a:lnTo>
                  <a:pt x="1215008" y="10483"/>
                </a:lnTo>
                <a:lnTo>
                  <a:pt x="1274507" y="5936"/>
                </a:lnTo>
                <a:lnTo>
                  <a:pt x="1334761" y="2656"/>
                </a:lnTo>
                <a:lnTo>
                  <a:pt x="1395716" y="668"/>
                </a:lnTo>
                <a:lnTo>
                  <a:pt x="1457325" y="0"/>
                </a:lnTo>
                <a:lnTo>
                  <a:pt x="1518923" y="668"/>
                </a:lnTo>
                <a:lnTo>
                  <a:pt x="1579871" y="2656"/>
                </a:lnTo>
                <a:lnTo>
                  <a:pt x="1640117" y="5936"/>
                </a:lnTo>
                <a:lnTo>
                  <a:pt x="1699610" y="10483"/>
                </a:lnTo>
                <a:lnTo>
                  <a:pt x="1758300" y="16269"/>
                </a:lnTo>
                <a:lnTo>
                  <a:pt x="1816136" y="23269"/>
                </a:lnTo>
                <a:lnTo>
                  <a:pt x="1873068" y="31457"/>
                </a:lnTo>
                <a:lnTo>
                  <a:pt x="1929046" y="40804"/>
                </a:lnTo>
                <a:lnTo>
                  <a:pt x="1984018" y="51286"/>
                </a:lnTo>
                <a:lnTo>
                  <a:pt x="2037933" y="62876"/>
                </a:lnTo>
                <a:lnTo>
                  <a:pt x="2090742" y="75547"/>
                </a:lnTo>
                <a:lnTo>
                  <a:pt x="2142394" y="89272"/>
                </a:lnTo>
                <a:lnTo>
                  <a:pt x="2192838" y="104027"/>
                </a:lnTo>
                <a:lnTo>
                  <a:pt x="2242023" y="119783"/>
                </a:lnTo>
                <a:lnTo>
                  <a:pt x="2289900" y="136514"/>
                </a:lnTo>
                <a:lnTo>
                  <a:pt x="2336416" y="154195"/>
                </a:lnTo>
                <a:lnTo>
                  <a:pt x="2381523" y="172799"/>
                </a:lnTo>
                <a:lnTo>
                  <a:pt x="2425168" y="192298"/>
                </a:lnTo>
                <a:lnTo>
                  <a:pt x="2467302" y="212668"/>
                </a:lnTo>
                <a:lnTo>
                  <a:pt x="2507874" y="233880"/>
                </a:lnTo>
                <a:lnTo>
                  <a:pt x="2546833" y="255910"/>
                </a:lnTo>
                <a:lnTo>
                  <a:pt x="2584129" y="278730"/>
                </a:lnTo>
                <a:lnTo>
                  <a:pt x="2619712" y="302315"/>
                </a:lnTo>
                <a:lnTo>
                  <a:pt x="2653529" y="326636"/>
                </a:lnTo>
                <a:lnTo>
                  <a:pt x="2685532" y="351669"/>
                </a:lnTo>
                <a:lnTo>
                  <a:pt x="2715669" y="377387"/>
                </a:lnTo>
                <a:lnTo>
                  <a:pt x="2743889" y="403763"/>
                </a:lnTo>
                <a:lnTo>
                  <a:pt x="2794379" y="458384"/>
                </a:lnTo>
                <a:lnTo>
                  <a:pt x="2836597" y="515321"/>
                </a:lnTo>
                <a:lnTo>
                  <a:pt x="2870138" y="574363"/>
                </a:lnTo>
                <a:lnTo>
                  <a:pt x="2894597" y="635298"/>
                </a:lnTo>
                <a:lnTo>
                  <a:pt x="2909569" y="697914"/>
                </a:lnTo>
                <a:lnTo>
                  <a:pt x="2914650" y="762000"/>
                </a:lnTo>
                <a:lnTo>
                  <a:pt x="2913371" y="794210"/>
                </a:lnTo>
                <a:lnTo>
                  <a:pt x="2903294" y="857583"/>
                </a:lnTo>
                <a:lnTo>
                  <a:pt x="2883528" y="919381"/>
                </a:lnTo>
                <a:lnTo>
                  <a:pt x="2854477" y="979393"/>
                </a:lnTo>
                <a:lnTo>
                  <a:pt x="2816548" y="1037407"/>
                </a:lnTo>
                <a:lnTo>
                  <a:pt x="2770143" y="1093211"/>
                </a:lnTo>
                <a:lnTo>
                  <a:pt x="2715669" y="1146595"/>
                </a:lnTo>
                <a:lnTo>
                  <a:pt x="2685532" y="1172313"/>
                </a:lnTo>
                <a:lnTo>
                  <a:pt x="2653529" y="1197346"/>
                </a:lnTo>
                <a:lnTo>
                  <a:pt x="2619712" y="1221668"/>
                </a:lnTo>
                <a:lnTo>
                  <a:pt x="2584129" y="1245253"/>
                </a:lnTo>
                <a:lnTo>
                  <a:pt x="2546833" y="1268074"/>
                </a:lnTo>
                <a:lnTo>
                  <a:pt x="2507874" y="1290104"/>
                </a:lnTo>
                <a:lnTo>
                  <a:pt x="2467302" y="1311317"/>
                </a:lnTo>
                <a:lnTo>
                  <a:pt x="2425168" y="1331688"/>
                </a:lnTo>
                <a:lnTo>
                  <a:pt x="2381523" y="1351188"/>
                </a:lnTo>
                <a:lnTo>
                  <a:pt x="2336416" y="1369793"/>
                </a:lnTo>
                <a:lnTo>
                  <a:pt x="2289900" y="1387474"/>
                </a:lnTo>
                <a:lnTo>
                  <a:pt x="2242023" y="1404207"/>
                </a:lnTo>
                <a:lnTo>
                  <a:pt x="2192838" y="1419964"/>
                </a:lnTo>
                <a:lnTo>
                  <a:pt x="2142394" y="1434719"/>
                </a:lnTo>
                <a:lnTo>
                  <a:pt x="2090742" y="1448446"/>
                </a:lnTo>
                <a:lnTo>
                  <a:pt x="2037933" y="1461118"/>
                </a:lnTo>
                <a:lnTo>
                  <a:pt x="1984018" y="1472708"/>
                </a:lnTo>
                <a:lnTo>
                  <a:pt x="1929046" y="1483191"/>
                </a:lnTo>
                <a:lnTo>
                  <a:pt x="1873068" y="1492539"/>
                </a:lnTo>
                <a:lnTo>
                  <a:pt x="1816136" y="1500727"/>
                </a:lnTo>
                <a:lnTo>
                  <a:pt x="1758300" y="1507728"/>
                </a:lnTo>
                <a:lnTo>
                  <a:pt x="1699610" y="1513515"/>
                </a:lnTo>
                <a:lnTo>
                  <a:pt x="1640117" y="1518062"/>
                </a:lnTo>
                <a:lnTo>
                  <a:pt x="1579871" y="1521343"/>
                </a:lnTo>
                <a:lnTo>
                  <a:pt x="1518923" y="1523331"/>
                </a:lnTo>
                <a:lnTo>
                  <a:pt x="1457325" y="1524000"/>
                </a:lnTo>
                <a:lnTo>
                  <a:pt x="1395716" y="1523331"/>
                </a:lnTo>
                <a:lnTo>
                  <a:pt x="1334761" y="1521343"/>
                </a:lnTo>
                <a:lnTo>
                  <a:pt x="1274507" y="1518062"/>
                </a:lnTo>
                <a:lnTo>
                  <a:pt x="1215008" y="1513515"/>
                </a:lnTo>
                <a:lnTo>
                  <a:pt x="1156312" y="1507728"/>
                </a:lnTo>
                <a:lnTo>
                  <a:pt x="1098471" y="1500727"/>
                </a:lnTo>
                <a:lnTo>
                  <a:pt x="1041534" y="1492539"/>
                </a:lnTo>
                <a:lnTo>
                  <a:pt x="985554" y="1483191"/>
                </a:lnTo>
                <a:lnTo>
                  <a:pt x="930579" y="1472708"/>
                </a:lnTo>
                <a:lnTo>
                  <a:pt x="876662" y="1461118"/>
                </a:lnTo>
                <a:lnTo>
                  <a:pt x="823851" y="1448446"/>
                </a:lnTo>
                <a:lnTo>
                  <a:pt x="772199" y="1434719"/>
                </a:lnTo>
                <a:lnTo>
                  <a:pt x="721755" y="1419964"/>
                </a:lnTo>
                <a:lnTo>
                  <a:pt x="672569" y="1404207"/>
                </a:lnTo>
                <a:lnTo>
                  <a:pt x="624694" y="1387474"/>
                </a:lnTo>
                <a:lnTo>
                  <a:pt x="578178" y="1369793"/>
                </a:lnTo>
                <a:lnTo>
                  <a:pt x="533073" y="1351188"/>
                </a:lnTo>
                <a:lnTo>
                  <a:pt x="489430" y="1331688"/>
                </a:lnTo>
                <a:lnTo>
                  <a:pt x="447298" y="1311317"/>
                </a:lnTo>
                <a:lnTo>
                  <a:pt x="406728" y="1290104"/>
                </a:lnTo>
                <a:lnTo>
                  <a:pt x="367772" y="1268074"/>
                </a:lnTo>
                <a:lnTo>
                  <a:pt x="330479" y="1245253"/>
                </a:lnTo>
                <a:lnTo>
                  <a:pt x="294900" y="1221668"/>
                </a:lnTo>
                <a:lnTo>
                  <a:pt x="261085" y="1197346"/>
                </a:lnTo>
                <a:lnTo>
                  <a:pt x="229086" y="1172313"/>
                </a:lnTo>
                <a:lnTo>
                  <a:pt x="198952" y="1146595"/>
                </a:lnTo>
                <a:lnTo>
                  <a:pt x="170735" y="1120219"/>
                </a:lnTo>
                <a:lnTo>
                  <a:pt x="120251" y="1065599"/>
                </a:lnTo>
                <a:lnTo>
                  <a:pt x="78039" y="1008663"/>
                </a:lnTo>
                <a:lnTo>
                  <a:pt x="44503" y="949623"/>
                </a:lnTo>
                <a:lnTo>
                  <a:pt x="20049" y="888692"/>
                </a:lnTo>
                <a:lnTo>
                  <a:pt x="5079" y="826080"/>
                </a:lnTo>
                <a:lnTo>
                  <a:pt x="0" y="762000"/>
                </a:lnTo>
                <a:close/>
              </a:path>
            </a:pathLst>
          </a:custGeom>
          <a:ln w="635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970546" y="2370327"/>
            <a:ext cx="2636520" cy="1323975"/>
          </a:xfrm>
          <a:custGeom>
            <a:avLst/>
            <a:gdLst/>
            <a:ahLst/>
            <a:cxnLst/>
            <a:rect l="l" t="t" r="r" b="b"/>
            <a:pathLst>
              <a:path w="2636520" h="1323975">
                <a:moveTo>
                  <a:pt x="0" y="1323467"/>
                </a:moveTo>
                <a:lnTo>
                  <a:pt x="2636012" y="1323467"/>
                </a:lnTo>
                <a:lnTo>
                  <a:pt x="2636012" y="0"/>
                </a:lnTo>
                <a:lnTo>
                  <a:pt x="0" y="0"/>
                </a:lnTo>
                <a:lnTo>
                  <a:pt x="0" y="1323467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00CC"/>
                </a:solidFill>
                <a:latin typeface="Yu Gothic"/>
                <a:cs typeface="Yu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38200" y="57911"/>
            <a:ext cx="7525511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35240" y="57911"/>
            <a:ext cx="918972" cy="1231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00CC"/>
                </a:solidFill>
                <a:latin typeface="Yu Gothic"/>
                <a:cs typeface="Yu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2492" y="135128"/>
            <a:ext cx="7659014" cy="854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00CC"/>
                </a:solidFill>
                <a:latin typeface="Yu Gothic"/>
                <a:cs typeface="Yu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7184" y="1486153"/>
            <a:ext cx="8269630" cy="4792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3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77.png"/><Relationship Id="rId5" Type="http://schemas.openxmlformats.org/officeDocument/2006/relationships/image" Target="../media/image72.png"/><Relationship Id="rId10" Type="http://schemas.openxmlformats.org/officeDocument/2006/relationships/image" Target="../media/image76.png"/><Relationship Id="rId4" Type="http://schemas.openxmlformats.org/officeDocument/2006/relationships/image" Target="../media/image71.png"/><Relationship Id="rId9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87.png"/><Relationship Id="rId5" Type="http://schemas.openxmlformats.org/officeDocument/2006/relationships/image" Target="../media/image82.png"/><Relationship Id="rId10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09.jpe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34" Type="http://schemas.openxmlformats.org/officeDocument/2006/relationships/image" Target="../media/image5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1864" y="225552"/>
            <a:ext cx="3241548" cy="100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66003" y="225552"/>
            <a:ext cx="704088" cy="100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72684" y="225552"/>
            <a:ext cx="3112008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12848" y="774191"/>
            <a:ext cx="6877811" cy="1008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4223" y="1322832"/>
            <a:ext cx="6193535" cy="1008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91383" y="1871472"/>
            <a:ext cx="5920740" cy="10088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07692" y="2420111"/>
            <a:ext cx="7036308" cy="10088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96311" y="2968751"/>
            <a:ext cx="6309360" cy="10088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91611" y="3517391"/>
            <a:ext cx="5321808" cy="10088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81655" y="4069079"/>
            <a:ext cx="3403092" cy="10088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87340" y="4069079"/>
            <a:ext cx="704088" cy="100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94020" y="4069079"/>
            <a:ext cx="3122676" cy="10088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19288" y="4053840"/>
            <a:ext cx="723900" cy="10088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280" y="31242"/>
            <a:ext cx="2191257" cy="273634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78710" y="341462"/>
            <a:ext cx="6471285" cy="5037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5880" indent="-4445" algn="ctr">
              <a:lnSpc>
                <a:spcPct val="100099"/>
              </a:lnSpc>
            </a:pPr>
            <a:r>
              <a:rPr sz="3600" spc="-15" dirty="0">
                <a:solidFill>
                  <a:srgbClr val="130CB4"/>
                </a:solidFill>
                <a:latin typeface="Calibri"/>
                <a:cs typeface="Calibri"/>
              </a:rPr>
              <a:t>Деятельность </a:t>
            </a:r>
            <a:r>
              <a:rPr sz="3600" spc="-10" dirty="0">
                <a:solidFill>
                  <a:srgbClr val="130CB4"/>
                </a:solidFill>
                <a:latin typeface="Calibri"/>
                <a:cs typeface="Calibri"/>
              </a:rPr>
              <a:t>заместителя  </a:t>
            </a:r>
            <a:r>
              <a:rPr sz="3600" spc="-25" dirty="0">
                <a:solidFill>
                  <a:srgbClr val="130CB4"/>
                </a:solidFill>
                <a:latin typeface="Calibri"/>
                <a:cs typeface="Calibri"/>
              </a:rPr>
              <a:t>руководителя </a:t>
            </a:r>
            <a:r>
              <a:rPr sz="3600" spc="-10" dirty="0">
                <a:solidFill>
                  <a:srgbClr val="130CB4"/>
                </a:solidFill>
                <a:latin typeface="Calibri"/>
                <a:cs typeface="Calibri"/>
              </a:rPr>
              <a:t>образовательной  </a:t>
            </a:r>
            <a:r>
              <a:rPr sz="3600" dirty="0">
                <a:solidFill>
                  <a:srgbClr val="130CB4"/>
                </a:solidFill>
                <a:latin typeface="Calibri"/>
                <a:cs typeface="Calibri"/>
              </a:rPr>
              <a:t>организации и </a:t>
            </a:r>
            <a:r>
              <a:rPr sz="3600" spc="-15" dirty="0">
                <a:solidFill>
                  <a:srgbClr val="130CB4"/>
                </a:solidFill>
                <a:latin typeface="Calibri"/>
                <a:cs typeface="Calibri"/>
              </a:rPr>
              <a:t>педагога </a:t>
            </a:r>
            <a:r>
              <a:rPr sz="3600" dirty="0">
                <a:solidFill>
                  <a:srgbClr val="130CB4"/>
                </a:solidFill>
                <a:latin typeface="Calibri"/>
                <a:cs typeface="Calibri"/>
              </a:rPr>
              <a:t>при  включении </a:t>
            </a:r>
            <a:r>
              <a:rPr sz="3600" spc="-5" dirty="0">
                <a:solidFill>
                  <a:srgbClr val="130CB4"/>
                </a:solidFill>
                <a:latin typeface="Calibri"/>
                <a:cs typeface="Calibri"/>
              </a:rPr>
              <a:t>обучающихся </a:t>
            </a:r>
            <a:r>
              <a:rPr sz="3600" dirty="0">
                <a:solidFill>
                  <a:srgbClr val="130CB4"/>
                </a:solidFill>
                <a:latin typeface="Calibri"/>
                <a:cs typeface="Calibri"/>
              </a:rPr>
              <a:t>с  ограниченными</a:t>
            </a:r>
            <a:r>
              <a:rPr sz="3600" spc="-40" dirty="0">
                <a:solidFill>
                  <a:srgbClr val="130CB4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130CB4"/>
                </a:solidFill>
                <a:latin typeface="Calibri"/>
                <a:cs typeface="Calibri"/>
              </a:rPr>
              <a:t>возможностями  </a:t>
            </a:r>
            <a:r>
              <a:rPr sz="3600" spc="-10" dirty="0">
                <a:solidFill>
                  <a:srgbClr val="130CB4"/>
                </a:solidFill>
                <a:latin typeface="Calibri"/>
                <a:cs typeface="Calibri"/>
              </a:rPr>
              <a:t>здоровья </a:t>
            </a:r>
            <a:r>
              <a:rPr sz="3600" dirty="0">
                <a:solidFill>
                  <a:srgbClr val="130CB4"/>
                </a:solidFill>
                <a:latin typeface="Calibri"/>
                <a:cs typeface="Calibri"/>
              </a:rPr>
              <a:t>в </a:t>
            </a:r>
            <a:r>
              <a:rPr sz="3600" spc="-10" dirty="0">
                <a:solidFill>
                  <a:srgbClr val="130CB4"/>
                </a:solidFill>
                <a:latin typeface="Calibri"/>
                <a:cs typeface="Calibri"/>
              </a:rPr>
              <a:t>образовательное  </a:t>
            </a:r>
            <a:r>
              <a:rPr sz="3600" dirty="0">
                <a:solidFill>
                  <a:srgbClr val="130CB4"/>
                </a:solidFill>
                <a:latin typeface="Calibri"/>
                <a:cs typeface="Calibri"/>
              </a:rPr>
              <a:t>пространство в </a:t>
            </a:r>
            <a:r>
              <a:rPr sz="3600" spc="-10" dirty="0">
                <a:solidFill>
                  <a:srgbClr val="130CB4"/>
                </a:solidFill>
                <a:latin typeface="Calibri"/>
                <a:cs typeface="Calibri"/>
              </a:rPr>
              <a:t>системе  </a:t>
            </a:r>
            <a:r>
              <a:rPr sz="3600" spc="-5" dirty="0">
                <a:solidFill>
                  <a:srgbClr val="130CB4"/>
                </a:solidFill>
                <a:latin typeface="Calibri"/>
                <a:cs typeface="Calibri"/>
              </a:rPr>
              <a:t>инклюзивного</a:t>
            </a:r>
            <a:r>
              <a:rPr sz="3600" spc="-40" dirty="0">
                <a:solidFill>
                  <a:srgbClr val="130CB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130CB4"/>
                </a:solidFill>
                <a:latin typeface="Calibri"/>
                <a:cs typeface="Calibri"/>
              </a:rPr>
              <a:t>образования</a:t>
            </a:r>
            <a:endParaRPr sz="3600">
              <a:latin typeface="Calibri"/>
              <a:cs typeface="Calibri"/>
            </a:endParaRPr>
          </a:p>
          <a:p>
            <a:pPr marL="2915285" marR="5080" indent="333375" algn="r">
              <a:lnSpc>
                <a:spcPct val="80000"/>
              </a:lnSpc>
              <a:spcBef>
                <a:spcPts val="2750"/>
              </a:spcBef>
            </a:pP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1962" rIns="0" bIns="0" rtlCol="0">
            <a:spAutoFit/>
          </a:bodyPr>
          <a:lstStyle/>
          <a:p>
            <a:pPr marL="821690">
              <a:lnSpc>
                <a:spcPct val="100000"/>
              </a:lnSpc>
            </a:pPr>
            <a:r>
              <a:rPr sz="3200" dirty="0">
                <a:solidFill>
                  <a:srgbClr val="130CB4"/>
                </a:solidFill>
                <a:latin typeface="Arial"/>
                <a:cs typeface="Arial"/>
              </a:rPr>
              <a:t>Заседания ПМПк</a:t>
            </a:r>
            <a:r>
              <a:rPr sz="3200" spc="-130" dirty="0">
                <a:solidFill>
                  <a:srgbClr val="130CB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130CB4"/>
                </a:solidFill>
                <a:latin typeface="Arial"/>
                <a:cs typeface="Arial"/>
              </a:rPr>
              <a:t>проводятся: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90166"/>
            <a:ext cx="7123430" cy="3987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400">
              <a:lnSpc>
                <a:spcPct val="100000"/>
              </a:lnSpc>
              <a:tabLst>
                <a:tab pos="3378200" algn="l"/>
                <a:tab pos="4524375" algn="l"/>
              </a:tabLst>
            </a:pPr>
            <a:r>
              <a:rPr sz="3000" b="1" i="1" dirty="0">
                <a:solidFill>
                  <a:srgbClr val="00AF50"/>
                </a:solidFill>
                <a:latin typeface="Arial"/>
                <a:cs typeface="Arial"/>
              </a:rPr>
              <a:t>планов</a:t>
            </a:r>
            <a:r>
              <a:rPr sz="3000" b="1" i="1" spc="5" dirty="0">
                <a:solidFill>
                  <a:srgbClr val="00AF50"/>
                </a:solidFill>
                <a:latin typeface="Arial"/>
                <a:cs typeface="Arial"/>
              </a:rPr>
              <a:t>ы</a:t>
            </a:r>
            <a:r>
              <a:rPr sz="3000" b="1" i="1" dirty="0">
                <a:solidFill>
                  <a:srgbClr val="00AF50"/>
                </a:solidFill>
                <a:latin typeface="Arial"/>
                <a:cs typeface="Arial"/>
              </a:rPr>
              <a:t>е	</a:t>
            </a:r>
            <a:r>
              <a:rPr sz="3000" b="1" i="1" spc="-5" dirty="0">
                <a:solidFill>
                  <a:srgbClr val="00AF50"/>
                </a:solidFill>
                <a:latin typeface="Arial"/>
                <a:cs typeface="Arial"/>
              </a:rPr>
              <a:t>---</a:t>
            </a:r>
            <a:r>
              <a:rPr sz="3000" b="1" i="1" dirty="0">
                <a:solidFill>
                  <a:srgbClr val="00AF50"/>
                </a:solidFill>
                <a:latin typeface="Arial"/>
                <a:cs typeface="Arial"/>
              </a:rPr>
              <a:t>-	внеплановые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7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-"/>
              <a:tabLst>
                <a:tab pos="356235" algn="l"/>
              </a:tabLst>
            </a:pPr>
            <a:r>
              <a:rPr sz="3000" dirty="0">
                <a:latin typeface="Arial"/>
                <a:cs typeface="Arial"/>
              </a:rPr>
              <a:t>по </a:t>
            </a:r>
            <a:r>
              <a:rPr sz="3000" spc="-50" dirty="0">
                <a:latin typeface="Arial"/>
                <a:cs typeface="Arial"/>
              </a:rPr>
              <a:t>результатам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spc="-15" dirty="0">
                <a:latin typeface="Arial"/>
                <a:cs typeface="Arial"/>
              </a:rPr>
              <a:t>обследования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3000" spc="-5" dirty="0">
                <a:latin typeface="Arial"/>
                <a:cs typeface="Arial"/>
              </a:rPr>
              <a:t>(психологической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диагностики);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-"/>
              <a:tabLst>
                <a:tab pos="356235" algn="l"/>
              </a:tabLst>
            </a:pPr>
            <a:r>
              <a:rPr sz="3000" dirty="0">
                <a:latin typeface="Arial"/>
                <a:cs typeface="Arial"/>
              </a:rPr>
              <a:t>по </a:t>
            </a:r>
            <a:r>
              <a:rPr sz="3000" spc="-5" dirty="0">
                <a:latin typeface="Arial"/>
                <a:cs typeface="Arial"/>
              </a:rPr>
              <a:t>запросу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учителя;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-"/>
              <a:tabLst>
                <a:tab pos="356235" algn="l"/>
              </a:tabLst>
            </a:pPr>
            <a:r>
              <a:rPr sz="3000" dirty="0">
                <a:latin typeface="Arial"/>
                <a:cs typeface="Arial"/>
              </a:rPr>
              <a:t>по </a:t>
            </a:r>
            <a:r>
              <a:rPr sz="3000" spc="-5" dirty="0">
                <a:latin typeface="Arial"/>
                <a:cs typeface="Arial"/>
              </a:rPr>
              <a:t>запросу </a:t>
            </a:r>
            <a:r>
              <a:rPr sz="3000" spc="-25" dirty="0">
                <a:latin typeface="Arial"/>
                <a:cs typeface="Arial"/>
              </a:rPr>
              <a:t>педагога </a:t>
            </a:r>
            <a:r>
              <a:rPr sz="3000" dirty="0">
                <a:latin typeface="Arial"/>
                <a:cs typeface="Arial"/>
              </a:rPr>
              <a:t>-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spc="-15" dirty="0">
                <a:latin typeface="Arial"/>
                <a:cs typeface="Arial"/>
              </a:rPr>
              <a:t>психолога;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-"/>
              <a:tabLst>
                <a:tab pos="356235" algn="l"/>
              </a:tabLst>
            </a:pPr>
            <a:r>
              <a:rPr sz="3000" dirty="0">
                <a:latin typeface="Arial"/>
                <a:cs typeface="Arial"/>
              </a:rPr>
              <a:t>по </a:t>
            </a:r>
            <a:r>
              <a:rPr sz="3000" spc="-5" dirty="0">
                <a:latin typeface="Arial"/>
                <a:cs typeface="Arial"/>
              </a:rPr>
              <a:t>запросу</a:t>
            </a:r>
            <a:r>
              <a:rPr sz="3000" spc="-75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родителей;</a:t>
            </a:r>
            <a:endParaRPr sz="3000">
              <a:latin typeface="Arial"/>
              <a:cs typeface="Arial"/>
            </a:endParaRPr>
          </a:p>
          <a:p>
            <a:pPr marL="245745" indent="-233045">
              <a:lnSpc>
                <a:spcPct val="100000"/>
              </a:lnSpc>
              <a:spcBef>
                <a:spcPts val="359"/>
              </a:spcBef>
              <a:buClr>
                <a:srgbClr val="006FC0"/>
              </a:buClr>
              <a:buFont typeface="Arial"/>
              <a:buChar char="-"/>
              <a:tabLst>
                <a:tab pos="246379" algn="l"/>
              </a:tabLst>
            </a:pPr>
            <a:r>
              <a:rPr sz="3000" dirty="0">
                <a:latin typeface="Arial"/>
                <a:cs typeface="Arial"/>
              </a:rPr>
              <a:t>по </a:t>
            </a:r>
            <a:r>
              <a:rPr sz="3000" spc="-5" dirty="0">
                <a:latin typeface="Arial"/>
                <a:cs typeface="Arial"/>
              </a:rPr>
              <a:t>запросу социального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spc="-25" dirty="0">
                <a:latin typeface="Arial"/>
                <a:cs typeface="Arial"/>
              </a:rPr>
              <a:t>педагога.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6150" y="160020"/>
            <a:ext cx="6956424" cy="5318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41801" y="2644013"/>
            <a:ext cx="1805939" cy="153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</a:pP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Основные  </a:t>
            </a:r>
            <a:r>
              <a:rPr sz="2000" b="1" spc="-5" dirty="0">
                <a:solidFill>
                  <a:srgbClr val="800000"/>
                </a:solidFill>
                <a:latin typeface="Arial"/>
                <a:cs typeface="Arial"/>
              </a:rPr>
              <a:t>направления  </a:t>
            </a:r>
            <a:r>
              <a:rPr sz="2000" b="1" spc="-15" dirty="0">
                <a:solidFill>
                  <a:srgbClr val="800000"/>
                </a:solidFill>
                <a:latin typeface="Arial"/>
                <a:cs typeface="Arial"/>
              </a:rPr>
              <a:t>работы 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спе</a:t>
            </a:r>
            <a:r>
              <a:rPr sz="2000" b="1" spc="5" dirty="0">
                <a:solidFill>
                  <a:srgbClr val="800000"/>
                </a:solidFill>
                <a:latin typeface="Arial"/>
                <a:cs typeface="Arial"/>
              </a:rPr>
              <a:t>ц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иал</a:t>
            </a:r>
            <a:r>
              <a:rPr sz="2000" b="1" spc="5" dirty="0">
                <a:solidFill>
                  <a:srgbClr val="800000"/>
                </a:solidFill>
                <a:latin typeface="Arial"/>
                <a:cs typeface="Arial"/>
              </a:rPr>
              <a:t>и</a:t>
            </a:r>
            <a:r>
              <a:rPr sz="2000" b="1" spc="-10" dirty="0">
                <a:solidFill>
                  <a:srgbClr val="800000"/>
                </a:solidFill>
                <a:latin typeface="Arial"/>
                <a:cs typeface="Arial"/>
              </a:rPr>
              <a:t>с</a:t>
            </a:r>
            <a:r>
              <a:rPr sz="2000" b="1" spc="-60" dirty="0">
                <a:solidFill>
                  <a:srgbClr val="800000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ов  </a:t>
            </a:r>
            <a:r>
              <a:rPr sz="2000" b="1" spc="-5" dirty="0">
                <a:solidFill>
                  <a:srgbClr val="800000"/>
                </a:solidFill>
                <a:latin typeface="Arial"/>
                <a:cs typeface="Arial"/>
              </a:rPr>
              <a:t>ПМПк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4891" y="769365"/>
            <a:ext cx="1791970" cy="229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i="1" spc="-10" dirty="0">
                <a:solidFill>
                  <a:srgbClr val="800000"/>
                </a:solidFill>
                <a:latin typeface="Arial"/>
                <a:cs typeface="Arial"/>
              </a:rPr>
              <a:t>Психолог</a:t>
            </a:r>
            <a:endParaRPr sz="1800">
              <a:latin typeface="Arial"/>
              <a:cs typeface="Arial"/>
            </a:endParaRPr>
          </a:p>
          <a:p>
            <a:pPr marL="12700" marR="5080" indent="1270" algn="ctr">
              <a:lnSpc>
                <a:spcPct val="100000"/>
              </a:lnSpc>
              <a:spcBef>
                <a:spcPts val="10"/>
              </a:spcBef>
            </a:pPr>
            <a:r>
              <a:rPr sz="1600" b="1" i="1" spc="-10" dirty="0">
                <a:solidFill>
                  <a:srgbClr val="800000"/>
                </a:solidFill>
                <a:latin typeface="Arial"/>
                <a:cs typeface="Arial"/>
              </a:rPr>
              <a:t>осуществляет  </a:t>
            </a:r>
            <a:r>
              <a:rPr sz="1400" b="1" i="1" dirty="0">
                <a:solidFill>
                  <a:srgbClr val="800000"/>
                </a:solidFill>
                <a:latin typeface="Arial"/>
                <a:cs typeface="Arial"/>
              </a:rPr>
              <a:t>к</a:t>
            </a:r>
            <a:r>
              <a:rPr sz="1400" b="1" i="1" spc="-10" dirty="0">
                <a:solidFill>
                  <a:srgbClr val="800000"/>
                </a:solidFill>
                <a:latin typeface="Arial"/>
                <a:cs typeface="Arial"/>
              </a:rPr>
              <a:t>о</a:t>
            </a:r>
            <a:r>
              <a:rPr sz="1400" b="1" i="1" dirty="0">
                <a:solidFill>
                  <a:srgbClr val="800000"/>
                </a:solidFill>
                <a:latin typeface="Arial"/>
                <a:cs typeface="Arial"/>
              </a:rPr>
              <a:t>н</a:t>
            </a:r>
            <a:r>
              <a:rPr sz="1400" b="1" i="1" spc="-25" dirty="0">
                <a:solidFill>
                  <a:srgbClr val="800000"/>
                </a:solidFill>
                <a:latin typeface="Arial"/>
                <a:cs typeface="Arial"/>
              </a:rPr>
              <a:t>с</a:t>
            </a:r>
            <a:r>
              <a:rPr sz="1400" b="1" i="1" dirty="0">
                <a:solidFill>
                  <a:srgbClr val="800000"/>
                </a:solidFill>
                <a:latin typeface="Arial"/>
                <a:cs typeface="Arial"/>
              </a:rPr>
              <a:t>ул</a:t>
            </a:r>
            <a:r>
              <a:rPr sz="1400" b="1" i="1" spc="-40" dirty="0">
                <a:solidFill>
                  <a:srgbClr val="800000"/>
                </a:solidFill>
                <a:latin typeface="Arial"/>
                <a:cs typeface="Arial"/>
              </a:rPr>
              <a:t>ь</a:t>
            </a:r>
            <a:r>
              <a:rPr sz="1400" b="1" i="1" dirty="0">
                <a:solidFill>
                  <a:srgbClr val="800000"/>
                </a:solidFill>
                <a:latin typeface="Arial"/>
                <a:cs typeface="Arial"/>
              </a:rPr>
              <a:t>т</a:t>
            </a:r>
            <a:r>
              <a:rPr sz="1400" b="1" i="1" spc="-10" dirty="0">
                <a:solidFill>
                  <a:srgbClr val="800000"/>
                </a:solidFill>
                <a:latin typeface="Arial"/>
                <a:cs typeface="Arial"/>
              </a:rPr>
              <a:t>иро</a:t>
            </a:r>
            <a:r>
              <a:rPr sz="1400" b="1" i="1" spc="-20" dirty="0">
                <a:solidFill>
                  <a:srgbClr val="800000"/>
                </a:solidFill>
                <a:latin typeface="Arial"/>
                <a:cs typeface="Arial"/>
              </a:rPr>
              <a:t>в</a:t>
            </a:r>
            <a:r>
              <a:rPr sz="1400" b="1" i="1" dirty="0">
                <a:solidFill>
                  <a:srgbClr val="800000"/>
                </a:solidFill>
                <a:latin typeface="Arial"/>
                <a:cs typeface="Arial"/>
              </a:rPr>
              <a:t>ание/  </a:t>
            </a:r>
            <a:r>
              <a:rPr sz="1600" b="1" i="1" spc="-10" dirty="0">
                <a:solidFill>
                  <a:srgbClr val="800000"/>
                </a:solidFill>
                <a:latin typeface="Arial"/>
                <a:cs typeface="Arial"/>
              </a:rPr>
              <a:t>поддержку </a:t>
            </a:r>
            <a:r>
              <a:rPr sz="1600" b="1" i="1" spc="-20" dirty="0">
                <a:solidFill>
                  <a:srgbClr val="800000"/>
                </a:solidFill>
                <a:latin typeface="Arial"/>
                <a:cs typeface="Arial"/>
              </a:rPr>
              <a:t>всех  </a:t>
            </a:r>
            <a:r>
              <a:rPr sz="1600" b="1" i="1" spc="-5" dirty="0">
                <a:solidFill>
                  <a:srgbClr val="800000"/>
                </a:solidFill>
                <a:latin typeface="Arial"/>
                <a:cs typeface="Arial"/>
              </a:rPr>
              <a:t>участников  </a:t>
            </a:r>
            <a:r>
              <a:rPr sz="1400" b="1" i="1" spc="-10" dirty="0">
                <a:solidFill>
                  <a:srgbClr val="800000"/>
                </a:solidFill>
                <a:latin typeface="Arial"/>
                <a:cs typeface="Arial"/>
              </a:rPr>
              <a:t>образовательного  процесса,  </a:t>
            </a:r>
            <a:r>
              <a:rPr sz="1400" b="1" i="1" dirty="0">
                <a:solidFill>
                  <a:srgbClr val="800000"/>
                </a:solidFill>
                <a:latin typeface="Arial"/>
                <a:cs typeface="Arial"/>
              </a:rPr>
              <a:t>составляет  </a:t>
            </a:r>
            <a:r>
              <a:rPr sz="1400" b="1" i="1" spc="-5" dirty="0">
                <a:solidFill>
                  <a:srgbClr val="800000"/>
                </a:solidFill>
                <a:latin typeface="Arial"/>
                <a:cs typeface="Arial"/>
              </a:rPr>
              <a:t>корррекционную  программу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80561" y="71755"/>
            <a:ext cx="2341245" cy="1961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600" u="heavy" spc="-40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600" b="1" i="1" u="heavy" spc="-10" dirty="0">
                <a:solidFill>
                  <a:srgbClr val="800000"/>
                </a:solidFill>
                <a:latin typeface="Arial"/>
                <a:cs typeface="Arial"/>
              </a:rPr>
              <a:t>Руководитель </a:t>
            </a:r>
            <a:r>
              <a:rPr sz="1600" b="1" i="1" u="heavy" spc="-5" dirty="0">
                <a:solidFill>
                  <a:srgbClr val="800000"/>
                </a:solidFill>
                <a:latin typeface="Arial"/>
                <a:cs typeface="Arial"/>
              </a:rPr>
              <a:t>ПМПк  </a:t>
            </a:r>
            <a:r>
              <a:rPr sz="1600" b="1" i="1" dirty="0">
                <a:solidFill>
                  <a:srgbClr val="800000"/>
                </a:solidFill>
                <a:latin typeface="Arial"/>
                <a:cs typeface="Arial"/>
              </a:rPr>
              <a:t>определяет </a:t>
            </a:r>
            <a:r>
              <a:rPr sz="1600" b="1" i="1" spc="-15" dirty="0">
                <a:solidFill>
                  <a:srgbClr val="800000"/>
                </a:solidFill>
                <a:latin typeface="Arial"/>
                <a:cs typeface="Arial"/>
              </a:rPr>
              <a:t>круг  </a:t>
            </a:r>
            <a:r>
              <a:rPr sz="1600" b="1" i="1" spc="-5" dirty="0">
                <a:solidFill>
                  <a:srgbClr val="800000"/>
                </a:solidFill>
                <a:latin typeface="Arial"/>
                <a:cs typeface="Arial"/>
              </a:rPr>
              <a:t>обсуждаемых  </a:t>
            </a:r>
            <a:r>
              <a:rPr sz="1600" b="1" i="1" spc="-10" dirty="0">
                <a:solidFill>
                  <a:srgbClr val="800000"/>
                </a:solidFill>
                <a:latin typeface="Arial"/>
                <a:cs typeface="Arial"/>
              </a:rPr>
              <a:t>вопросов, </a:t>
            </a:r>
            <a:r>
              <a:rPr sz="1600" b="1" i="1" spc="-15" dirty="0">
                <a:solidFill>
                  <a:srgbClr val="800000"/>
                </a:solidFill>
                <a:latin typeface="Arial"/>
                <a:cs typeface="Arial"/>
              </a:rPr>
              <a:t>организует  </a:t>
            </a:r>
            <a:r>
              <a:rPr sz="1600" b="1" i="1" spc="-10" dirty="0">
                <a:solidFill>
                  <a:srgbClr val="800000"/>
                </a:solidFill>
                <a:latin typeface="Arial"/>
                <a:cs typeface="Arial"/>
              </a:rPr>
              <a:t>взаимодействие </a:t>
            </a:r>
            <a:r>
              <a:rPr sz="1600" b="1" i="1" spc="-20" dirty="0">
                <a:solidFill>
                  <a:srgbClr val="800000"/>
                </a:solidFill>
                <a:latin typeface="Arial"/>
                <a:cs typeface="Arial"/>
              </a:rPr>
              <a:t>всех  </a:t>
            </a:r>
            <a:r>
              <a:rPr sz="1600" b="1" i="1" spc="-5" dirty="0">
                <a:solidFill>
                  <a:srgbClr val="800000"/>
                </a:solidFill>
                <a:latin typeface="Arial"/>
                <a:cs typeface="Arial"/>
              </a:rPr>
              <a:t>участников  </a:t>
            </a:r>
            <a:r>
              <a:rPr sz="1600" b="1" i="1" spc="-10" dirty="0">
                <a:solidFill>
                  <a:srgbClr val="800000"/>
                </a:solidFill>
                <a:latin typeface="Arial"/>
                <a:cs typeface="Arial"/>
              </a:rPr>
              <a:t>образовательного  процесса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7651" y="926972"/>
            <a:ext cx="1713230" cy="196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</a:pPr>
            <a:r>
              <a:rPr sz="1600" b="1" i="1" spc="-5" dirty="0">
                <a:solidFill>
                  <a:srgbClr val="800000"/>
                </a:solidFill>
                <a:latin typeface="Arial"/>
                <a:cs typeface="Arial"/>
              </a:rPr>
              <a:t>Медицинский  </a:t>
            </a:r>
            <a:r>
              <a:rPr sz="1600" b="1" i="1" spc="-10" dirty="0">
                <a:solidFill>
                  <a:srgbClr val="800000"/>
                </a:solidFill>
                <a:latin typeface="Arial"/>
                <a:cs typeface="Arial"/>
              </a:rPr>
              <a:t>работник  </a:t>
            </a:r>
            <a:r>
              <a:rPr sz="1600" b="1" i="1" spc="-5" dirty="0">
                <a:solidFill>
                  <a:srgbClr val="800000"/>
                </a:solidFill>
                <a:latin typeface="Arial"/>
                <a:cs typeface="Arial"/>
              </a:rPr>
              <a:t>п</a:t>
            </a:r>
            <a:r>
              <a:rPr sz="1600" b="1" i="1" spc="-15" dirty="0">
                <a:solidFill>
                  <a:srgbClr val="800000"/>
                </a:solidFill>
                <a:latin typeface="Arial"/>
                <a:cs typeface="Arial"/>
              </a:rPr>
              <a:t>р</a:t>
            </a:r>
            <a:r>
              <a:rPr sz="1600" b="1" i="1" spc="10" dirty="0">
                <a:solidFill>
                  <a:srgbClr val="800000"/>
                </a:solidFill>
                <a:latin typeface="Arial"/>
                <a:cs typeface="Arial"/>
              </a:rPr>
              <a:t>е</a:t>
            </a:r>
            <a:r>
              <a:rPr sz="1600" b="1" i="1" spc="-5" dirty="0">
                <a:solidFill>
                  <a:srgbClr val="800000"/>
                </a:solidFill>
                <a:latin typeface="Arial"/>
                <a:cs typeface="Arial"/>
              </a:rPr>
              <a:t>д</a:t>
            </a:r>
            <a:r>
              <a:rPr sz="1600" b="1" i="1" spc="-10" dirty="0">
                <a:solidFill>
                  <a:srgbClr val="800000"/>
                </a:solidFill>
                <a:latin typeface="Arial"/>
                <a:cs typeface="Arial"/>
              </a:rPr>
              <a:t>о</a:t>
            </a:r>
            <a:r>
              <a:rPr sz="1600" b="1" i="1" spc="-5" dirty="0">
                <a:solidFill>
                  <a:srgbClr val="800000"/>
                </a:solidFill>
                <a:latin typeface="Arial"/>
                <a:cs typeface="Arial"/>
              </a:rPr>
              <a:t>ста</a:t>
            </a:r>
            <a:r>
              <a:rPr sz="1600" b="1" i="1" spc="-10" dirty="0">
                <a:solidFill>
                  <a:srgbClr val="800000"/>
                </a:solidFill>
                <a:latin typeface="Arial"/>
                <a:cs typeface="Arial"/>
              </a:rPr>
              <a:t>в</a:t>
            </a:r>
            <a:r>
              <a:rPr sz="1600" b="1" i="1" spc="-5" dirty="0">
                <a:solidFill>
                  <a:srgbClr val="800000"/>
                </a:solidFill>
                <a:latin typeface="Arial"/>
                <a:cs typeface="Arial"/>
              </a:rPr>
              <a:t>ляет  </a:t>
            </a:r>
            <a:r>
              <a:rPr sz="1600" b="1" i="1" spc="-10" dirty="0">
                <a:solidFill>
                  <a:srgbClr val="800000"/>
                </a:solidFill>
                <a:latin typeface="Arial"/>
                <a:cs typeface="Arial"/>
              </a:rPr>
              <a:t>информацию </a:t>
            </a:r>
            <a:r>
              <a:rPr sz="1600" b="1" i="1" spc="-5" dirty="0">
                <a:solidFill>
                  <a:srgbClr val="800000"/>
                </a:solidFill>
                <a:latin typeface="Arial"/>
                <a:cs typeface="Arial"/>
              </a:rPr>
              <a:t>о  </a:t>
            </a:r>
            <a:r>
              <a:rPr sz="1600" b="1" i="1" spc="-10" dirty="0">
                <a:solidFill>
                  <a:srgbClr val="800000"/>
                </a:solidFill>
                <a:latin typeface="Arial"/>
                <a:cs typeface="Arial"/>
              </a:rPr>
              <a:t>состоянии  здоровья  </a:t>
            </a:r>
            <a:r>
              <a:rPr sz="1600" b="1" i="1" spc="-5" dirty="0">
                <a:solidFill>
                  <a:srgbClr val="800000"/>
                </a:solidFill>
                <a:latin typeface="Arial"/>
                <a:cs typeface="Arial"/>
              </a:rPr>
              <a:t>уча</a:t>
            </a:r>
            <a:r>
              <a:rPr sz="1600" b="1" i="1" spc="-45" dirty="0">
                <a:solidFill>
                  <a:srgbClr val="800000"/>
                </a:solidFill>
                <a:latin typeface="Arial"/>
                <a:cs typeface="Arial"/>
              </a:rPr>
              <a:t>щ</a:t>
            </a:r>
            <a:r>
              <a:rPr sz="1600" b="1" i="1" spc="-5" dirty="0">
                <a:solidFill>
                  <a:srgbClr val="800000"/>
                </a:solidFill>
                <a:latin typeface="Arial"/>
                <a:cs typeface="Arial"/>
              </a:rPr>
              <a:t>е</a:t>
            </a:r>
            <a:r>
              <a:rPr sz="1600" b="1" i="1" spc="-45" dirty="0">
                <a:solidFill>
                  <a:srgbClr val="800000"/>
                </a:solidFill>
                <a:latin typeface="Arial"/>
                <a:cs typeface="Arial"/>
              </a:rPr>
              <a:t>г</a:t>
            </a:r>
            <a:r>
              <a:rPr sz="1600" b="1" i="1" spc="-5" dirty="0">
                <a:solidFill>
                  <a:srgbClr val="800000"/>
                </a:solidFill>
                <a:latin typeface="Arial"/>
                <a:cs typeface="Arial"/>
              </a:rPr>
              <a:t>ос</a:t>
            </a:r>
            <a:r>
              <a:rPr sz="1600" b="1" i="1" spc="-15" dirty="0">
                <a:solidFill>
                  <a:srgbClr val="800000"/>
                </a:solidFill>
                <a:latin typeface="Arial"/>
                <a:cs typeface="Arial"/>
              </a:rPr>
              <a:t>я</a:t>
            </a:r>
            <a:r>
              <a:rPr sz="1600" b="1" i="1" spc="-5" dirty="0">
                <a:solidFill>
                  <a:srgbClr val="800000"/>
                </a:solidFill>
                <a:latin typeface="Arial"/>
                <a:cs typeface="Arial"/>
              </a:rPr>
              <a:t>/дает  рекомендации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8073" y="4065523"/>
            <a:ext cx="1762760" cy="1992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600" b="1" i="1" spc="-5" dirty="0">
                <a:solidFill>
                  <a:srgbClr val="800000"/>
                </a:solidFill>
                <a:latin typeface="Arial"/>
                <a:cs typeface="Arial"/>
              </a:rPr>
              <a:t>Социальный</a:t>
            </a:r>
            <a:endParaRPr sz="1600">
              <a:latin typeface="Arial"/>
              <a:cs typeface="Arial"/>
            </a:endParaRPr>
          </a:p>
          <a:p>
            <a:pPr marL="1905" algn="ctr">
              <a:lnSpc>
                <a:spcPts val="1920"/>
              </a:lnSpc>
            </a:pPr>
            <a:r>
              <a:rPr sz="1600" b="1" i="1" spc="-5" dirty="0">
                <a:solidFill>
                  <a:srgbClr val="800000"/>
                </a:solidFill>
                <a:latin typeface="Arial"/>
                <a:cs typeface="Arial"/>
              </a:rPr>
              <a:t>педагог</a:t>
            </a:r>
            <a:endParaRPr sz="1600">
              <a:latin typeface="Arial"/>
              <a:cs typeface="Arial"/>
            </a:endParaRPr>
          </a:p>
          <a:p>
            <a:pPr marL="12065" marR="5080" indent="1270" algn="ctr">
              <a:lnSpc>
                <a:spcPts val="1680"/>
              </a:lnSpc>
              <a:spcBef>
                <a:spcPts val="55"/>
              </a:spcBef>
            </a:pPr>
            <a:r>
              <a:rPr sz="1400" b="1" i="1" dirty="0">
                <a:solidFill>
                  <a:srgbClr val="800000"/>
                </a:solidFill>
                <a:latin typeface="Arial"/>
                <a:cs typeface="Arial"/>
              </a:rPr>
              <a:t>дает </a:t>
            </a:r>
            <a:r>
              <a:rPr sz="1400" b="1" i="1" spc="-5" dirty="0">
                <a:solidFill>
                  <a:srgbClr val="800000"/>
                </a:solidFill>
                <a:latin typeface="Arial"/>
                <a:cs typeface="Arial"/>
              </a:rPr>
              <a:t>информацию  </a:t>
            </a:r>
            <a:r>
              <a:rPr sz="1400" b="1" i="1" dirty="0">
                <a:solidFill>
                  <a:srgbClr val="800000"/>
                </a:solidFill>
                <a:latin typeface="Arial"/>
                <a:cs typeface="Arial"/>
              </a:rPr>
              <a:t>о социальном  </a:t>
            </a:r>
            <a:r>
              <a:rPr sz="1400" b="1" i="1" spc="-5" dirty="0">
                <a:solidFill>
                  <a:srgbClr val="800000"/>
                </a:solidFill>
                <a:latin typeface="Arial"/>
                <a:cs typeface="Arial"/>
              </a:rPr>
              <a:t>статусе </a:t>
            </a:r>
            <a:r>
              <a:rPr sz="1400" b="1" i="1" dirty="0">
                <a:solidFill>
                  <a:srgbClr val="800000"/>
                </a:solidFill>
                <a:latin typeface="Arial"/>
                <a:cs typeface="Arial"/>
              </a:rPr>
              <a:t>ребенка,  </a:t>
            </a:r>
            <a:r>
              <a:rPr sz="1400" b="1" i="1" spc="-5" dirty="0">
                <a:solidFill>
                  <a:srgbClr val="800000"/>
                </a:solidFill>
                <a:latin typeface="Arial"/>
                <a:cs typeface="Arial"/>
              </a:rPr>
              <a:t>разрабатывает  программу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25"/>
              </a:lnSpc>
            </a:pPr>
            <a:r>
              <a:rPr sz="1400" b="1" i="1" spc="-5" dirty="0">
                <a:solidFill>
                  <a:srgbClr val="800000"/>
                </a:solidFill>
                <a:latin typeface="Arial"/>
                <a:cs typeface="Arial"/>
              </a:rPr>
              <a:t>социализации,</a:t>
            </a:r>
            <a:r>
              <a:rPr sz="1400" b="1" i="1" spc="-8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800000"/>
                </a:solidFill>
                <a:latin typeface="Arial"/>
                <a:cs typeface="Arial"/>
              </a:rPr>
              <a:t>соц.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i="1" spc="-10" dirty="0">
                <a:solidFill>
                  <a:srgbClr val="800000"/>
                </a:solidFill>
                <a:latin typeface="Arial"/>
                <a:cs typeface="Arial"/>
              </a:rPr>
              <a:t>сопровождения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91908" y="3984625"/>
            <a:ext cx="1824355" cy="2206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i="1" spc="-5" dirty="0">
                <a:solidFill>
                  <a:srgbClr val="800000"/>
                </a:solidFill>
                <a:latin typeface="Arial"/>
                <a:cs typeface="Arial"/>
              </a:rPr>
              <a:t>Логопед</a:t>
            </a:r>
            <a:endParaRPr sz="1800">
              <a:latin typeface="Arial"/>
              <a:cs typeface="Arial"/>
            </a:endParaRPr>
          </a:p>
          <a:p>
            <a:pPr marL="12700" marR="5080" indent="2540" algn="ctr">
              <a:lnSpc>
                <a:spcPct val="100000"/>
              </a:lnSpc>
            </a:pPr>
            <a:r>
              <a:rPr sz="1400" b="1" i="1" spc="-5" dirty="0">
                <a:solidFill>
                  <a:srgbClr val="800000"/>
                </a:solidFill>
                <a:latin typeface="Arial"/>
                <a:cs typeface="Arial"/>
              </a:rPr>
              <a:t>освещает  </a:t>
            </a:r>
            <a:r>
              <a:rPr sz="1400" b="1" i="1" spc="-10" dirty="0">
                <a:solidFill>
                  <a:srgbClr val="800000"/>
                </a:solidFill>
                <a:latin typeface="Arial"/>
                <a:cs typeface="Arial"/>
              </a:rPr>
              <a:t>результаты  </a:t>
            </a:r>
            <a:r>
              <a:rPr sz="1400" b="1" i="1" spc="-15" dirty="0">
                <a:solidFill>
                  <a:srgbClr val="800000"/>
                </a:solidFill>
                <a:latin typeface="Arial"/>
                <a:cs typeface="Arial"/>
              </a:rPr>
              <a:t>речевого</a:t>
            </a:r>
            <a:r>
              <a:rPr sz="1400" b="1" i="1" spc="-8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800000"/>
                </a:solidFill>
                <a:latin typeface="Arial"/>
                <a:cs typeface="Arial"/>
              </a:rPr>
              <a:t>развития,  </a:t>
            </a:r>
            <a:r>
              <a:rPr sz="1400" b="1" i="1" spc="-10" dirty="0">
                <a:solidFill>
                  <a:srgbClr val="800000"/>
                </a:solidFill>
                <a:latin typeface="Arial"/>
                <a:cs typeface="Arial"/>
              </a:rPr>
              <a:t>консультирует,  организует </a:t>
            </a:r>
            <a:r>
              <a:rPr sz="1400" b="1" i="1" dirty="0">
                <a:solidFill>
                  <a:srgbClr val="800000"/>
                </a:solidFill>
                <a:latin typeface="Arial"/>
                <a:cs typeface="Arial"/>
              </a:rPr>
              <a:t>и  </a:t>
            </a:r>
            <a:r>
              <a:rPr sz="1400" b="1" i="1" spc="-5" dirty="0">
                <a:solidFill>
                  <a:srgbClr val="800000"/>
                </a:solidFill>
                <a:latin typeface="Arial"/>
                <a:cs typeface="Arial"/>
              </a:rPr>
              <a:t>контролирует  </a:t>
            </a:r>
            <a:r>
              <a:rPr sz="1400" b="1" i="1" spc="-10" dirty="0">
                <a:solidFill>
                  <a:srgbClr val="800000"/>
                </a:solidFill>
                <a:latin typeface="Arial"/>
                <a:cs typeface="Arial"/>
              </a:rPr>
              <a:t>работу </a:t>
            </a:r>
            <a:r>
              <a:rPr sz="1400" b="1" i="1" spc="-5" dirty="0">
                <a:solidFill>
                  <a:srgbClr val="800000"/>
                </a:solidFill>
                <a:latin typeface="Arial"/>
                <a:cs typeface="Arial"/>
              </a:rPr>
              <a:t>по  развитию </a:t>
            </a:r>
            <a:r>
              <a:rPr sz="1400" b="1" i="1" spc="-10" dirty="0">
                <a:solidFill>
                  <a:srgbClr val="800000"/>
                </a:solidFill>
                <a:latin typeface="Arial"/>
                <a:cs typeface="Arial"/>
              </a:rPr>
              <a:t>речи  </a:t>
            </a:r>
            <a:r>
              <a:rPr sz="1400" b="1" i="1" dirty="0">
                <a:solidFill>
                  <a:srgbClr val="800000"/>
                </a:solidFill>
                <a:latin typeface="Arial"/>
                <a:cs typeface="Arial"/>
              </a:rPr>
              <a:t>ребенка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58285" y="4677917"/>
            <a:ext cx="2060575" cy="202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280035" indent="1905" algn="ctr">
              <a:lnSpc>
                <a:spcPct val="100000"/>
              </a:lnSpc>
            </a:pPr>
            <a:r>
              <a:rPr sz="1600" b="1" i="1" spc="-5" dirty="0">
                <a:solidFill>
                  <a:srgbClr val="800000"/>
                </a:solidFill>
                <a:latin typeface="Arial"/>
                <a:cs typeface="Arial"/>
              </a:rPr>
              <a:t>Классный  </a:t>
            </a:r>
            <a:r>
              <a:rPr sz="1600" b="1" i="1" spc="-45" dirty="0">
                <a:solidFill>
                  <a:srgbClr val="800000"/>
                </a:solidFill>
                <a:latin typeface="Arial"/>
                <a:cs typeface="Arial"/>
              </a:rPr>
              <a:t>р</a:t>
            </a:r>
            <a:r>
              <a:rPr sz="1600" b="1" i="1" spc="-5" dirty="0">
                <a:solidFill>
                  <a:srgbClr val="800000"/>
                </a:solidFill>
                <a:latin typeface="Arial"/>
                <a:cs typeface="Arial"/>
              </a:rPr>
              <a:t>ук</a:t>
            </a:r>
            <a:r>
              <a:rPr sz="1600" b="1" i="1" spc="-15" dirty="0">
                <a:solidFill>
                  <a:srgbClr val="800000"/>
                </a:solidFill>
                <a:latin typeface="Arial"/>
                <a:cs typeface="Arial"/>
              </a:rPr>
              <a:t>о</a:t>
            </a:r>
            <a:r>
              <a:rPr sz="1600" b="1" i="1" spc="-45" dirty="0">
                <a:solidFill>
                  <a:srgbClr val="800000"/>
                </a:solidFill>
                <a:latin typeface="Arial"/>
                <a:cs typeface="Arial"/>
              </a:rPr>
              <a:t>в</a:t>
            </a:r>
            <a:r>
              <a:rPr sz="1600" b="1" i="1" spc="-5" dirty="0">
                <a:solidFill>
                  <a:srgbClr val="800000"/>
                </a:solidFill>
                <a:latin typeface="Arial"/>
                <a:cs typeface="Arial"/>
              </a:rPr>
              <a:t>о</a:t>
            </a:r>
            <a:r>
              <a:rPr sz="1600" b="1" i="1" spc="-10" dirty="0">
                <a:solidFill>
                  <a:srgbClr val="800000"/>
                </a:solidFill>
                <a:latin typeface="Arial"/>
                <a:cs typeface="Arial"/>
              </a:rPr>
              <a:t>д</a:t>
            </a:r>
            <a:r>
              <a:rPr sz="1600" b="1" i="1" spc="-5" dirty="0">
                <a:solidFill>
                  <a:srgbClr val="800000"/>
                </a:solidFill>
                <a:latin typeface="Arial"/>
                <a:cs typeface="Arial"/>
              </a:rPr>
              <a:t>и</a:t>
            </a:r>
            <a:r>
              <a:rPr sz="1600" b="1" i="1" spc="-40" dirty="0">
                <a:solidFill>
                  <a:srgbClr val="800000"/>
                </a:solidFill>
                <a:latin typeface="Arial"/>
                <a:cs typeface="Arial"/>
              </a:rPr>
              <a:t>т</a:t>
            </a:r>
            <a:r>
              <a:rPr sz="1600" b="1" i="1" spc="10" dirty="0">
                <a:solidFill>
                  <a:srgbClr val="800000"/>
                </a:solidFill>
                <a:latin typeface="Arial"/>
                <a:cs typeface="Arial"/>
              </a:rPr>
              <a:t>е</a:t>
            </a:r>
            <a:r>
              <a:rPr sz="1600" b="1" i="1" spc="-5" dirty="0">
                <a:solidFill>
                  <a:srgbClr val="800000"/>
                </a:solidFill>
                <a:latin typeface="Arial"/>
                <a:cs typeface="Arial"/>
              </a:rPr>
              <a:t>ль</a:t>
            </a:r>
            <a:endParaRPr sz="1600">
              <a:latin typeface="Arial"/>
              <a:cs typeface="Arial"/>
            </a:endParaRPr>
          </a:p>
          <a:p>
            <a:pPr marL="173990" marR="165100" indent="381000">
              <a:lnSpc>
                <a:spcPct val="102299"/>
              </a:lnSpc>
              <a:spcBef>
                <a:spcPts val="160"/>
              </a:spcBef>
            </a:pPr>
            <a:r>
              <a:rPr sz="1400" b="1" i="1" dirty="0">
                <a:solidFill>
                  <a:srgbClr val="800000"/>
                </a:solidFill>
                <a:latin typeface="Arial"/>
                <a:cs typeface="Arial"/>
              </a:rPr>
              <a:t>налаживает  </a:t>
            </a:r>
            <a:r>
              <a:rPr sz="1400" b="1" i="1" spc="-5" dirty="0">
                <a:solidFill>
                  <a:srgbClr val="800000"/>
                </a:solidFill>
                <a:latin typeface="Arial"/>
                <a:cs typeface="Arial"/>
              </a:rPr>
              <a:t>сотрудничество</a:t>
            </a:r>
            <a:r>
              <a:rPr sz="1400" b="1" i="1" spc="-1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800000"/>
                </a:solidFill>
                <a:latin typeface="Arial"/>
                <a:cs typeface="Arial"/>
              </a:rPr>
              <a:t>с</a:t>
            </a:r>
            <a:endParaRPr sz="14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1400" b="1" i="1" spc="-5" dirty="0">
                <a:solidFill>
                  <a:srgbClr val="800000"/>
                </a:solidFill>
                <a:latin typeface="Arial"/>
                <a:cs typeface="Arial"/>
              </a:rPr>
              <a:t>родителями,  координирует</a:t>
            </a:r>
            <a:r>
              <a:rPr sz="1400" b="1" i="1" spc="-10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800000"/>
                </a:solidFill>
                <a:latin typeface="Arial"/>
                <a:cs typeface="Arial"/>
              </a:rPr>
              <a:t>работу  педагогов-  </a:t>
            </a:r>
            <a:r>
              <a:rPr sz="1400" b="1" i="1" spc="-5" dirty="0">
                <a:solidFill>
                  <a:srgbClr val="800000"/>
                </a:solidFill>
                <a:latin typeface="Arial"/>
                <a:cs typeface="Arial"/>
              </a:rPr>
              <a:t>предметников,  </a:t>
            </a:r>
            <a:r>
              <a:rPr sz="1400" b="1" i="1" dirty="0">
                <a:solidFill>
                  <a:srgbClr val="800000"/>
                </a:solidFill>
                <a:latin typeface="Arial"/>
                <a:cs typeface="Arial"/>
              </a:rPr>
              <a:t>составляет</a:t>
            </a:r>
            <a:r>
              <a:rPr sz="1400" b="1" i="1" spc="-114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400" b="1" i="1" spc="-25" dirty="0">
                <a:solidFill>
                  <a:srgbClr val="800000"/>
                </a:solidFill>
                <a:latin typeface="Arial"/>
                <a:cs typeface="Arial"/>
              </a:rPr>
              <a:t>АОП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7544" y="826008"/>
            <a:ext cx="4416552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58711" y="826008"/>
            <a:ext cx="490728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49423" y="3480815"/>
            <a:ext cx="449580" cy="623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27148" y="3480815"/>
            <a:ext cx="449580" cy="623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0791" y="3816096"/>
            <a:ext cx="449580" cy="6233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67711" y="4142232"/>
            <a:ext cx="4776216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38543" y="4142232"/>
            <a:ext cx="490727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2742" y="917702"/>
            <a:ext cx="8392160" cy="5027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" algn="ctr">
              <a:lnSpc>
                <a:spcPts val="2880"/>
              </a:lnSpc>
            </a:pPr>
            <a:r>
              <a:rPr sz="2400" b="1" spc="-10" dirty="0">
                <a:solidFill>
                  <a:srgbClr val="6600CC"/>
                </a:solidFill>
                <a:latin typeface="Arial"/>
                <a:cs typeface="Arial"/>
              </a:rPr>
              <a:t>Содержательный</a:t>
            </a:r>
            <a:r>
              <a:rPr sz="2400" b="1" spc="2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6600CC"/>
                </a:solidFill>
                <a:latin typeface="Arial"/>
                <a:cs typeface="Arial"/>
              </a:rPr>
              <a:t>уровень</a:t>
            </a:r>
            <a:endParaRPr sz="2400">
              <a:latin typeface="Arial"/>
              <a:cs typeface="Arial"/>
            </a:endParaRPr>
          </a:p>
          <a:p>
            <a:pPr marL="622300" marR="352425" indent="-609600">
              <a:lnSpc>
                <a:spcPts val="2110"/>
              </a:lnSpc>
              <a:spcBef>
                <a:spcPts val="509"/>
              </a:spcBef>
              <a:buFont typeface="Wingdings"/>
              <a:buChar char=""/>
              <a:tabLst>
                <a:tab pos="622300" algn="l"/>
              </a:tabLst>
            </a:pPr>
            <a:r>
              <a:rPr sz="2200" spc="-15" dirty="0">
                <a:latin typeface="Arial"/>
                <a:cs typeface="Arial"/>
              </a:rPr>
              <a:t>определение </a:t>
            </a:r>
            <a:r>
              <a:rPr sz="2200" spc="-10" dirty="0">
                <a:latin typeface="Arial"/>
                <a:cs typeface="Arial"/>
              </a:rPr>
              <a:t>путей </a:t>
            </a:r>
            <a:r>
              <a:rPr sz="2200" spc="-5" dirty="0">
                <a:latin typeface="Arial"/>
                <a:cs typeface="Arial"/>
              </a:rPr>
              <a:t>помощи </a:t>
            </a:r>
            <a:r>
              <a:rPr sz="2200" spc="-10" dirty="0">
                <a:latin typeface="Arial"/>
                <a:cs typeface="Arial"/>
              </a:rPr>
              <a:t>ребенку </a:t>
            </a:r>
            <a:r>
              <a:rPr sz="2200" spc="-5" dirty="0">
                <a:latin typeface="Arial"/>
                <a:cs typeface="Arial"/>
              </a:rPr>
              <a:t>с </a:t>
            </a:r>
            <a:r>
              <a:rPr sz="2200" spc="-30" dirty="0">
                <a:latin typeface="Arial"/>
                <a:cs typeface="Arial"/>
              </a:rPr>
              <a:t>ОВЗ </a:t>
            </a:r>
            <a:r>
              <a:rPr sz="2200" spc="-5" dirty="0">
                <a:latin typeface="Arial"/>
                <a:cs typeface="Arial"/>
              </a:rPr>
              <a:t>и </a:t>
            </a:r>
            <a:r>
              <a:rPr sz="2200" spc="-20" dirty="0">
                <a:latin typeface="Arial"/>
                <a:cs typeface="Arial"/>
              </a:rPr>
              <a:t>его </a:t>
            </a:r>
            <a:r>
              <a:rPr sz="2200" spc="-5" dirty="0">
                <a:latin typeface="Arial"/>
                <a:cs typeface="Arial"/>
              </a:rPr>
              <a:t>семье в  решении </a:t>
            </a:r>
            <a:r>
              <a:rPr sz="2200" spc="-20" dirty="0">
                <a:latin typeface="Arial"/>
                <a:cs typeface="Arial"/>
              </a:rPr>
              <a:t>проблем </a:t>
            </a:r>
            <a:r>
              <a:rPr sz="2200" spc="-10" dirty="0">
                <a:latin typeface="Arial"/>
                <a:cs typeface="Arial"/>
              </a:rPr>
              <a:t>развития, обучения </a:t>
            </a:r>
            <a:r>
              <a:rPr sz="2200" spc="-5" dirty="0">
                <a:latin typeface="Arial"/>
                <a:cs typeface="Arial"/>
              </a:rPr>
              <a:t>и</a:t>
            </a:r>
            <a:r>
              <a:rPr sz="2200" spc="114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воспитания,</a:t>
            </a:r>
            <a:endParaRPr sz="2200">
              <a:latin typeface="Arial"/>
              <a:cs typeface="Arial"/>
            </a:endParaRPr>
          </a:p>
          <a:p>
            <a:pPr marL="622300" marR="41275" indent="-609600">
              <a:lnSpc>
                <a:spcPct val="80000"/>
              </a:lnSpc>
              <a:spcBef>
                <a:spcPts val="545"/>
              </a:spcBef>
              <a:buFont typeface="Wingdings"/>
              <a:buChar char=""/>
              <a:tabLst>
                <a:tab pos="622300" algn="l"/>
              </a:tabLst>
            </a:pPr>
            <a:r>
              <a:rPr sz="2200" spc="-5" dirty="0">
                <a:latin typeface="Arial"/>
                <a:cs typeface="Arial"/>
              </a:rPr>
              <a:t>разработка и реализация программы </a:t>
            </a:r>
            <a:r>
              <a:rPr sz="2200" dirty="0">
                <a:latin typeface="Arial"/>
                <a:cs typeface="Arial"/>
              </a:rPr>
              <a:t>комплексной </a:t>
            </a:r>
            <a:r>
              <a:rPr sz="2200" spc="-5" dirty="0">
                <a:latin typeface="Arial"/>
                <a:cs typeface="Arial"/>
              </a:rPr>
              <a:t>помощи  </a:t>
            </a:r>
            <a:r>
              <a:rPr sz="2200" spc="-10" dirty="0">
                <a:latin typeface="Arial"/>
                <a:cs typeface="Arial"/>
              </a:rPr>
              <a:t>ребенку </a:t>
            </a:r>
            <a:r>
              <a:rPr sz="2200" spc="-5" dirty="0">
                <a:latin typeface="Arial"/>
                <a:cs typeface="Arial"/>
              </a:rPr>
              <a:t>с </a:t>
            </a:r>
            <a:r>
              <a:rPr sz="2200" spc="-30" dirty="0">
                <a:latin typeface="Arial"/>
                <a:cs typeface="Arial"/>
              </a:rPr>
              <a:t>ОВЗ </a:t>
            </a:r>
            <a:r>
              <a:rPr sz="2200" spc="-5" dirty="0">
                <a:latin typeface="Arial"/>
                <a:cs typeface="Arial"/>
              </a:rPr>
              <a:t>с </a:t>
            </a:r>
            <a:r>
              <a:rPr sz="2200" spc="-15" dirty="0">
                <a:latin typeface="Arial"/>
                <a:cs typeface="Arial"/>
              </a:rPr>
              <a:t>четким </a:t>
            </a:r>
            <a:r>
              <a:rPr sz="2200" spc="-5" dirty="0">
                <a:latin typeface="Arial"/>
                <a:cs typeface="Arial"/>
              </a:rPr>
              <a:t>пониманием </a:t>
            </a:r>
            <a:r>
              <a:rPr sz="2200" spc="-15" dirty="0">
                <a:latin typeface="Arial"/>
                <a:cs typeface="Arial"/>
              </a:rPr>
              <a:t>ближайших </a:t>
            </a:r>
            <a:r>
              <a:rPr sz="2200" spc="-5" dirty="0">
                <a:latin typeface="Arial"/>
                <a:cs typeface="Arial"/>
              </a:rPr>
              <a:t>и  </a:t>
            </a:r>
            <a:r>
              <a:rPr sz="2200" spc="-15" dirty="0">
                <a:latin typeface="Arial"/>
                <a:cs typeface="Arial"/>
              </a:rPr>
              <a:t>долгосрочных </a:t>
            </a:r>
            <a:r>
              <a:rPr sz="2200" spc="-20" dirty="0">
                <a:latin typeface="Arial"/>
                <a:cs typeface="Arial"/>
              </a:rPr>
              <a:t>целей, </a:t>
            </a:r>
            <a:r>
              <a:rPr sz="2200" spc="-25" dirty="0">
                <a:latin typeface="Arial"/>
                <a:cs typeface="Arial"/>
              </a:rPr>
              <a:t>методов </a:t>
            </a:r>
            <a:r>
              <a:rPr sz="2200" spc="-5" dirty="0">
                <a:latin typeface="Arial"/>
                <a:cs typeface="Arial"/>
              </a:rPr>
              <a:t>и приемов </a:t>
            </a:r>
            <a:r>
              <a:rPr sz="2200" spc="-10" dirty="0">
                <a:latin typeface="Arial"/>
                <a:cs typeface="Arial"/>
              </a:rPr>
              <a:t>работы </a:t>
            </a:r>
            <a:r>
              <a:rPr sz="2200" spc="-5" dirty="0">
                <a:latin typeface="Arial"/>
                <a:cs typeface="Arial"/>
              </a:rPr>
              <a:t>каждого  специалиста с </a:t>
            </a:r>
            <a:r>
              <a:rPr sz="2200" spc="-10" dirty="0">
                <a:latin typeface="Arial"/>
                <a:cs typeface="Arial"/>
              </a:rPr>
              <a:t>ребенком, </a:t>
            </a:r>
            <a:r>
              <a:rPr sz="2200" spc="-5" dirty="0">
                <a:latin typeface="Arial"/>
                <a:cs typeface="Arial"/>
              </a:rPr>
              <a:t>адаптацией </a:t>
            </a:r>
            <a:r>
              <a:rPr sz="2200" spc="-10" dirty="0">
                <a:latin typeface="Arial"/>
                <a:cs typeface="Arial"/>
              </a:rPr>
              <a:t>программного  материала </a:t>
            </a:r>
            <a:r>
              <a:rPr sz="2200" dirty="0">
                <a:latin typeface="Arial"/>
                <a:cs typeface="Arial"/>
              </a:rPr>
              <a:t>к </a:t>
            </a:r>
            <a:r>
              <a:rPr sz="2200" spc="-10" dirty="0">
                <a:latin typeface="Arial"/>
                <a:cs typeface="Arial"/>
              </a:rPr>
              <a:t>возможностям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ребенка.</a:t>
            </a:r>
            <a:endParaRPr sz="2200">
              <a:latin typeface="Arial"/>
              <a:cs typeface="Arial"/>
            </a:endParaRPr>
          </a:p>
          <a:p>
            <a:pPr marL="622300" marR="1089660" indent="-609600">
              <a:lnSpc>
                <a:spcPct val="80000"/>
              </a:lnSpc>
              <a:spcBef>
                <a:spcPts val="525"/>
              </a:spcBef>
              <a:buFont typeface="Wingdings"/>
              <a:buChar char=""/>
              <a:tabLst>
                <a:tab pos="622300" algn="l"/>
              </a:tabLst>
            </a:pPr>
            <a:r>
              <a:rPr sz="2200" spc="-15" dirty="0">
                <a:latin typeface="Arial"/>
                <a:cs typeface="Arial"/>
              </a:rPr>
              <a:t>определение </a:t>
            </a:r>
            <a:r>
              <a:rPr sz="2200" spc="-20" dirty="0">
                <a:latin typeface="Arial"/>
                <a:cs typeface="Arial"/>
              </a:rPr>
              <a:t>необходимых </a:t>
            </a:r>
            <a:r>
              <a:rPr sz="2200" spc="-5" dirty="0">
                <a:latin typeface="Arial"/>
                <a:cs typeface="Arial"/>
              </a:rPr>
              <a:t>условий для </a:t>
            </a:r>
            <a:r>
              <a:rPr sz="2200" spc="-15" dirty="0">
                <a:latin typeface="Arial"/>
                <a:cs typeface="Arial"/>
              </a:rPr>
              <a:t>успешного  </a:t>
            </a:r>
            <a:r>
              <a:rPr sz="2200" spc="-10" dirty="0">
                <a:latin typeface="Arial"/>
                <a:cs typeface="Arial"/>
              </a:rPr>
              <a:t>включения.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  <a:buFont typeface="Wingdings"/>
              <a:buChar char=""/>
            </a:pPr>
            <a:endParaRPr sz="2300">
              <a:latin typeface="Times New Roman"/>
              <a:cs typeface="Times New Roman"/>
            </a:endParaRPr>
          </a:p>
          <a:p>
            <a:pPr marL="89535" algn="ctr">
              <a:lnSpc>
                <a:spcPts val="2880"/>
              </a:lnSpc>
            </a:pP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Административный</a:t>
            </a:r>
            <a:r>
              <a:rPr sz="2400" b="1" spc="-3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уровень</a:t>
            </a:r>
            <a:endParaRPr sz="2400">
              <a:latin typeface="Arial"/>
              <a:cs typeface="Arial"/>
            </a:endParaRPr>
          </a:p>
          <a:p>
            <a:pPr marL="622300" marR="82550" indent="-609600">
              <a:lnSpc>
                <a:spcPct val="80000"/>
              </a:lnSpc>
              <a:spcBef>
                <a:spcPts val="525"/>
              </a:spcBef>
              <a:buFont typeface="Wingdings"/>
              <a:buChar char=""/>
              <a:tabLst>
                <a:tab pos="622300" algn="l"/>
              </a:tabLst>
            </a:pPr>
            <a:r>
              <a:rPr sz="2200" spc="-10" dirty="0">
                <a:latin typeface="Arial"/>
                <a:cs typeface="Arial"/>
              </a:rPr>
              <a:t>Организация работы </a:t>
            </a:r>
            <a:r>
              <a:rPr sz="2200" spc="-5" dirty="0">
                <a:latin typeface="Arial"/>
                <a:cs typeface="Arial"/>
              </a:rPr>
              <a:t>команды специалистов: </a:t>
            </a:r>
            <a:r>
              <a:rPr sz="2200" spc="-15" dirty="0">
                <a:latin typeface="Arial"/>
                <a:cs typeface="Arial"/>
              </a:rPr>
              <a:t>определение  </a:t>
            </a:r>
            <a:r>
              <a:rPr sz="2200" spc="-20" dirty="0">
                <a:latin typeface="Arial"/>
                <a:cs typeface="Arial"/>
              </a:rPr>
              <a:t>необходимых </a:t>
            </a:r>
            <a:r>
              <a:rPr sz="2200" spc="-5" dirty="0">
                <a:latin typeface="Arial"/>
                <a:cs typeface="Arial"/>
              </a:rPr>
              <a:t>специалистов, степень их участия и</a:t>
            </a:r>
            <a:r>
              <a:rPr sz="2200" spc="105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т.д.</a:t>
            </a:r>
            <a:endParaRPr sz="2200">
              <a:latin typeface="Arial"/>
              <a:cs typeface="Arial"/>
            </a:endParaRPr>
          </a:p>
          <a:p>
            <a:pPr marL="622300" indent="-609600">
              <a:lnSpc>
                <a:spcPts val="2640"/>
              </a:lnSpc>
              <a:buFont typeface="Wingdings"/>
              <a:buChar char=""/>
              <a:tabLst>
                <a:tab pos="622300" algn="l"/>
              </a:tabLst>
            </a:pPr>
            <a:r>
              <a:rPr sz="2200" spc="-15" dirty="0">
                <a:latin typeface="Arial"/>
                <a:cs typeface="Arial"/>
              </a:rPr>
              <a:t>Обеспечение </a:t>
            </a:r>
            <a:r>
              <a:rPr sz="2200" spc="-5" dirty="0">
                <a:latin typeface="Arial"/>
                <a:cs typeface="Arial"/>
              </a:rPr>
              <a:t>реализации программы </a:t>
            </a:r>
            <a:r>
              <a:rPr sz="2200" dirty="0">
                <a:latin typeface="Arial"/>
                <a:cs typeface="Arial"/>
              </a:rPr>
              <a:t>комплексной</a:t>
            </a:r>
            <a:r>
              <a:rPr sz="2200" spc="1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помощи</a:t>
            </a:r>
            <a:endParaRPr sz="22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buFont typeface="Wingdings"/>
              <a:buChar char=""/>
              <a:tabLst>
                <a:tab pos="622300" algn="l"/>
              </a:tabLst>
            </a:pPr>
            <a:r>
              <a:rPr sz="2200" spc="-15" dirty="0">
                <a:latin typeface="Arial"/>
                <a:cs typeface="Arial"/>
              </a:rPr>
              <a:t>Привлечение дополнительных </a:t>
            </a:r>
            <a:r>
              <a:rPr sz="2200" spc="-5" dirty="0">
                <a:latin typeface="Arial"/>
                <a:cs typeface="Arial"/>
              </a:rPr>
              <a:t>ресурсов, вне</a:t>
            </a:r>
            <a:r>
              <a:rPr sz="2200" spc="1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ОО</a:t>
            </a:r>
            <a:r>
              <a:rPr sz="260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93035" y="85343"/>
            <a:ext cx="4509516" cy="9555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35623" y="85343"/>
            <a:ext cx="1761744" cy="9555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30440" y="85343"/>
            <a:ext cx="687324" cy="9555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945" rIns="0" bIns="0" rtlCol="0">
            <a:spAutoFit/>
          </a:bodyPr>
          <a:lstStyle/>
          <a:p>
            <a:pPr marL="1718310">
              <a:lnSpc>
                <a:spcPct val="100000"/>
              </a:lnSpc>
            </a:pPr>
            <a:r>
              <a:rPr sz="3400" spc="-5" dirty="0">
                <a:solidFill>
                  <a:srgbClr val="FF6600"/>
                </a:solidFill>
                <a:latin typeface="Arial"/>
                <a:cs typeface="Arial"/>
              </a:rPr>
              <a:t>Основные </a:t>
            </a:r>
            <a:r>
              <a:rPr sz="3400" spc="-25" dirty="0">
                <a:solidFill>
                  <a:srgbClr val="FF6600"/>
                </a:solidFill>
                <a:latin typeface="Arial"/>
                <a:cs typeface="Arial"/>
              </a:rPr>
              <a:t>задачи</a:t>
            </a:r>
            <a:r>
              <a:rPr sz="3400" spc="-6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3400" spc="-5" dirty="0">
                <a:solidFill>
                  <a:srgbClr val="FF6600"/>
                </a:solidFill>
                <a:latin typeface="Arial"/>
                <a:cs typeface="Arial"/>
              </a:rPr>
              <a:t>ПМПк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36537" y="173037"/>
          <a:ext cx="8713851" cy="6353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7751"/>
                <a:gridCol w="4356100"/>
              </a:tblGrid>
              <a:tr h="701039">
                <a:tc>
                  <a:txBody>
                    <a:bodyPr/>
                    <a:lstStyle/>
                    <a:p>
                      <a:pPr marL="1132205" marR="80010" indent="-10547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b="1" spc="-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Содержание </a:t>
                      </a:r>
                      <a:r>
                        <a:rPr sz="2000" b="1" spc="-1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деятельности </a:t>
                      </a:r>
                      <a:r>
                        <a:rPr sz="2000" b="1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ПМПк  </a:t>
                      </a:r>
                      <a:r>
                        <a:rPr sz="2000" b="1" spc="-3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школы/дет.</a:t>
                      </a:r>
                      <a:r>
                        <a:rPr sz="2000" b="1" spc="-9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сада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b="1" spc="-4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Результат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10639">
                <a:tc>
                  <a:txBody>
                    <a:bodyPr/>
                    <a:lstStyle/>
                    <a:p>
                      <a:pPr marL="76835" marR="37909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Обсуждение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специалистами 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особенностей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развития и социальной  адаптации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конкретного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ребенка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6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ОВЗ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11760">
                        <a:lnSpc>
                          <a:spcPct val="100000"/>
                        </a:lnSpc>
                        <a:spcBef>
                          <a:spcPts val="270"/>
                        </a:spcBef>
                        <a:tabLst>
                          <a:tab pos="2329815" algn="l"/>
                        </a:tabLst>
                      </a:pPr>
                      <a:r>
                        <a:rPr sz="1600" b="1" spc="-15" dirty="0">
                          <a:latin typeface="Arial"/>
                          <a:cs typeface="Arial"/>
                        </a:rPr>
                        <a:t>Составление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характеристики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ребенка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по  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результатом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комплексного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сбора 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данных о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ребенке (наблюдение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диагностика  </a:t>
                      </a:r>
                      <a:r>
                        <a:rPr sz="1600" b="1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особых	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потребностей, 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возможностей,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способностей</a:t>
                      </a:r>
                      <a:r>
                        <a:rPr sz="1600" b="1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ребенка)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20496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Обсуждение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образовательной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ситуации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условий</a:t>
                      </a:r>
                      <a:r>
                        <a:rPr sz="1600" b="1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ОО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8223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Создание оптимальных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условий, 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проектирование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организация  образовательного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процесса в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ОО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7751">
                <a:tc>
                  <a:txBody>
                    <a:bodyPr/>
                    <a:lstStyle/>
                    <a:p>
                      <a:pPr marL="76835" marR="36576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Разработка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реализация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общей 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стратегии сопровождения заданной 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ПМПК и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конкретных тактик включения  ребенка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ОВЗ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2032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spc="-15" dirty="0">
                          <a:latin typeface="Arial"/>
                          <a:cs typeface="Arial"/>
                        </a:rPr>
                        <a:t>Составление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реализация  адаптированной образовательной  программы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коррекционных программ  занятий специалистов (программ 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развития и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коррекции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обучающегося), 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планирование конкретных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действий 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каждого</a:t>
                      </a:r>
                      <a:r>
                        <a:rPr sz="1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специалиста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03248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Прогнозирование 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результатов</a:t>
                      </a:r>
                      <a:r>
                        <a:rPr sz="1600" b="1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работы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1600" b="1" spc="-20" dirty="0">
                          <a:latin typeface="Arial"/>
                          <a:cs typeface="Arial"/>
                        </a:rPr>
                        <a:t>команды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111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Выработка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критериев оценки прогресса. 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Отслеживание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динамики развития 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ребенка,.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5725" marR="24828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600" b="1" spc="-15" dirty="0">
                          <a:latin typeface="Arial"/>
                          <a:cs typeface="Arial"/>
                        </a:rPr>
                        <a:t>Анализ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эффективности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работы 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команды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специалистов, корректировка  программ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5944" y="68580"/>
            <a:ext cx="7699248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77211" y="556259"/>
            <a:ext cx="5586984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27747" y="556259"/>
            <a:ext cx="649224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17116" y="188214"/>
            <a:ext cx="7080884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spc="-35" dirty="0">
                <a:solidFill>
                  <a:srgbClr val="0000FF"/>
                </a:solidFill>
                <a:latin typeface="Arial"/>
                <a:cs typeface="Arial"/>
              </a:rPr>
              <a:t>СОСТАВЛЯЮЩИЕ</a:t>
            </a:r>
            <a:r>
              <a:rPr sz="3200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ИНКЛЮЗИВНОЙ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МОДЕЛИ</a:t>
            </a:r>
            <a:r>
              <a:rPr sz="3200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45" dirty="0">
                <a:solidFill>
                  <a:srgbClr val="0000FF"/>
                </a:solidFill>
                <a:latin typeface="Arial"/>
                <a:cs typeface="Arial"/>
              </a:rPr>
              <a:t>ОБРАЗОВАНИЯ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184" y="1486153"/>
            <a:ext cx="8213725" cy="4792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8159" indent="-505459">
              <a:lnSpc>
                <a:spcPct val="100000"/>
              </a:lnSpc>
              <a:buClr>
                <a:srgbClr val="009900"/>
              </a:buClr>
              <a:buFont typeface="Wingdings"/>
              <a:buChar char=""/>
              <a:tabLst>
                <a:tab pos="525145" algn="l"/>
              </a:tabLst>
            </a:pPr>
            <a:r>
              <a:rPr sz="2400" spc="-5" dirty="0">
                <a:latin typeface="Arial"/>
                <a:cs typeface="Arial"/>
              </a:rPr>
              <a:t>Командный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подход</a:t>
            </a:r>
            <a:endParaRPr sz="2400">
              <a:latin typeface="Arial"/>
              <a:cs typeface="Arial"/>
            </a:endParaRPr>
          </a:p>
          <a:p>
            <a:pPr marL="524510" indent="-511809">
              <a:lnSpc>
                <a:spcPct val="100000"/>
              </a:lnSpc>
              <a:spcBef>
                <a:spcPts val="290"/>
              </a:spcBef>
              <a:buClr>
                <a:srgbClr val="009900"/>
              </a:buClr>
              <a:buFont typeface="Wingdings"/>
              <a:buChar char=""/>
              <a:tabLst>
                <a:tab pos="525145" algn="l"/>
                <a:tab pos="4845685" algn="l"/>
              </a:tabLst>
            </a:pPr>
            <a:r>
              <a:rPr sz="2400" spc="-15" dirty="0">
                <a:latin typeface="Arial"/>
                <a:cs typeface="Arial"/>
              </a:rPr>
              <a:t>Разработка  </a:t>
            </a:r>
            <a:r>
              <a:rPr sz="2400" spc="1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индивидуальной	программы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развития</a:t>
            </a:r>
            <a:endParaRPr sz="2400">
              <a:latin typeface="Arial"/>
              <a:cs typeface="Arial"/>
            </a:endParaRPr>
          </a:p>
          <a:p>
            <a:pPr marL="518159" marR="537845" indent="-505459">
              <a:lnSpc>
                <a:spcPct val="110000"/>
              </a:lnSpc>
              <a:buClr>
                <a:srgbClr val="009900"/>
              </a:buClr>
              <a:buFont typeface="Wingdings"/>
              <a:buChar char=""/>
              <a:tabLst>
                <a:tab pos="525145" algn="l"/>
              </a:tabLst>
            </a:pPr>
            <a:r>
              <a:rPr sz="2400" spc="-5" dirty="0">
                <a:latin typeface="Arial"/>
                <a:cs typeface="Arial"/>
              </a:rPr>
              <a:t>Адаптация </a:t>
            </a:r>
            <a:r>
              <a:rPr sz="2400" dirty="0">
                <a:latin typeface="Arial"/>
                <a:cs typeface="Arial"/>
              </a:rPr>
              <a:t>и модификация </a:t>
            </a:r>
            <a:r>
              <a:rPr sz="2400" spc="-25" dirty="0">
                <a:latin typeface="Arial"/>
                <a:cs typeface="Arial"/>
              </a:rPr>
              <a:t>методов </a:t>
            </a:r>
            <a:r>
              <a:rPr sz="2400" dirty="0">
                <a:latin typeface="Arial"/>
                <a:cs typeface="Arial"/>
              </a:rPr>
              <a:t>и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содержания  программ </a:t>
            </a:r>
            <a:r>
              <a:rPr sz="2400" spc="-10" dirty="0">
                <a:latin typeface="Arial"/>
                <a:cs typeface="Arial"/>
              </a:rPr>
              <a:t>обучения </a:t>
            </a:r>
            <a:r>
              <a:rPr sz="2400" dirty="0">
                <a:latin typeface="Arial"/>
                <a:cs typeface="Arial"/>
              </a:rPr>
              <a:t>и </a:t>
            </a:r>
            <a:r>
              <a:rPr sz="2400" spc="-5" dirty="0">
                <a:latin typeface="Arial"/>
                <a:cs typeface="Arial"/>
              </a:rPr>
              <a:t>развития ребенка</a:t>
            </a:r>
            <a:endParaRPr sz="2400">
              <a:latin typeface="Arial"/>
              <a:cs typeface="Arial"/>
            </a:endParaRPr>
          </a:p>
          <a:p>
            <a:pPr marL="518159" marR="326390" indent="-505459">
              <a:lnSpc>
                <a:spcPts val="3170"/>
              </a:lnSpc>
              <a:spcBef>
                <a:spcPts val="150"/>
              </a:spcBef>
              <a:buClr>
                <a:srgbClr val="009900"/>
              </a:buClr>
              <a:buFont typeface="Wingdings"/>
              <a:buChar char=""/>
              <a:tabLst>
                <a:tab pos="525145" algn="l"/>
              </a:tabLst>
            </a:pPr>
            <a:r>
              <a:rPr sz="2400" spc="-15" dirty="0">
                <a:latin typeface="Arial"/>
                <a:cs typeface="Arial"/>
              </a:rPr>
              <a:t>Создание </a:t>
            </a:r>
            <a:r>
              <a:rPr sz="2400" spc="-5" dirty="0">
                <a:latin typeface="Arial"/>
                <a:cs typeface="Arial"/>
              </a:rPr>
              <a:t>специальных </a:t>
            </a:r>
            <a:r>
              <a:rPr sz="2400" dirty="0">
                <a:latin typeface="Arial"/>
                <a:cs typeface="Arial"/>
              </a:rPr>
              <a:t>условий </a:t>
            </a:r>
            <a:r>
              <a:rPr sz="2400" spc="-5" dirty="0">
                <a:latin typeface="Arial"/>
                <a:cs typeface="Arial"/>
              </a:rPr>
              <a:t>в </a:t>
            </a:r>
            <a:r>
              <a:rPr sz="2400" spc="-20" dirty="0">
                <a:latin typeface="Arial"/>
                <a:cs typeface="Arial"/>
              </a:rPr>
              <a:t>образовательной  </a:t>
            </a:r>
            <a:r>
              <a:rPr sz="2400" spc="-10" dirty="0">
                <a:latin typeface="Arial"/>
                <a:cs typeface="Arial"/>
              </a:rPr>
              <a:t>организации</a:t>
            </a:r>
            <a:endParaRPr sz="2400">
              <a:latin typeface="Arial"/>
              <a:cs typeface="Arial"/>
            </a:endParaRPr>
          </a:p>
          <a:p>
            <a:pPr marL="524510" indent="-511809">
              <a:lnSpc>
                <a:spcPct val="100000"/>
              </a:lnSpc>
              <a:spcBef>
                <a:spcPts val="130"/>
              </a:spcBef>
              <a:buClr>
                <a:srgbClr val="009900"/>
              </a:buClr>
              <a:buFont typeface="Wingdings"/>
              <a:buChar char=""/>
              <a:tabLst>
                <a:tab pos="525145" algn="l"/>
              </a:tabLst>
            </a:pPr>
            <a:r>
              <a:rPr sz="2400" dirty="0">
                <a:latin typeface="Arial"/>
                <a:cs typeface="Arial"/>
              </a:rPr>
              <a:t>Эффективное </a:t>
            </a:r>
            <a:r>
              <a:rPr sz="2400" spc="-15" dirty="0">
                <a:latin typeface="Arial"/>
                <a:cs typeface="Arial"/>
              </a:rPr>
              <a:t>привлечение </a:t>
            </a:r>
            <a:r>
              <a:rPr sz="2400" spc="-5" dirty="0">
                <a:latin typeface="Arial"/>
                <a:cs typeface="Arial"/>
              </a:rPr>
              <a:t>членов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семьи</a:t>
            </a:r>
            <a:endParaRPr sz="2400">
              <a:latin typeface="Arial"/>
              <a:cs typeface="Arial"/>
            </a:endParaRPr>
          </a:p>
          <a:p>
            <a:pPr marL="524510" indent="-511809">
              <a:lnSpc>
                <a:spcPct val="100000"/>
              </a:lnSpc>
              <a:spcBef>
                <a:spcPts val="285"/>
              </a:spcBef>
              <a:buClr>
                <a:srgbClr val="009900"/>
              </a:buClr>
              <a:buFont typeface="Wingdings"/>
              <a:buChar char=""/>
              <a:tabLst>
                <a:tab pos="525145" algn="l"/>
              </a:tabLst>
            </a:pPr>
            <a:r>
              <a:rPr sz="2400" spc="-15" dirty="0">
                <a:latin typeface="Arial"/>
                <a:cs typeface="Arial"/>
              </a:rPr>
              <a:t>Подготовка </a:t>
            </a:r>
            <a:r>
              <a:rPr sz="2400" spc="-20" dirty="0">
                <a:latin typeface="Arial"/>
                <a:cs typeface="Arial"/>
              </a:rPr>
              <a:t>педагогов </a:t>
            </a:r>
            <a:r>
              <a:rPr sz="2400" dirty="0">
                <a:latin typeface="Arial"/>
                <a:cs typeface="Arial"/>
              </a:rPr>
              <a:t>и </a:t>
            </a:r>
            <a:r>
              <a:rPr sz="2400" spc="-5" dirty="0">
                <a:latin typeface="Arial"/>
                <a:cs typeface="Arial"/>
              </a:rPr>
              <a:t>специалистов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сопровождения</a:t>
            </a:r>
            <a:endParaRPr sz="2400">
              <a:latin typeface="Arial"/>
              <a:cs typeface="Arial"/>
            </a:endParaRPr>
          </a:p>
          <a:p>
            <a:pPr marL="518159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latin typeface="Arial"/>
                <a:cs typeface="Arial"/>
              </a:rPr>
              <a:t>для </a:t>
            </a:r>
            <a:r>
              <a:rPr sz="2400" spc="-10" dirty="0">
                <a:latin typeface="Arial"/>
                <a:cs typeface="Arial"/>
              </a:rPr>
              <a:t>работы </a:t>
            </a:r>
            <a:r>
              <a:rPr sz="2400" dirty="0">
                <a:latin typeface="Arial"/>
                <a:cs typeface="Arial"/>
              </a:rPr>
              <a:t>с </a:t>
            </a:r>
            <a:r>
              <a:rPr sz="2400" spc="-15" dirty="0">
                <a:latin typeface="Arial"/>
                <a:cs typeface="Arial"/>
              </a:rPr>
              <a:t>детьми </a:t>
            </a:r>
            <a:r>
              <a:rPr sz="2400" dirty="0">
                <a:latin typeface="Arial"/>
                <a:cs typeface="Arial"/>
              </a:rPr>
              <a:t>с особыми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потребностями</a:t>
            </a:r>
            <a:endParaRPr sz="2400">
              <a:latin typeface="Arial"/>
              <a:cs typeface="Arial"/>
            </a:endParaRPr>
          </a:p>
          <a:p>
            <a:pPr marL="518159" marR="560070" indent="-505459">
              <a:lnSpc>
                <a:spcPct val="110000"/>
              </a:lnSpc>
              <a:buClr>
                <a:srgbClr val="009900"/>
              </a:buClr>
              <a:buFont typeface="Wingdings"/>
              <a:buChar char=""/>
              <a:tabLst>
                <a:tab pos="525145" algn="l"/>
              </a:tabLst>
            </a:pPr>
            <a:r>
              <a:rPr sz="2400" spc="-15" dirty="0">
                <a:latin typeface="Arial"/>
                <a:cs typeface="Arial"/>
              </a:rPr>
              <a:t>Создание </a:t>
            </a:r>
            <a:r>
              <a:rPr sz="2400" spc="-5" dirty="0">
                <a:latin typeface="Arial"/>
                <a:cs typeface="Arial"/>
              </a:rPr>
              <a:t>позитивной атмосферы, формирование  </a:t>
            </a:r>
            <a:r>
              <a:rPr sz="2400" dirty="0">
                <a:latin typeface="Arial"/>
                <a:cs typeface="Arial"/>
              </a:rPr>
              <a:t>инклюзивной </a:t>
            </a:r>
            <a:r>
              <a:rPr sz="2400" spc="-30" dirty="0">
                <a:latin typeface="Arial"/>
                <a:cs typeface="Arial"/>
              </a:rPr>
              <a:t>культуры </a:t>
            </a:r>
            <a:r>
              <a:rPr sz="2400" spc="-5" dirty="0">
                <a:latin typeface="Arial"/>
                <a:cs typeface="Arial"/>
              </a:rPr>
              <a:t>в </a:t>
            </a:r>
            <a:r>
              <a:rPr sz="2400" spc="-20" dirty="0">
                <a:latin typeface="Arial"/>
                <a:cs typeface="Arial"/>
              </a:rPr>
              <a:t>образовательной  </a:t>
            </a:r>
            <a:r>
              <a:rPr sz="2400" spc="-5" dirty="0">
                <a:latin typeface="Arial"/>
                <a:cs typeface="Arial"/>
              </a:rPr>
              <a:t>организации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754" y="1350594"/>
            <a:ext cx="7484745" cy="4711700"/>
          </a:xfrm>
          <a:custGeom>
            <a:avLst/>
            <a:gdLst/>
            <a:ahLst/>
            <a:cxnLst/>
            <a:rect l="l" t="t" r="r" b="b"/>
            <a:pathLst>
              <a:path w="7484745" h="4711700">
                <a:moveTo>
                  <a:pt x="4150007" y="4699000"/>
                </a:moveTo>
                <a:lnTo>
                  <a:pt x="3334484" y="4699000"/>
                </a:lnTo>
                <a:lnTo>
                  <a:pt x="3392010" y="4711700"/>
                </a:lnTo>
                <a:lnTo>
                  <a:pt x="4092481" y="4711700"/>
                </a:lnTo>
                <a:lnTo>
                  <a:pt x="4150007" y="4699000"/>
                </a:lnTo>
                <a:close/>
              </a:path>
              <a:path w="7484745" h="4711700">
                <a:moveTo>
                  <a:pt x="4321002" y="4686300"/>
                </a:moveTo>
                <a:lnTo>
                  <a:pt x="3163490" y="4686300"/>
                </a:lnTo>
                <a:lnTo>
                  <a:pt x="3220217" y="4699000"/>
                </a:lnTo>
                <a:lnTo>
                  <a:pt x="4264274" y="4699000"/>
                </a:lnTo>
                <a:lnTo>
                  <a:pt x="4321002" y="4686300"/>
                </a:lnTo>
                <a:close/>
              </a:path>
              <a:path w="7484745" h="4711700">
                <a:moveTo>
                  <a:pt x="4433612" y="4673600"/>
                </a:moveTo>
                <a:lnTo>
                  <a:pt x="3050880" y="4673600"/>
                </a:lnTo>
                <a:lnTo>
                  <a:pt x="3107042" y="4686300"/>
                </a:lnTo>
                <a:lnTo>
                  <a:pt x="4377450" y="4686300"/>
                </a:lnTo>
                <a:lnTo>
                  <a:pt x="4433612" y="4673600"/>
                </a:lnTo>
                <a:close/>
              </a:path>
              <a:path w="7484745" h="4711700">
                <a:moveTo>
                  <a:pt x="4545051" y="4660900"/>
                </a:moveTo>
                <a:lnTo>
                  <a:pt x="2939442" y="4660900"/>
                </a:lnTo>
                <a:lnTo>
                  <a:pt x="2995011" y="4673600"/>
                </a:lnTo>
                <a:lnTo>
                  <a:pt x="4489482" y="4673600"/>
                </a:lnTo>
                <a:lnTo>
                  <a:pt x="4545051" y="4660900"/>
                </a:lnTo>
                <a:close/>
              </a:path>
              <a:path w="7484745" h="4711700">
                <a:moveTo>
                  <a:pt x="4764203" y="4622800"/>
                </a:moveTo>
                <a:lnTo>
                  <a:pt x="2720292" y="4622800"/>
                </a:lnTo>
                <a:lnTo>
                  <a:pt x="2884178" y="4660900"/>
                </a:lnTo>
                <a:lnTo>
                  <a:pt x="4600315" y="4660900"/>
                </a:lnTo>
                <a:lnTo>
                  <a:pt x="4764203" y="4622800"/>
                </a:lnTo>
                <a:close/>
              </a:path>
              <a:path w="7484745" h="4711700">
                <a:moveTo>
                  <a:pt x="4925096" y="114300"/>
                </a:moveTo>
                <a:lnTo>
                  <a:pt x="2559401" y="114300"/>
                </a:lnTo>
                <a:lnTo>
                  <a:pt x="2196645" y="203200"/>
                </a:lnTo>
                <a:lnTo>
                  <a:pt x="2146367" y="228600"/>
                </a:lnTo>
                <a:lnTo>
                  <a:pt x="1997995" y="266700"/>
                </a:lnTo>
                <a:lnTo>
                  <a:pt x="1949380" y="292100"/>
                </a:lnTo>
                <a:lnTo>
                  <a:pt x="1853456" y="317500"/>
                </a:lnTo>
                <a:lnTo>
                  <a:pt x="1806160" y="342900"/>
                </a:lnTo>
                <a:lnTo>
                  <a:pt x="1759316" y="355600"/>
                </a:lnTo>
                <a:lnTo>
                  <a:pt x="1712931" y="381000"/>
                </a:lnTo>
                <a:lnTo>
                  <a:pt x="1667012" y="393700"/>
                </a:lnTo>
                <a:lnTo>
                  <a:pt x="1621566" y="419100"/>
                </a:lnTo>
                <a:lnTo>
                  <a:pt x="1576599" y="431800"/>
                </a:lnTo>
                <a:lnTo>
                  <a:pt x="1532118" y="457200"/>
                </a:lnTo>
                <a:lnTo>
                  <a:pt x="1488129" y="469900"/>
                </a:lnTo>
                <a:lnTo>
                  <a:pt x="1401656" y="520700"/>
                </a:lnTo>
                <a:lnTo>
                  <a:pt x="1359185" y="533400"/>
                </a:lnTo>
                <a:lnTo>
                  <a:pt x="1275806" y="584200"/>
                </a:lnTo>
                <a:lnTo>
                  <a:pt x="1194558" y="635000"/>
                </a:lnTo>
                <a:lnTo>
                  <a:pt x="1154749" y="647700"/>
                </a:lnTo>
                <a:lnTo>
                  <a:pt x="1115492" y="673100"/>
                </a:lnTo>
                <a:lnTo>
                  <a:pt x="1038663" y="723900"/>
                </a:lnTo>
                <a:lnTo>
                  <a:pt x="1001103" y="749300"/>
                </a:lnTo>
                <a:lnTo>
                  <a:pt x="964123" y="774700"/>
                </a:lnTo>
                <a:lnTo>
                  <a:pt x="927728" y="800100"/>
                </a:lnTo>
                <a:lnTo>
                  <a:pt x="891926" y="825500"/>
                </a:lnTo>
                <a:lnTo>
                  <a:pt x="856722" y="850900"/>
                </a:lnTo>
                <a:lnTo>
                  <a:pt x="822125" y="889000"/>
                </a:lnTo>
                <a:lnTo>
                  <a:pt x="788139" y="914400"/>
                </a:lnTo>
                <a:lnTo>
                  <a:pt x="754773" y="939800"/>
                </a:lnTo>
                <a:lnTo>
                  <a:pt x="722032" y="965200"/>
                </a:lnTo>
                <a:lnTo>
                  <a:pt x="689924" y="990600"/>
                </a:lnTo>
                <a:lnTo>
                  <a:pt x="658454" y="1016000"/>
                </a:lnTo>
                <a:lnTo>
                  <a:pt x="627630" y="1054100"/>
                </a:lnTo>
                <a:lnTo>
                  <a:pt x="597458" y="1079500"/>
                </a:lnTo>
                <a:lnTo>
                  <a:pt x="567945" y="1104900"/>
                </a:lnTo>
                <a:lnTo>
                  <a:pt x="539098" y="1143000"/>
                </a:lnTo>
                <a:lnTo>
                  <a:pt x="510923" y="1168400"/>
                </a:lnTo>
                <a:lnTo>
                  <a:pt x="483427" y="1193800"/>
                </a:lnTo>
                <a:lnTo>
                  <a:pt x="456616" y="1231900"/>
                </a:lnTo>
                <a:lnTo>
                  <a:pt x="430497" y="1257300"/>
                </a:lnTo>
                <a:lnTo>
                  <a:pt x="405078" y="1295400"/>
                </a:lnTo>
                <a:lnTo>
                  <a:pt x="380363" y="1320800"/>
                </a:lnTo>
                <a:lnTo>
                  <a:pt x="356361" y="1346200"/>
                </a:lnTo>
                <a:lnTo>
                  <a:pt x="333078" y="1384300"/>
                </a:lnTo>
                <a:lnTo>
                  <a:pt x="310520" y="1409700"/>
                </a:lnTo>
                <a:lnTo>
                  <a:pt x="288694" y="1447800"/>
                </a:lnTo>
                <a:lnTo>
                  <a:pt x="267607" y="1485900"/>
                </a:lnTo>
                <a:lnTo>
                  <a:pt x="247266" y="1511300"/>
                </a:lnTo>
                <a:lnTo>
                  <a:pt x="227676" y="1549400"/>
                </a:lnTo>
                <a:lnTo>
                  <a:pt x="208846" y="1574800"/>
                </a:lnTo>
                <a:lnTo>
                  <a:pt x="190780" y="1612900"/>
                </a:lnTo>
                <a:lnTo>
                  <a:pt x="173487" y="1651000"/>
                </a:lnTo>
                <a:lnTo>
                  <a:pt x="156973" y="1676400"/>
                </a:lnTo>
                <a:lnTo>
                  <a:pt x="141243" y="1714500"/>
                </a:lnTo>
                <a:lnTo>
                  <a:pt x="126306" y="1752600"/>
                </a:lnTo>
                <a:lnTo>
                  <a:pt x="112167" y="1778000"/>
                </a:lnTo>
                <a:lnTo>
                  <a:pt x="98834" y="1816100"/>
                </a:lnTo>
                <a:lnTo>
                  <a:pt x="86313" y="1854200"/>
                </a:lnTo>
                <a:lnTo>
                  <a:pt x="74610" y="1892300"/>
                </a:lnTo>
                <a:lnTo>
                  <a:pt x="63733" y="1917700"/>
                </a:lnTo>
                <a:lnTo>
                  <a:pt x="53687" y="1955800"/>
                </a:lnTo>
                <a:lnTo>
                  <a:pt x="44481" y="1993900"/>
                </a:lnTo>
                <a:lnTo>
                  <a:pt x="36119" y="2032000"/>
                </a:lnTo>
                <a:lnTo>
                  <a:pt x="28609" y="2070100"/>
                </a:lnTo>
                <a:lnTo>
                  <a:pt x="21958" y="2095500"/>
                </a:lnTo>
                <a:lnTo>
                  <a:pt x="16172" y="2133600"/>
                </a:lnTo>
                <a:lnTo>
                  <a:pt x="11258" y="2171700"/>
                </a:lnTo>
                <a:lnTo>
                  <a:pt x="7223" y="2209800"/>
                </a:lnTo>
                <a:lnTo>
                  <a:pt x="4073" y="2247900"/>
                </a:lnTo>
                <a:lnTo>
                  <a:pt x="1814" y="2286000"/>
                </a:lnTo>
                <a:lnTo>
                  <a:pt x="454" y="2324100"/>
                </a:lnTo>
                <a:lnTo>
                  <a:pt x="0" y="2362200"/>
                </a:lnTo>
                <a:lnTo>
                  <a:pt x="454" y="2400300"/>
                </a:lnTo>
                <a:lnTo>
                  <a:pt x="1814" y="2438400"/>
                </a:lnTo>
                <a:lnTo>
                  <a:pt x="4073" y="2463800"/>
                </a:lnTo>
                <a:lnTo>
                  <a:pt x="7223" y="2501900"/>
                </a:lnTo>
                <a:lnTo>
                  <a:pt x="11258" y="2540000"/>
                </a:lnTo>
                <a:lnTo>
                  <a:pt x="16172" y="2578100"/>
                </a:lnTo>
                <a:lnTo>
                  <a:pt x="21958" y="2616200"/>
                </a:lnTo>
                <a:lnTo>
                  <a:pt x="28609" y="2654300"/>
                </a:lnTo>
                <a:lnTo>
                  <a:pt x="36119" y="2692400"/>
                </a:lnTo>
                <a:lnTo>
                  <a:pt x="44481" y="2717800"/>
                </a:lnTo>
                <a:lnTo>
                  <a:pt x="53687" y="2755900"/>
                </a:lnTo>
                <a:lnTo>
                  <a:pt x="63733" y="2794000"/>
                </a:lnTo>
                <a:lnTo>
                  <a:pt x="74610" y="2832100"/>
                </a:lnTo>
                <a:lnTo>
                  <a:pt x="86313" y="2870200"/>
                </a:lnTo>
                <a:lnTo>
                  <a:pt x="98834" y="2895600"/>
                </a:lnTo>
                <a:lnTo>
                  <a:pt x="112167" y="2933700"/>
                </a:lnTo>
                <a:lnTo>
                  <a:pt x="126306" y="2971800"/>
                </a:lnTo>
                <a:lnTo>
                  <a:pt x="141243" y="2997200"/>
                </a:lnTo>
                <a:lnTo>
                  <a:pt x="156973" y="3035300"/>
                </a:lnTo>
                <a:lnTo>
                  <a:pt x="173487" y="3073400"/>
                </a:lnTo>
                <a:lnTo>
                  <a:pt x="190780" y="3098800"/>
                </a:lnTo>
                <a:lnTo>
                  <a:pt x="208846" y="3136900"/>
                </a:lnTo>
                <a:lnTo>
                  <a:pt x="227676" y="3175000"/>
                </a:lnTo>
                <a:lnTo>
                  <a:pt x="247266" y="3200400"/>
                </a:lnTo>
                <a:lnTo>
                  <a:pt x="267607" y="3238500"/>
                </a:lnTo>
                <a:lnTo>
                  <a:pt x="288694" y="3263900"/>
                </a:lnTo>
                <a:lnTo>
                  <a:pt x="310520" y="3302000"/>
                </a:lnTo>
                <a:lnTo>
                  <a:pt x="333078" y="3327400"/>
                </a:lnTo>
                <a:lnTo>
                  <a:pt x="356361" y="3365500"/>
                </a:lnTo>
                <a:lnTo>
                  <a:pt x="380363" y="3390900"/>
                </a:lnTo>
                <a:lnTo>
                  <a:pt x="405078" y="3429000"/>
                </a:lnTo>
                <a:lnTo>
                  <a:pt x="430497" y="3454400"/>
                </a:lnTo>
                <a:lnTo>
                  <a:pt x="456616" y="3492500"/>
                </a:lnTo>
                <a:lnTo>
                  <a:pt x="483427" y="3517900"/>
                </a:lnTo>
                <a:lnTo>
                  <a:pt x="510923" y="3543300"/>
                </a:lnTo>
                <a:lnTo>
                  <a:pt x="539098" y="3581400"/>
                </a:lnTo>
                <a:lnTo>
                  <a:pt x="567945" y="3606800"/>
                </a:lnTo>
                <a:lnTo>
                  <a:pt x="597458" y="3632200"/>
                </a:lnTo>
                <a:lnTo>
                  <a:pt x="627630" y="3670300"/>
                </a:lnTo>
                <a:lnTo>
                  <a:pt x="658454" y="3695700"/>
                </a:lnTo>
                <a:lnTo>
                  <a:pt x="689924" y="3721100"/>
                </a:lnTo>
                <a:lnTo>
                  <a:pt x="722032" y="3746500"/>
                </a:lnTo>
                <a:lnTo>
                  <a:pt x="754773" y="3784600"/>
                </a:lnTo>
                <a:lnTo>
                  <a:pt x="788139" y="3810000"/>
                </a:lnTo>
                <a:lnTo>
                  <a:pt x="822125" y="3835400"/>
                </a:lnTo>
                <a:lnTo>
                  <a:pt x="856722" y="3860800"/>
                </a:lnTo>
                <a:lnTo>
                  <a:pt x="891926" y="3886200"/>
                </a:lnTo>
                <a:lnTo>
                  <a:pt x="927728" y="3911600"/>
                </a:lnTo>
                <a:lnTo>
                  <a:pt x="964123" y="3937000"/>
                </a:lnTo>
                <a:lnTo>
                  <a:pt x="1001103" y="3962400"/>
                </a:lnTo>
                <a:lnTo>
                  <a:pt x="1038663" y="3987800"/>
                </a:lnTo>
                <a:lnTo>
                  <a:pt x="1076795" y="4013200"/>
                </a:lnTo>
                <a:lnTo>
                  <a:pt x="1154749" y="4064000"/>
                </a:lnTo>
                <a:lnTo>
                  <a:pt x="1234912" y="4114800"/>
                </a:lnTo>
                <a:lnTo>
                  <a:pt x="1275806" y="4127500"/>
                </a:lnTo>
                <a:lnTo>
                  <a:pt x="1317233" y="4152900"/>
                </a:lnTo>
                <a:lnTo>
                  <a:pt x="1401656" y="4203700"/>
                </a:lnTo>
                <a:lnTo>
                  <a:pt x="1444640" y="4216400"/>
                </a:lnTo>
                <a:lnTo>
                  <a:pt x="1532118" y="4267200"/>
                </a:lnTo>
                <a:lnTo>
                  <a:pt x="1576599" y="4279900"/>
                </a:lnTo>
                <a:lnTo>
                  <a:pt x="1621566" y="4305300"/>
                </a:lnTo>
                <a:lnTo>
                  <a:pt x="1667012" y="4318000"/>
                </a:lnTo>
                <a:lnTo>
                  <a:pt x="1712931" y="4343400"/>
                </a:lnTo>
                <a:lnTo>
                  <a:pt x="1759316" y="4356100"/>
                </a:lnTo>
                <a:lnTo>
                  <a:pt x="1806160" y="4381500"/>
                </a:lnTo>
                <a:lnTo>
                  <a:pt x="1901199" y="4406900"/>
                </a:lnTo>
                <a:lnTo>
                  <a:pt x="1949380" y="4432300"/>
                </a:lnTo>
                <a:lnTo>
                  <a:pt x="2047035" y="4457700"/>
                </a:lnTo>
                <a:lnTo>
                  <a:pt x="2096495" y="4483100"/>
                </a:lnTo>
                <a:lnTo>
                  <a:pt x="2146367" y="4495800"/>
                </a:lnTo>
                <a:lnTo>
                  <a:pt x="2666320" y="4622800"/>
                </a:lnTo>
                <a:lnTo>
                  <a:pt x="4818175" y="4622800"/>
                </a:lnTo>
                <a:lnTo>
                  <a:pt x="5338135" y="4495800"/>
                </a:lnTo>
                <a:lnTo>
                  <a:pt x="5388008" y="4483100"/>
                </a:lnTo>
                <a:lnTo>
                  <a:pt x="5437468" y="4457700"/>
                </a:lnTo>
                <a:lnTo>
                  <a:pt x="5535124" y="4432300"/>
                </a:lnTo>
                <a:lnTo>
                  <a:pt x="5583307" y="4406900"/>
                </a:lnTo>
                <a:lnTo>
                  <a:pt x="5678347" y="4381500"/>
                </a:lnTo>
                <a:lnTo>
                  <a:pt x="5725192" y="4356100"/>
                </a:lnTo>
                <a:lnTo>
                  <a:pt x="5771578" y="4343400"/>
                </a:lnTo>
                <a:lnTo>
                  <a:pt x="5817497" y="4318000"/>
                </a:lnTo>
                <a:lnTo>
                  <a:pt x="5862945" y="4305300"/>
                </a:lnTo>
                <a:lnTo>
                  <a:pt x="5907912" y="4279900"/>
                </a:lnTo>
                <a:lnTo>
                  <a:pt x="5952395" y="4267200"/>
                </a:lnTo>
                <a:lnTo>
                  <a:pt x="6039874" y="4216400"/>
                </a:lnTo>
                <a:lnTo>
                  <a:pt x="6082859" y="4203700"/>
                </a:lnTo>
                <a:lnTo>
                  <a:pt x="6167284" y="4152900"/>
                </a:lnTo>
                <a:lnTo>
                  <a:pt x="6208711" y="4127500"/>
                </a:lnTo>
                <a:lnTo>
                  <a:pt x="6249606" y="4114800"/>
                </a:lnTo>
                <a:lnTo>
                  <a:pt x="6329772" y="4064000"/>
                </a:lnTo>
                <a:lnTo>
                  <a:pt x="6407728" y="4013200"/>
                </a:lnTo>
                <a:lnTo>
                  <a:pt x="6445860" y="3987800"/>
                </a:lnTo>
                <a:lnTo>
                  <a:pt x="6483421" y="3962400"/>
                </a:lnTo>
                <a:lnTo>
                  <a:pt x="6520402" y="3937000"/>
                </a:lnTo>
                <a:lnTo>
                  <a:pt x="6556798" y="3911600"/>
                </a:lnTo>
                <a:lnTo>
                  <a:pt x="6592601" y="3886200"/>
                </a:lnTo>
                <a:lnTo>
                  <a:pt x="6627805" y="3860800"/>
                </a:lnTo>
                <a:lnTo>
                  <a:pt x="6662404" y="3835400"/>
                </a:lnTo>
                <a:lnTo>
                  <a:pt x="6696390" y="3810000"/>
                </a:lnTo>
                <a:lnTo>
                  <a:pt x="6729757" y="3784600"/>
                </a:lnTo>
                <a:lnTo>
                  <a:pt x="6762499" y="3746500"/>
                </a:lnTo>
                <a:lnTo>
                  <a:pt x="6794608" y="3721100"/>
                </a:lnTo>
                <a:lnTo>
                  <a:pt x="6826079" y="3695700"/>
                </a:lnTo>
                <a:lnTo>
                  <a:pt x="6856904" y="3670300"/>
                </a:lnTo>
                <a:lnTo>
                  <a:pt x="6887076" y="3632200"/>
                </a:lnTo>
                <a:lnTo>
                  <a:pt x="6916590" y="3606800"/>
                </a:lnTo>
                <a:lnTo>
                  <a:pt x="6945438" y="3581400"/>
                </a:lnTo>
                <a:lnTo>
                  <a:pt x="6973614" y="3543300"/>
                </a:lnTo>
                <a:lnTo>
                  <a:pt x="7001111" y="3517900"/>
                </a:lnTo>
                <a:lnTo>
                  <a:pt x="7027923" y="3492500"/>
                </a:lnTo>
                <a:lnTo>
                  <a:pt x="7054042" y="3454400"/>
                </a:lnTo>
                <a:lnTo>
                  <a:pt x="7079463" y="3429000"/>
                </a:lnTo>
                <a:lnTo>
                  <a:pt x="7104178" y="3390900"/>
                </a:lnTo>
                <a:lnTo>
                  <a:pt x="7128180" y="3365500"/>
                </a:lnTo>
                <a:lnTo>
                  <a:pt x="7151464" y="3327400"/>
                </a:lnTo>
                <a:lnTo>
                  <a:pt x="7174023" y="3302000"/>
                </a:lnTo>
                <a:lnTo>
                  <a:pt x="7195849" y="3263900"/>
                </a:lnTo>
                <a:lnTo>
                  <a:pt x="7216937" y="3238500"/>
                </a:lnTo>
                <a:lnTo>
                  <a:pt x="7237279" y="3200400"/>
                </a:lnTo>
                <a:lnTo>
                  <a:pt x="7256869" y="3175000"/>
                </a:lnTo>
                <a:lnTo>
                  <a:pt x="7275701" y="3136900"/>
                </a:lnTo>
                <a:lnTo>
                  <a:pt x="7293766" y="3098800"/>
                </a:lnTo>
                <a:lnTo>
                  <a:pt x="7311060" y="3073400"/>
                </a:lnTo>
                <a:lnTo>
                  <a:pt x="7327575" y="3035300"/>
                </a:lnTo>
                <a:lnTo>
                  <a:pt x="7343305" y="2997200"/>
                </a:lnTo>
                <a:lnTo>
                  <a:pt x="7358243" y="2971800"/>
                </a:lnTo>
                <a:lnTo>
                  <a:pt x="7372382" y="2933700"/>
                </a:lnTo>
                <a:lnTo>
                  <a:pt x="7385716" y="2895600"/>
                </a:lnTo>
                <a:lnTo>
                  <a:pt x="7398237" y="2870200"/>
                </a:lnTo>
                <a:lnTo>
                  <a:pt x="7409941" y="2832100"/>
                </a:lnTo>
                <a:lnTo>
                  <a:pt x="7420818" y="2794000"/>
                </a:lnTo>
                <a:lnTo>
                  <a:pt x="7430864" y="2755900"/>
                </a:lnTo>
                <a:lnTo>
                  <a:pt x="7440071" y="2717800"/>
                </a:lnTo>
                <a:lnTo>
                  <a:pt x="7448433" y="2692400"/>
                </a:lnTo>
                <a:lnTo>
                  <a:pt x="7455943" y="2654300"/>
                </a:lnTo>
                <a:lnTo>
                  <a:pt x="7462594" y="2616200"/>
                </a:lnTo>
                <a:lnTo>
                  <a:pt x="7468380" y="2578100"/>
                </a:lnTo>
                <a:lnTo>
                  <a:pt x="7473295" y="2540000"/>
                </a:lnTo>
                <a:lnTo>
                  <a:pt x="7477330" y="2501900"/>
                </a:lnTo>
                <a:lnTo>
                  <a:pt x="7480481" y="2463800"/>
                </a:lnTo>
                <a:lnTo>
                  <a:pt x="7482739" y="2438400"/>
                </a:lnTo>
                <a:lnTo>
                  <a:pt x="7484099" y="2400300"/>
                </a:lnTo>
                <a:lnTo>
                  <a:pt x="7484554" y="2362200"/>
                </a:lnTo>
                <a:lnTo>
                  <a:pt x="7484099" y="2324100"/>
                </a:lnTo>
                <a:lnTo>
                  <a:pt x="7482739" y="2286000"/>
                </a:lnTo>
                <a:lnTo>
                  <a:pt x="7480481" y="2247900"/>
                </a:lnTo>
                <a:lnTo>
                  <a:pt x="7477330" y="2209800"/>
                </a:lnTo>
                <a:lnTo>
                  <a:pt x="7473295" y="2171700"/>
                </a:lnTo>
                <a:lnTo>
                  <a:pt x="7468380" y="2133600"/>
                </a:lnTo>
                <a:lnTo>
                  <a:pt x="7462594" y="2095500"/>
                </a:lnTo>
                <a:lnTo>
                  <a:pt x="7455943" y="2070100"/>
                </a:lnTo>
                <a:lnTo>
                  <a:pt x="7448433" y="2032000"/>
                </a:lnTo>
                <a:lnTo>
                  <a:pt x="7440071" y="1993900"/>
                </a:lnTo>
                <a:lnTo>
                  <a:pt x="7430864" y="1955800"/>
                </a:lnTo>
                <a:lnTo>
                  <a:pt x="7420818" y="1917700"/>
                </a:lnTo>
                <a:lnTo>
                  <a:pt x="7409941" y="1892300"/>
                </a:lnTo>
                <a:lnTo>
                  <a:pt x="7398237" y="1854200"/>
                </a:lnTo>
                <a:lnTo>
                  <a:pt x="7385716" y="1816100"/>
                </a:lnTo>
                <a:lnTo>
                  <a:pt x="7372382" y="1778000"/>
                </a:lnTo>
                <a:lnTo>
                  <a:pt x="7358243" y="1752600"/>
                </a:lnTo>
                <a:lnTo>
                  <a:pt x="7343305" y="1714500"/>
                </a:lnTo>
                <a:lnTo>
                  <a:pt x="7327575" y="1676400"/>
                </a:lnTo>
                <a:lnTo>
                  <a:pt x="7311060" y="1651000"/>
                </a:lnTo>
                <a:lnTo>
                  <a:pt x="7293766" y="1612900"/>
                </a:lnTo>
                <a:lnTo>
                  <a:pt x="7275701" y="1574800"/>
                </a:lnTo>
                <a:lnTo>
                  <a:pt x="7256869" y="1549400"/>
                </a:lnTo>
                <a:lnTo>
                  <a:pt x="7237279" y="1511300"/>
                </a:lnTo>
                <a:lnTo>
                  <a:pt x="7216937" y="1485900"/>
                </a:lnTo>
                <a:lnTo>
                  <a:pt x="7195849" y="1447800"/>
                </a:lnTo>
                <a:lnTo>
                  <a:pt x="7174023" y="1409700"/>
                </a:lnTo>
                <a:lnTo>
                  <a:pt x="7151464" y="1384300"/>
                </a:lnTo>
                <a:lnTo>
                  <a:pt x="7128180" y="1346200"/>
                </a:lnTo>
                <a:lnTo>
                  <a:pt x="7104178" y="1320800"/>
                </a:lnTo>
                <a:lnTo>
                  <a:pt x="7079463" y="1295400"/>
                </a:lnTo>
                <a:lnTo>
                  <a:pt x="7054042" y="1257300"/>
                </a:lnTo>
                <a:lnTo>
                  <a:pt x="7027923" y="1231900"/>
                </a:lnTo>
                <a:lnTo>
                  <a:pt x="7001111" y="1193800"/>
                </a:lnTo>
                <a:lnTo>
                  <a:pt x="6973614" y="1168400"/>
                </a:lnTo>
                <a:lnTo>
                  <a:pt x="6945438" y="1143000"/>
                </a:lnTo>
                <a:lnTo>
                  <a:pt x="6916590" y="1104900"/>
                </a:lnTo>
                <a:lnTo>
                  <a:pt x="6887076" y="1079500"/>
                </a:lnTo>
                <a:lnTo>
                  <a:pt x="6856904" y="1054100"/>
                </a:lnTo>
                <a:lnTo>
                  <a:pt x="6826079" y="1016000"/>
                </a:lnTo>
                <a:lnTo>
                  <a:pt x="6794608" y="990600"/>
                </a:lnTo>
                <a:lnTo>
                  <a:pt x="6762499" y="965200"/>
                </a:lnTo>
                <a:lnTo>
                  <a:pt x="6729757" y="939800"/>
                </a:lnTo>
                <a:lnTo>
                  <a:pt x="6696390" y="914400"/>
                </a:lnTo>
                <a:lnTo>
                  <a:pt x="6662404" y="889000"/>
                </a:lnTo>
                <a:lnTo>
                  <a:pt x="6627805" y="850900"/>
                </a:lnTo>
                <a:lnTo>
                  <a:pt x="6592601" y="825500"/>
                </a:lnTo>
                <a:lnTo>
                  <a:pt x="6556798" y="800100"/>
                </a:lnTo>
                <a:lnTo>
                  <a:pt x="6520402" y="774700"/>
                </a:lnTo>
                <a:lnTo>
                  <a:pt x="6483421" y="749300"/>
                </a:lnTo>
                <a:lnTo>
                  <a:pt x="6445860" y="723900"/>
                </a:lnTo>
                <a:lnTo>
                  <a:pt x="6369029" y="673100"/>
                </a:lnTo>
                <a:lnTo>
                  <a:pt x="6329772" y="647700"/>
                </a:lnTo>
                <a:lnTo>
                  <a:pt x="6289962" y="635000"/>
                </a:lnTo>
                <a:lnTo>
                  <a:pt x="6208711" y="584200"/>
                </a:lnTo>
                <a:lnTo>
                  <a:pt x="6125331" y="533400"/>
                </a:lnTo>
                <a:lnTo>
                  <a:pt x="6082859" y="520700"/>
                </a:lnTo>
                <a:lnTo>
                  <a:pt x="5996384" y="469900"/>
                </a:lnTo>
                <a:lnTo>
                  <a:pt x="5952395" y="457200"/>
                </a:lnTo>
                <a:lnTo>
                  <a:pt x="5907912" y="431800"/>
                </a:lnTo>
                <a:lnTo>
                  <a:pt x="5862945" y="419100"/>
                </a:lnTo>
                <a:lnTo>
                  <a:pt x="5817497" y="393700"/>
                </a:lnTo>
                <a:lnTo>
                  <a:pt x="5771578" y="381000"/>
                </a:lnTo>
                <a:lnTo>
                  <a:pt x="5725192" y="355600"/>
                </a:lnTo>
                <a:lnTo>
                  <a:pt x="5678347" y="342900"/>
                </a:lnTo>
                <a:lnTo>
                  <a:pt x="5631050" y="317500"/>
                </a:lnTo>
                <a:lnTo>
                  <a:pt x="5535124" y="292100"/>
                </a:lnTo>
                <a:lnTo>
                  <a:pt x="5486509" y="266700"/>
                </a:lnTo>
                <a:lnTo>
                  <a:pt x="5338135" y="228600"/>
                </a:lnTo>
                <a:lnTo>
                  <a:pt x="5287856" y="203200"/>
                </a:lnTo>
                <a:lnTo>
                  <a:pt x="4925096" y="114300"/>
                </a:lnTo>
                <a:close/>
              </a:path>
              <a:path w="7484745" h="4711700">
                <a:moveTo>
                  <a:pt x="4655266" y="63500"/>
                </a:moveTo>
                <a:lnTo>
                  <a:pt x="2829228" y="63500"/>
                </a:lnTo>
                <a:lnTo>
                  <a:pt x="2612688" y="114300"/>
                </a:lnTo>
                <a:lnTo>
                  <a:pt x="4871808" y="114300"/>
                </a:lnTo>
                <a:lnTo>
                  <a:pt x="4655266" y="63500"/>
                </a:lnTo>
                <a:close/>
              </a:path>
              <a:path w="7484745" h="4711700">
                <a:moveTo>
                  <a:pt x="4545051" y="50800"/>
                </a:moveTo>
                <a:lnTo>
                  <a:pt x="2939442" y="50800"/>
                </a:lnTo>
                <a:lnTo>
                  <a:pt x="2884178" y="63500"/>
                </a:lnTo>
                <a:lnTo>
                  <a:pt x="4600315" y="63500"/>
                </a:lnTo>
                <a:lnTo>
                  <a:pt x="4545051" y="50800"/>
                </a:lnTo>
                <a:close/>
              </a:path>
              <a:path w="7484745" h="4711700">
                <a:moveTo>
                  <a:pt x="4433612" y="38100"/>
                </a:moveTo>
                <a:lnTo>
                  <a:pt x="3050880" y="38100"/>
                </a:lnTo>
                <a:lnTo>
                  <a:pt x="2995011" y="50800"/>
                </a:lnTo>
                <a:lnTo>
                  <a:pt x="4489482" y="50800"/>
                </a:lnTo>
                <a:lnTo>
                  <a:pt x="4433612" y="38100"/>
                </a:lnTo>
                <a:close/>
              </a:path>
              <a:path w="7484745" h="4711700">
                <a:moveTo>
                  <a:pt x="4321002" y="25400"/>
                </a:moveTo>
                <a:lnTo>
                  <a:pt x="3163490" y="25400"/>
                </a:lnTo>
                <a:lnTo>
                  <a:pt x="3107042" y="38100"/>
                </a:lnTo>
                <a:lnTo>
                  <a:pt x="4377450" y="38100"/>
                </a:lnTo>
                <a:lnTo>
                  <a:pt x="4321002" y="25400"/>
                </a:lnTo>
                <a:close/>
              </a:path>
              <a:path w="7484745" h="4711700">
                <a:moveTo>
                  <a:pt x="4207274" y="12700"/>
                </a:moveTo>
                <a:lnTo>
                  <a:pt x="3277217" y="12700"/>
                </a:lnTo>
                <a:lnTo>
                  <a:pt x="3220217" y="25400"/>
                </a:lnTo>
                <a:lnTo>
                  <a:pt x="4264274" y="25400"/>
                </a:lnTo>
                <a:lnTo>
                  <a:pt x="4207274" y="12700"/>
                </a:lnTo>
                <a:close/>
              </a:path>
              <a:path w="7484745" h="4711700">
                <a:moveTo>
                  <a:pt x="4034701" y="0"/>
                </a:moveTo>
                <a:lnTo>
                  <a:pt x="3449789" y="0"/>
                </a:lnTo>
                <a:lnTo>
                  <a:pt x="3392010" y="12700"/>
                </a:lnTo>
                <a:lnTo>
                  <a:pt x="4092481" y="12700"/>
                </a:lnTo>
                <a:lnTo>
                  <a:pt x="403470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83739" y="2087549"/>
            <a:ext cx="4237609" cy="412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40911" y="1905761"/>
            <a:ext cx="1724660" cy="161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65"/>
              </a:lnSpc>
            </a:pPr>
            <a:r>
              <a:rPr sz="1400" u="heavy" spc="-345" dirty="0">
                <a:solidFill>
                  <a:srgbClr val="18184D"/>
                </a:solidFill>
                <a:latin typeface="Times New Roman"/>
                <a:cs typeface="Times New Roman"/>
              </a:rPr>
              <a:t> </a:t>
            </a:r>
            <a:r>
              <a:rPr sz="1400" b="1" u="heavy" spc="-10" dirty="0">
                <a:solidFill>
                  <a:srgbClr val="18184D"/>
                </a:solidFill>
                <a:latin typeface="Arial"/>
                <a:cs typeface="Arial"/>
              </a:rPr>
              <a:t>Консилиум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455"/>
              </a:lnSpc>
            </a:pPr>
            <a:r>
              <a:rPr sz="1400" u="heavy" spc="-350" dirty="0">
                <a:solidFill>
                  <a:srgbClr val="18184D"/>
                </a:solidFill>
                <a:latin typeface="Times New Roman"/>
                <a:cs typeface="Times New Roman"/>
              </a:rPr>
              <a:t> </a:t>
            </a:r>
            <a:r>
              <a:rPr sz="1400" b="1" u="heavy" spc="-10" dirty="0">
                <a:solidFill>
                  <a:srgbClr val="18184D"/>
                </a:solidFill>
                <a:latin typeface="Arial"/>
                <a:cs typeface="Arial"/>
              </a:rPr>
              <a:t>образовательной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65"/>
              </a:lnSpc>
            </a:pPr>
            <a:r>
              <a:rPr sz="1400" u="heavy" spc="-345" dirty="0">
                <a:solidFill>
                  <a:srgbClr val="18184D"/>
                </a:solid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solidFill>
                  <a:srgbClr val="18184D"/>
                </a:solidFill>
                <a:latin typeface="Arial"/>
                <a:cs typeface="Arial"/>
              </a:rPr>
              <a:t>организации</a:t>
            </a:r>
            <a:endParaRPr sz="1400">
              <a:latin typeface="Arial"/>
              <a:cs typeface="Arial"/>
            </a:endParaRPr>
          </a:p>
          <a:p>
            <a:pPr marL="12065" marR="5080" indent="-1905" algn="ctr">
              <a:lnSpc>
                <a:spcPct val="86300"/>
              </a:lnSpc>
              <a:spcBef>
                <a:spcPts val="565"/>
              </a:spcBef>
            </a:pP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Директор,  зам.директора по</a:t>
            </a:r>
            <a:r>
              <a:rPr sz="12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45" dirty="0">
                <a:solidFill>
                  <a:srgbClr val="FF0000"/>
                </a:solidFill>
                <a:latin typeface="Arial"/>
                <a:cs typeface="Arial"/>
              </a:rPr>
              <a:t>УВР, 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специалисты  сопровождения, 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учителя-предметники,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235"/>
              </a:lnSpc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...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54578" y="3575177"/>
            <a:ext cx="2514600" cy="2359660"/>
          </a:xfrm>
          <a:custGeom>
            <a:avLst/>
            <a:gdLst/>
            <a:ahLst/>
            <a:cxnLst/>
            <a:rect l="l" t="t" r="r" b="b"/>
            <a:pathLst>
              <a:path w="2514600" h="2359660">
                <a:moveTo>
                  <a:pt x="1257046" y="0"/>
                </a:moveTo>
                <a:lnTo>
                  <a:pt x="1207682" y="892"/>
                </a:lnTo>
                <a:lnTo>
                  <a:pt x="1158800" y="3549"/>
                </a:lnTo>
                <a:lnTo>
                  <a:pt x="1110436" y="7937"/>
                </a:lnTo>
                <a:lnTo>
                  <a:pt x="1062624" y="14022"/>
                </a:lnTo>
                <a:lnTo>
                  <a:pt x="1015400" y="21774"/>
                </a:lnTo>
                <a:lnTo>
                  <a:pt x="968797" y="31158"/>
                </a:lnTo>
                <a:lnTo>
                  <a:pt x="922851" y="42142"/>
                </a:lnTo>
                <a:lnTo>
                  <a:pt x="877598" y="54693"/>
                </a:lnTo>
                <a:lnTo>
                  <a:pt x="833071" y="68778"/>
                </a:lnTo>
                <a:lnTo>
                  <a:pt x="789306" y="84365"/>
                </a:lnTo>
                <a:lnTo>
                  <a:pt x="746338" y="101421"/>
                </a:lnTo>
                <a:lnTo>
                  <a:pt x="704202" y="119913"/>
                </a:lnTo>
                <a:lnTo>
                  <a:pt x="662931" y="139808"/>
                </a:lnTo>
                <a:lnTo>
                  <a:pt x="622563" y="161073"/>
                </a:lnTo>
                <a:lnTo>
                  <a:pt x="583131" y="183676"/>
                </a:lnTo>
                <a:lnTo>
                  <a:pt x="544670" y="207584"/>
                </a:lnTo>
                <a:lnTo>
                  <a:pt x="507215" y="232764"/>
                </a:lnTo>
                <a:lnTo>
                  <a:pt x="470801" y="259184"/>
                </a:lnTo>
                <a:lnTo>
                  <a:pt x="435464" y="286810"/>
                </a:lnTo>
                <a:lnTo>
                  <a:pt x="401237" y="315610"/>
                </a:lnTo>
                <a:lnTo>
                  <a:pt x="368157" y="345551"/>
                </a:lnTo>
                <a:lnTo>
                  <a:pt x="336257" y="376600"/>
                </a:lnTo>
                <a:lnTo>
                  <a:pt x="305573" y="408724"/>
                </a:lnTo>
                <a:lnTo>
                  <a:pt x="276139" y="441891"/>
                </a:lnTo>
                <a:lnTo>
                  <a:pt x="247991" y="476068"/>
                </a:lnTo>
                <a:lnTo>
                  <a:pt x="221163" y="511223"/>
                </a:lnTo>
                <a:lnTo>
                  <a:pt x="195691" y="547321"/>
                </a:lnTo>
                <a:lnTo>
                  <a:pt x="171609" y="584331"/>
                </a:lnTo>
                <a:lnTo>
                  <a:pt x="148953" y="622220"/>
                </a:lnTo>
                <a:lnTo>
                  <a:pt x="127756" y="660955"/>
                </a:lnTo>
                <a:lnTo>
                  <a:pt x="108055" y="700503"/>
                </a:lnTo>
                <a:lnTo>
                  <a:pt x="89883" y="740831"/>
                </a:lnTo>
                <a:lnTo>
                  <a:pt x="73277" y="781908"/>
                </a:lnTo>
                <a:lnTo>
                  <a:pt x="58270" y="823699"/>
                </a:lnTo>
                <a:lnTo>
                  <a:pt x="44898" y="866172"/>
                </a:lnTo>
                <a:lnTo>
                  <a:pt x="33196" y="909294"/>
                </a:lnTo>
                <a:lnTo>
                  <a:pt x="23198" y="953033"/>
                </a:lnTo>
                <a:lnTo>
                  <a:pt x="14940" y="997356"/>
                </a:lnTo>
                <a:lnTo>
                  <a:pt x="8456" y="1042230"/>
                </a:lnTo>
                <a:lnTo>
                  <a:pt x="3781" y="1087622"/>
                </a:lnTo>
                <a:lnTo>
                  <a:pt x="951" y="1133499"/>
                </a:lnTo>
                <a:lnTo>
                  <a:pt x="0" y="1179830"/>
                </a:lnTo>
                <a:lnTo>
                  <a:pt x="951" y="1226151"/>
                </a:lnTo>
                <a:lnTo>
                  <a:pt x="3781" y="1272020"/>
                </a:lnTo>
                <a:lnTo>
                  <a:pt x="8456" y="1317404"/>
                </a:lnTo>
                <a:lnTo>
                  <a:pt x="14940" y="1362270"/>
                </a:lnTo>
                <a:lnTo>
                  <a:pt x="23198" y="1406585"/>
                </a:lnTo>
                <a:lnTo>
                  <a:pt x="33196" y="1450318"/>
                </a:lnTo>
                <a:lnTo>
                  <a:pt x="44898" y="1493434"/>
                </a:lnTo>
                <a:lnTo>
                  <a:pt x="58270" y="1535901"/>
                </a:lnTo>
                <a:lnTo>
                  <a:pt x="73277" y="1577686"/>
                </a:lnTo>
                <a:lnTo>
                  <a:pt x="89883" y="1618757"/>
                </a:lnTo>
                <a:lnTo>
                  <a:pt x="108055" y="1659080"/>
                </a:lnTo>
                <a:lnTo>
                  <a:pt x="127756" y="1698623"/>
                </a:lnTo>
                <a:lnTo>
                  <a:pt x="148953" y="1737354"/>
                </a:lnTo>
                <a:lnTo>
                  <a:pt x="171609" y="1775238"/>
                </a:lnTo>
                <a:lnTo>
                  <a:pt x="195691" y="1812245"/>
                </a:lnTo>
                <a:lnTo>
                  <a:pt x="221163" y="1848340"/>
                </a:lnTo>
                <a:lnTo>
                  <a:pt x="247991" y="1883490"/>
                </a:lnTo>
                <a:lnTo>
                  <a:pt x="276139" y="1917664"/>
                </a:lnTo>
                <a:lnTo>
                  <a:pt x="305573" y="1950829"/>
                </a:lnTo>
                <a:lnTo>
                  <a:pt x="336257" y="1982951"/>
                </a:lnTo>
                <a:lnTo>
                  <a:pt x="368157" y="2013997"/>
                </a:lnTo>
                <a:lnTo>
                  <a:pt x="401237" y="2043936"/>
                </a:lnTo>
                <a:lnTo>
                  <a:pt x="435464" y="2072734"/>
                </a:lnTo>
                <a:lnTo>
                  <a:pt x="470801" y="2100358"/>
                </a:lnTo>
                <a:lnTo>
                  <a:pt x="507215" y="2126776"/>
                </a:lnTo>
                <a:lnTo>
                  <a:pt x="544670" y="2151955"/>
                </a:lnTo>
                <a:lnTo>
                  <a:pt x="583131" y="2175862"/>
                </a:lnTo>
                <a:lnTo>
                  <a:pt x="622563" y="2198464"/>
                </a:lnTo>
                <a:lnTo>
                  <a:pt x="662931" y="2219728"/>
                </a:lnTo>
                <a:lnTo>
                  <a:pt x="704202" y="2239622"/>
                </a:lnTo>
                <a:lnTo>
                  <a:pt x="746338" y="2258113"/>
                </a:lnTo>
                <a:lnTo>
                  <a:pt x="789306" y="2275169"/>
                </a:lnTo>
                <a:lnTo>
                  <a:pt x="833071" y="2290755"/>
                </a:lnTo>
                <a:lnTo>
                  <a:pt x="877598" y="2304840"/>
                </a:lnTo>
                <a:lnTo>
                  <a:pt x="922851" y="2317391"/>
                </a:lnTo>
                <a:lnTo>
                  <a:pt x="968797" y="2328375"/>
                </a:lnTo>
                <a:lnTo>
                  <a:pt x="1015400" y="2337758"/>
                </a:lnTo>
                <a:lnTo>
                  <a:pt x="1062624" y="2345510"/>
                </a:lnTo>
                <a:lnTo>
                  <a:pt x="1110436" y="2351595"/>
                </a:lnTo>
                <a:lnTo>
                  <a:pt x="1158800" y="2355983"/>
                </a:lnTo>
                <a:lnTo>
                  <a:pt x="1207682" y="2358640"/>
                </a:lnTo>
                <a:lnTo>
                  <a:pt x="1257046" y="2359533"/>
                </a:lnTo>
                <a:lnTo>
                  <a:pt x="1306410" y="2358640"/>
                </a:lnTo>
                <a:lnTo>
                  <a:pt x="1355292" y="2355983"/>
                </a:lnTo>
                <a:lnTo>
                  <a:pt x="1403657" y="2351595"/>
                </a:lnTo>
                <a:lnTo>
                  <a:pt x="1451470" y="2345510"/>
                </a:lnTo>
                <a:lnTo>
                  <a:pt x="1498696" y="2337758"/>
                </a:lnTo>
                <a:lnTo>
                  <a:pt x="1545301" y="2328375"/>
                </a:lnTo>
                <a:lnTo>
                  <a:pt x="1591249" y="2317391"/>
                </a:lnTo>
                <a:lnTo>
                  <a:pt x="1636505" y="2304840"/>
                </a:lnTo>
                <a:lnTo>
                  <a:pt x="1681035" y="2290755"/>
                </a:lnTo>
                <a:lnTo>
                  <a:pt x="1724803" y="2275169"/>
                </a:lnTo>
                <a:lnTo>
                  <a:pt x="1767774" y="2258113"/>
                </a:lnTo>
                <a:lnTo>
                  <a:pt x="1809915" y="2239622"/>
                </a:lnTo>
                <a:lnTo>
                  <a:pt x="1851188" y="2219728"/>
                </a:lnTo>
                <a:lnTo>
                  <a:pt x="1891561" y="2198464"/>
                </a:lnTo>
                <a:lnTo>
                  <a:pt x="1930997" y="2175862"/>
                </a:lnTo>
                <a:lnTo>
                  <a:pt x="1969462" y="2151955"/>
                </a:lnTo>
                <a:lnTo>
                  <a:pt x="2006922" y="2126776"/>
                </a:lnTo>
                <a:lnTo>
                  <a:pt x="2043340" y="2100358"/>
                </a:lnTo>
                <a:lnTo>
                  <a:pt x="2078682" y="2072734"/>
                </a:lnTo>
                <a:lnTo>
                  <a:pt x="2112913" y="2043936"/>
                </a:lnTo>
                <a:lnTo>
                  <a:pt x="2145998" y="2013997"/>
                </a:lnTo>
                <a:lnTo>
                  <a:pt x="2177902" y="1982951"/>
                </a:lnTo>
                <a:lnTo>
                  <a:pt x="2208591" y="1950829"/>
                </a:lnTo>
                <a:lnTo>
                  <a:pt x="2238029" y="1917664"/>
                </a:lnTo>
                <a:lnTo>
                  <a:pt x="2266181" y="1883490"/>
                </a:lnTo>
                <a:lnTo>
                  <a:pt x="2293013" y="1848340"/>
                </a:lnTo>
                <a:lnTo>
                  <a:pt x="2318490" y="1812245"/>
                </a:lnTo>
                <a:lnTo>
                  <a:pt x="2342576" y="1775238"/>
                </a:lnTo>
                <a:lnTo>
                  <a:pt x="2365236" y="1737354"/>
                </a:lnTo>
                <a:lnTo>
                  <a:pt x="2386437" y="1698623"/>
                </a:lnTo>
                <a:lnTo>
                  <a:pt x="2406142" y="1659080"/>
                </a:lnTo>
                <a:lnTo>
                  <a:pt x="2424316" y="1618757"/>
                </a:lnTo>
                <a:lnTo>
                  <a:pt x="2440926" y="1577686"/>
                </a:lnTo>
                <a:lnTo>
                  <a:pt x="2455936" y="1535901"/>
                </a:lnTo>
                <a:lnTo>
                  <a:pt x="2469310" y="1493434"/>
                </a:lnTo>
                <a:lnTo>
                  <a:pt x="2481015" y="1450318"/>
                </a:lnTo>
                <a:lnTo>
                  <a:pt x="2491015" y="1406585"/>
                </a:lnTo>
                <a:lnTo>
                  <a:pt x="2499275" y="1362270"/>
                </a:lnTo>
                <a:lnTo>
                  <a:pt x="2505760" y="1317404"/>
                </a:lnTo>
                <a:lnTo>
                  <a:pt x="2510436" y="1272020"/>
                </a:lnTo>
                <a:lnTo>
                  <a:pt x="2513267" y="1226151"/>
                </a:lnTo>
                <a:lnTo>
                  <a:pt x="2514219" y="1179830"/>
                </a:lnTo>
                <a:lnTo>
                  <a:pt x="2513267" y="1133499"/>
                </a:lnTo>
                <a:lnTo>
                  <a:pt x="2510436" y="1087622"/>
                </a:lnTo>
                <a:lnTo>
                  <a:pt x="2505760" y="1042230"/>
                </a:lnTo>
                <a:lnTo>
                  <a:pt x="2499275" y="997356"/>
                </a:lnTo>
                <a:lnTo>
                  <a:pt x="2491015" y="953033"/>
                </a:lnTo>
                <a:lnTo>
                  <a:pt x="2481015" y="909294"/>
                </a:lnTo>
                <a:lnTo>
                  <a:pt x="2469310" y="866172"/>
                </a:lnTo>
                <a:lnTo>
                  <a:pt x="2455936" y="823699"/>
                </a:lnTo>
                <a:lnTo>
                  <a:pt x="2440926" y="781908"/>
                </a:lnTo>
                <a:lnTo>
                  <a:pt x="2424316" y="740831"/>
                </a:lnTo>
                <a:lnTo>
                  <a:pt x="2406142" y="700503"/>
                </a:lnTo>
                <a:lnTo>
                  <a:pt x="2386437" y="660955"/>
                </a:lnTo>
                <a:lnTo>
                  <a:pt x="2365236" y="622220"/>
                </a:lnTo>
                <a:lnTo>
                  <a:pt x="2342576" y="584331"/>
                </a:lnTo>
                <a:lnTo>
                  <a:pt x="2318490" y="547321"/>
                </a:lnTo>
                <a:lnTo>
                  <a:pt x="2293013" y="511223"/>
                </a:lnTo>
                <a:lnTo>
                  <a:pt x="2266181" y="476068"/>
                </a:lnTo>
                <a:lnTo>
                  <a:pt x="2238029" y="441891"/>
                </a:lnTo>
                <a:lnTo>
                  <a:pt x="2208591" y="408724"/>
                </a:lnTo>
                <a:lnTo>
                  <a:pt x="2177902" y="376600"/>
                </a:lnTo>
                <a:lnTo>
                  <a:pt x="2145998" y="345551"/>
                </a:lnTo>
                <a:lnTo>
                  <a:pt x="2112913" y="315610"/>
                </a:lnTo>
                <a:lnTo>
                  <a:pt x="2078682" y="286810"/>
                </a:lnTo>
                <a:lnTo>
                  <a:pt x="2043340" y="259184"/>
                </a:lnTo>
                <a:lnTo>
                  <a:pt x="2006922" y="232764"/>
                </a:lnTo>
                <a:lnTo>
                  <a:pt x="1969462" y="207584"/>
                </a:lnTo>
                <a:lnTo>
                  <a:pt x="1930997" y="183676"/>
                </a:lnTo>
                <a:lnTo>
                  <a:pt x="1891561" y="161073"/>
                </a:lnTo>
                <a:lnTo>
                  <a:pt x="1851188" y="139808"/>
                </a:lnTo>
                <a:lnTo>
                  <a:pt x="1809915" y="119913"/>
                </a:lnTo>
                <a:lnTo>
                  <a:pt x="1767774" y="101421"/>
                </a:lnTo>
                <a:lnTo>
                  <a:pt x="1724803" y="84365"/>
                </a:lnTo>
                <a:lnTo>
                  <a:pt x="1681035" y="68778"/>
                </a:lnTo>
                <a:lnTo>
                  <a:pt x="1636505" y="54693"/>
                </a:lnTo>
                <a:lnTo>
                  <a:pt x="1591249" y="42142"/>
                </a:lnTo>
                <a:lnTo>
                  <a:pt x="1545301" y="31158"/>
                </a:lnTo>
                <a:lnTo>
                  <a:pt x="1498696" y="21774"/>
                </a:lnTo>
                <a:lnTo>
                  <a:pt x="1451470" y="14022"/>
                </a:lnTo>
                <a:lnTo>
                  <a:pt x="1403657" y="7937"/>
                </a:lnTo>
                <a:lnTo>
                  <a:pt x="1355292" y="3549"/>
                </a:lnTo>
                <a:lnTo>
                  <a:pt x="1306410" y="892"/>
                </a:lnTo>
                <a:lnTo>
                  <a:pt x="125704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12742" y="4065325"/>
            <a:ext cx="1398905" cy="132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730"/>
              </a:lnSpc>
              <a:spcBef>
                <a:spcPts val="100"/>
              </a:spcBef>
            </a:pPr>
            <a:r>
              <a:rPr sz="1200" u="heavy" spc="-2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solidFill>
                  <a:srgbClr val="001F5F"/>
                </a:solidFill>
                <a:latin typeface="Arial"/>
                <a:cs typeface="Arial"/>
              </a:rPr>
              <a:t>Базовая</a:t>
            </a:r>
            <a:r>
              <a:rPr sz="1200" b="1" u="heavy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u="heavy" spc="-10" dirty="0">
                <a:solidFill>
                  <a:srgbClr val="001F5F"/>
                </a:solidFill>
                <a:latin typeface="Arial"/>
                <a:cs typeface="Arial"/>
              </a:rPr>
              <a:t>Команда: 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Обучающийся</a:t>
            </a:r>
            <a:endParaRPr sz="1200">
              <a:latin typeface="Arial"/>
              <a:cs typeface="Arial"/>
            </a:endParaRPr>
          </a:p>
          <a:p>
            <a:pPr marL="168275" marR="118110" indent="-42545" algn="ctr">
              <a:lnSpc>
                <a:spcPts val="1730"/>
              </a:lnSpc>
            </a:pP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Родители 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Классный</a:t>
            </a:r>
            <a:endParaRPr sz="1200">
              <a:latin typeface="Arial"/>
              <a:cs typeface="Arial"/>
            </a:endParaRPr>
          </a:p>
          <a:p>
            <a:pPr marL="168275" marR="118110" algn="ctr">
              <a:lnSpc>
                <a:spcPts val="1720"/>
              </a:lnSpc>
              <a:spcBef>
                <a:spcPts val="5"/>
              </a:spcBef>
            </a:pPr>
            <a:r>
              <a:rPr sz="1200" b="1" spc="-15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200" b="1" spc="-40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200" b="1" spc="-20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200" b="1" spc="-2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200" b="1" spc="-15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ди</a:t>
            </a:r>
            <a:r>
              <a:rPr sz="1200" b="1" spc="-15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ель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/ 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воспитатель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9657" y="2044446"/>
            <a:ext cx="64960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Т</a:t>
            </a:r>
            <a:r>
              <a:rPr sz="1400" b="1" dirty="0">
                <a:latin typeface="Arial"/>
                <a:cs typeface="Arial"/>
              </a:rPr>
              <a:t>П</a:t>
            </a:r>
            <a:r>
              <a:rPr sz="1400" b="1" spc="15" dirty="0">
                <a:latin typeface="Arial"/>
                <a:cs typeface="Arial"/>
              </a:rPr>
              <a:t>М</a:t>
            </a:r>
            <a:r>
              <a:rPr sz="1400" b="1" dirty="0">
                <a:latin typeface="Arial"/>
                <a:cs typeface="Arial"/>
              </a:rPr>
              <a:t>ПК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6124" y="4380229"/>
            <a:ext cx="118237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895" marR="5080" indent="-16383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Об</a:t>
            </a:r>
            <a:r>
              <a:rPr sz="1200" b="1" spc="-15" dirty="0">
                <a:latin typeface="Arial"/>
                <a:cs typeface="Arial"/>
              </a:rPr>
              <a:t>ще</a:t>
            </a:r>
            <a:r>
              <a:rPr sz="1200" b="1" spc="-5" dirty="0">
                <a:latin typeface="Arial"/>
                <a:cs typeface="Arial"/>
              </a:rPr>
              <a:t>с</a:t>
            </a:r>
            <a:r>
              <a:rPr sz="1200" b="1" spc="-15" dirty="0">
                <a:latin typeface="Arial"/>
                <a:cs typeface="Arial"/>
              </a:rPr>
              <a:t>т</a:t>
            </a:r>
            <a:r>
              <a:rPr sz="1200" b="1" spc="-20" dirty="0">
                <a:latin typeface="Arial"/>
                <a:cs typeface="Arial"/>
              </a:rPr>
              <a:t>в</a:t>
            </a:r>
            <a:r>
              <a:rPr sz="1200" b="1" spc="-5" dirty="0">
                <a:latin typeface="Arial"/>
                <a:cs typeface="Arial"/>
              </a:rPr>
              <a:t>енн</a:t>
            </a:r>
            <a:r>
              <a:rPr sz="1200" b="1" dirty="0">
                <a:latin typeface="Arial"/>
                <a:cs typeface="Arial"/>
              </a:rPr>
              <a:t>ые  </a:t>
            </a:r>
            <a:r>
              <a:rPr sz="1200" b="1" spc="-5" dirty="0">
                <a:latin typeface="Arial"/>
                <a:cs typeface="Arial"/>
              </a:rPr>
              <a:t>организации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67221" y="2053082"/>
            <a:ext cx="1118870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200" b="1" spc="-10" dirty="0">
                <a:latin typeface="Arial"/>
                <a:cs typeface="Arial"/>
              </a:rPr>
              <a:t>д</a:t>
            </a:r>
            <a:r>
              <a:rPr sz="1200" b="1" dirty="0">
                <a:latin typeface="Arial"/>
                <a:cs typeface="Arial"/>
              </a:rPr>
              <a:t>о</a:t>
            </a:r>
            <a:r>
              <a:rPr sz="1200" b="1" spc="-10" dirty="0">
                <a:latin typeface="Arial"/>
                <a:cs typeface="Arial"/>
              </a:rPr>
              <a:t>п</a:t>
            </a:r>
            <a:r>
              <a:rPr sz="1200" b="1" spc="-30" dirty="0">
                <a:latin typeface="Arial"/>
                <a:cs typeface="Arial"/>
              </a:rPr>
              <a:t>о</a:t>
            </a:r>
            <a:r>
              <a:rPr sz="1200" b="1" spc="-5" dirty="0">
                <a:latin typeface="Arial"/>
                <a:cs typeface="Arial"/>
              </a:rPr>
              <a:t>лн</a:t>
            </a:r>
            <a:r>
              <a:rPr sz="1200" b="1" spc="-10" dirty="0">
                <a:latin typeface="Arial"/>
                <a:cs typeface="Arial"/>
              </a:rPr>
              <a:t>и</a:t>
            </a:r>
            <a:r>
              <a:rPr sz="1200" b="1" spc="-15" dirty="0">
                <a:latin typeface="Arial"/>
                <a:cs typeface="Arial"/>
              </a:rPr>
              <a:t>т</a:t>
            </a:r>
            <a:r>
              <a:rPr sz="1200" b="1" spc="-5" dirty="0">
                <a:latin typeface="Arial"/>
                <a:cs typeface="Arial"/>
              </a:rPr>
              <a:t>ел</a:t>
            </a:r>
            <a:r>
              <a:rPr sz="1200" b="1" spc="-10" dirty="0">
                <a:latin typeface="Arial"/>
                <a:cs typeface="Arial"/>
              </a:rPr>
              <a:t>ь</a:t>
            </a:r>
            <a:r>
              <a:rPr sz="1200" b="1" dirty="0">
                <a:latin typeface="Arial"/>
                <a:cs typeface="Arial"/>
              </a:rPr>
              <a:t>н  </a:t>
            </a:r>
            <a:r>
              <a:rPr sz="1200" b="1" spc="-5" dirty="0">
                <a:latin typeface="Arial"/>
                <a:cs typeface="Arial"/>
              </a:rPr>
              <a:t>ого      образования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88022" y="3124834"/>
            <a:ext cx="1363980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200" b="1" spc="-10" dirty="0">
                <a:latin typeface="Arial"/>
                <a:cs typeface="Arial"/>
              </a:rPr>
              <a:t>Представители  </a:t>
            </a:r>
            <a:r>
              <a:rPr sz="1200" b="1" spc="-5" dirty="0">
                <a:latin typeface="Arial"/>
                <a:cs typeface="Arial"/>
              </a:rPr>
              <a:t>органов  </a:t>
            </a:r>
            <a:r>
              <a:rPr sz="1200" b="1" spc="-10" dirty="0">
                <a:latin typeface="Arial"/>
                <a:cs typeface="Arial"/>
              </a:rPr>
              <a:t>управления  </a:t>
            </a:r>
            <a:r>
              <a:rPr sz="1200" b="1" spc="-5" dirty="0">
                <a:latin typeface="Arial"/>
                <a:cs typeface="Arial"/>
              </a:rPr>
              <a:t>образованием,  </a:t>
            </a:r>
            <a:r>
              <a:rPr sz="1200" b="1" dirty="0">
                <a:latin typeface="Arial"/>
                <a:cs typeface="Arial"/>
              </a:rPr>
              <a:t>зд</a:t>
            </a:r>
            <a:r>
              <a:rPr sz="1200" b="1" spc="-5" dirty="0">
                <a:latin typeface="Arial"/>
                <a:cs typeface="Arial"/>
              </a:rPr>
              <a:t>ра</a:t>
            </a:r>
            <a:r>
              <a:rPr sz="1200" b="1" spc="-20" dirty="0">
                <a:latin typeface="Arial"/>
                <a:cs typeface="Arial"/>
              </a:rPr>
              <a:t>в</a:t>
            </a:r>
            <a:r>
              <a:rPr sz="1200" b="1" dirty="0">
                <a:latin typeface="Arial"/>
                <a:cs typeface="Arial"/>
              </a:rPr>
              <a:t>о</a:t>
            </a:r>
            <a:r>
              <a:rPr sz="1200" b="1" spc="-30" dirty="0">
                <a:latin typeface="Arial"/>
                <a:cs typeface="Arial"/>
              </a:rPr>
              <a:t>о</a:t>
            </a:r>
            <a:r>
              <a:rPr sz="1200" b="1" spc="-5" dirty="0">
                <a:latin typeface="Arial"/>
                <a:cs typeface="Arial"/>
              </a:rPr>
              <a:t>х</a:t>
            </a:r>
            <a:r>
              <a:rPr sz="1200" b="1" dirty="0">
                <a:latin typeface="Arial"/>
                <a:cs typeface="Arial"/>
              </a:rPr>
              <a:t>ранен</a:t>
            </a:r>
            <a:r>
              <a:rPr sz="1200" b="1" spc="-10" dirty="0">
                <a:latin typeface="Arial"/>
                <a:cs typeface="Arial"/>
              </a:rPr>
              <a:t>и</a:t>
            </a:r>
            <a:r>
              <a:rPr sz="1200" b="1" spc="-5" dirty="0">
                <a:latin typeface="Arial"/>
                <a:cs typeface="Arial"/>
              </a:rPr>
              <a:t>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74108" y="690372"/>
            <a:ext cx="294132" cy="403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74108" y="935736"/>
            <a:ext cx="294132" cy="403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11718" y="3591178"/>
            <a:ext cx="981075" cy="1682114"/>
          </a:xfrm>
          <a:custGeom>
            <a:avLst/>
            <a:gdLst/>
            <a:ahLst/>
            <a:cxnLst/>
            <a:rect l="l" t="t" r="r" b="b"/>
            <a:pathLst>
              <a:path w="981075" h="1682114">
                <a:moveTo>
                  <a:pt x="245236" y="1191641"/>
                </a:moveTo>
                <a:lnTo>
                  <a:pt x="0" y="1483868"/>
                </a:lnTo>
                <a:lnTo>
                  <a:pt x="245236" y="1681988"/>
                </a:lnTo>
                <a:lnTo>
                  <a:pt x="245236" y="1559433"/>
                </a:lnTo>
                <a:lnTo>
                  <a:pt x="281421" y="1544180"/>
                </a:lnTo>
                <a:lnTo>
                  <a:pt x="316947" y="1526988"/>
                </a:lnTo>
                <a:lnTo>
                  <a:pt x="351794" y="1507901"/>
                </a:lnTo>
                <a:lnTo>
                  <a:pt x="385940" y="1486966"/>
                </a:lnTo>
                <a:lnTo>
                  <a:pt x="419365" y="1464228"/>
                </a:lnTo>
                <a:lnTo>
                  <a:pt x="452046" y="1439732"/>
                </a:lnTo>
                <a:lnTo>
                  <a:pt x="483963" y="1413523"/>
                </a:lnTo>
                <a:lnTo>
                  <a:pt x="515093" y="1385648"/>
                </a:lnTo>
                <a:lnTo>
                  <a:pt x="545416" y="1356152"/>
                </a:lnTo>
                <a:lnTo>
                  <a:pt x="574910" y="1325080"/>
                </a:lnTo>
                <a:lnTo>
                  <a:pt x="584473" y="1314196"/>
                </a:lnTo>
                <a:lnTo>
                  <a:pt x="245236" y="1314196"/>
                </a:lnTo>
                <a:lnTo>
                  <a:pt x="245236" y="1191641"/>
                </a:lnTo>
                <a:close/>
              </a:path>
              <a:path w="981075" h="1682114">
                <a:moveTo>
                  <a:pt x="977391" y="0"/>
                </a:moveTo>
                <a:lnTo>
                  <a:pt x="973552" y="56907"/>
                </a:lnTo>
                <a:lnTo>
                  <a:pt x="968309" y="113209"/>
                </a:lnTo>
                <a:lnTo>
                  <a:pt x="961635" y="169218"/>
                </a:lnTo>
                <a:lnTo>
                  <a:pt x="953711" y="223813"/>
                </a:lnTo>
                <a:lnTo>
                  <a:pt x="944406" y="278027"/>
                </a:lnTo>
                <a:lnTo>
                  <a:pt x="933796" y="331456"/>
                </a:lnTo>
                <a:lnTo>
                  <a:pt x="921906" y="384055"/>
                </a:lnTo>
                <a:lnTo>
                  <a:pt x="908762" y="435780"/>
                </a:lnTo>
                <a:lnTo>
                  <a:pt x="894389" y="486586"/>
                </a:lnTo>
                <a:lnTo>
                  <a:pt x="878810" y="536428"/>
                </a:lnTo>
                <a:lnTo>
                  <a:pt x="862052" y="585263"/>
                </a:lnTo>
                <a:lnTo>
                  <a:pt x="844139" y="633044"/>
                </a:lnTo>
                <a:lnTo>
                  <a:pt x="825095" y="679728"/>
                </a:lnTo>
                <a:lnTo>
                  <a:pt x="804946" y="725269"/>
                </a:lnTo>
                <a:lnTo>
                  <a:pt x="783717" y="769624"/>
                </a:lnTo>
                <a:lnTo>
                  <a:pt x="761433" y="812748"/>
                </a:lnTo>
                <a:lnTo>
                  <a:pt x="738118" y="854595"/>
                </a:lnTo>
                <a:lnTo>
                  <a:pt x="713797" y="895122"/>
                </a:lnTo>
                <a:lnTo>
                  <a:pt x="688496" y="934284"/>
                </a:lnTo>
                <a:lnTo>
                  <a:pt x="662239" y="972035"/>
                </a:lnTo>
                <a:lnTo>
                  <a:pt x="635050" y="1008333"/>
                </a:lnTo>
                <a:lnTo>
                  <a:pt x="606956" y="1043130"/>
                </a:lnTo>
                <a:lnTo>
                  <a:pt x="577980" y="1076385"/>
                </a:lnTo>
                <a:lnTo>
                  <a:pt x="548095" y="1108103"/>
                </a:lnTo>
                <a:lnTo>
                  <a:pt x="517485" y="1138083"/>
                </a:lnTo>
                <a:lnTo>
                  <a:pt x="486016" y="1166438"/>
                </a:lnTo>
                <a:lnTo>
                  <a:pt x="453764" y="1193070"/>
                </a:lnTo>
                <a:lnTo>
                  <a:pt x="420756" y="1217935"/>
                </a:lnTo>
                <a:lnTo>
                  <a:pt x="387016" y="1240989"/>
                </a:lnTo>
                <a:lnTo>
                  <a:pt x="352570" y="1262187"/>
                </a:lnTo>
                <a:lnTo>
                  <a:pt x="317441" y="1281483"/>
                </a:lnTo>
                <a:lnTo>
                  <a:pt x="281655" y="1298835"/>
                </a:lnTo>
                <a:lnTo>
                  <a:pt x="245236" y="1314196"/>
                </a:lnTo>
                <a:lnTo>
                  <a:pt x="584473" y="1314196"/>
                </a:lnTo>
                <a:lnTo>
                  <a:pt x="631326" y="1258390"/>
                </a:lnTo>
                <a:lnTo>
                  <a:pt x="658205" y="1222864"/>
                </a:lnTo>
                <a:lnTo>
                  <a:pt x="684170" y="1185943"/>
                </a:lnTo>
                <a:lnTo>
                  <a:pt x="709198" y="1147675"/>
                </a:lnTo>
                <a:lnTo>
                  <a:pt x="733300" y="1108050"/>
                </a:lnTo>
                <a:lnTo>
                  <a:pt x="756363" y="1067274"/>
                </a:lnTo>
                <a:lnTo>
                  <a:pt x="778456" y="1025234"/>
                </a:lnTo>
                <a:lnTo>
                  <a:pt x="799528" y="982027"/>
                </a:lnTo>
                <a:lnTo>
                  <a:pt x="819557" y="937699"/>
                </a:lnTo>
                <a:lnTo>
                  <a:pt x="838522" y="892296"/>
                </a:lnTo>
                <a:lnTo>
                  <a:pt x="856401" y="845863"/>
                </a:lnTo>
                <a:lnTo>
                  <a:pt x="873174" y="798446"/>
                </a:lnTo>
                <a:lnTo>
                  <a:pt x="888818" y="750090"/>
                </a:lnTo>
                <a:lnTo>
                  <a:pt x="903313" y="700840"/>
                </a:lnTo>
                <a:lnTo>
                  <a:pt x="916636" y="650743"/>
                </a:lnTo>
                <a:lnTo>
                  <a:pt x="928767" y="599843"/>
                </a:lnTo>
                <a:lnTo>
                  <a:pt x="939684" y="548187"/>
                </a:lnTo>
                <a:lnTo>
                  <a:pt x="949366" y="495818"/>
                </a:lnTo>
                <a:lnTo>
                  <a:pt x="957792" y="442784"/>
                </a:lnTo>
                <a:lnTo>
                  <a:pt x="964939" y="389130"/>
                </a:lnTo>
                <a:lnTo>
                  <a:pt x="970787" y="334901"/>
                </a:lnTo>
                <a:lnTo>
                  <a:pt x="975315" y="280142"/>
                </a:lnTo>
                <a:lnTo>
                  <a:pt x="978500" y="224899"/>
                </a:lnTo>
                <a:lnTo>
                  <a:pt x="980324" y="168859"/>
                </a:lnTo>
                <a:lnTo>
                  <a:pt x="980758" y="113144"/>
                </a:lnTo>
                <a:lnTo>
                  <a:pt x="979789" y="56723"/>
                </a:lnTo>
                <a:lnTo>
                  <a:pt x="97739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11718" y="1984629"/>
            <a:ext cx="981075" cy="1729105"/>
          </a:xfrm>
          <a:custGeom>
            <a:avLst/>
            <a:gdLst/>
            <a:ahLst/>
            <a:cxnLst/>
            <a:rect l="l" t="t" r="r" b="b"/>
            <a:pathLst>
              <a:path w="981075" h="1729104">
                <a:moveTo>
                  <a:pt x="0" y="0"/>
                </a:moveTo>
                <a:lnTo>
                  <a:pt x="0" y="245110"/>
                </a:lnTo>
                <a:lnTo>
                  <a:pt x="38510" y="246233"/>
                </a:lnTo>
                <a:lnTo>
                  <a:pt x="76645" y="249575"/>
                </a:lnTo>
                <a:lnTo>
                  <a:pt x="114377" y="255094"/>
                </a:lnTo>
                <a:lnTo>
                  <a:pt x="188522" y="272501"/>
                </a:lnTo>
                <a:lnTo>
                  <a:pt x="224881" y="284306"/>
                </a:lnTo>
                <a:lnTo>
                  <a:pt x="260728" y="298123"/>
                </a:lnTo>
                <a:lnTo>
                  <a:pt x="296035" y="313912"/>
                </a:lnTo>
                <a:lnTo>
                  <a:pt x="330775" y="331631"/>
                </a:lnTo>
                <a:lnTo>
                  <a:pt x="364922" y="351238"/>
                </a:lnTo>
                <a:lnTo>
                  <a:pt x="398447" y="372693"/>
                </a:lnTo>
                <a:lnTo>
                  <a:pt x="431323" y="395954"/>
                </a:lnTo>
                <a:lnTo>
                  <a:pt x="463524" y="420981"/>
                </a:lnTo>
                <a:lnTo>
                  <a:pt x="495022" y="447731"/>
                </a:lnTo>
                <a:lnTo>
                  <a:pt x="525789" y="476164"/>
                </a:lnTo>
                <a:lnTo>
                  <a:pt x="555799" y="506238"/>
                </a:lnTo>
                <a:lnTo>
                  <a:pt x="585024" y="537912"/>
                </a:lnTo>
                <a:lnTo>
                  <a:pt x="613437" y="571144"/>
                </a:lnTo>
                <a:lnTo>
                  <a:pt x="641011" y="605895"/>
                </a:lnTo>
                <a:lnTo>
                  <a:pt x="667718" y="642121"/>
                </a:lnTo>
                <a:lnTo>
                  <a:pt x="693531" y="679783"/>
                </a:lnTo>
                <a:lnTo>
                  <a:pt x="718422" y="718838"/>
                </a:lnTo>
                <a:lnTo>
                  <a:pt x="742366" y="759246"/>
                </a:lnTo>
                <a:lnTo>
                  <a:pt x="765333" y="800965"/>
                </a:lnTo>
                <a:lnTo>
                  <a:pt x="787298" y="843954"/>
                </a:lnTo>
                <a:lnTo>
                  <a:pt x="808232" y="888172"/>
                </a:lnTo>
                <a:lnTo>
                  <a:pt x="828109" y="933577"/>
                </a:lnTo>
                <a:lnTo>
                  <a:pt x="846901" y="980129"/>
                </a:lnTo>
                <a:lnTo>
                  <a:pt x="864581" y="1027786"/>
                </a:lnTo>
                <a:lnTo>
                  <a:pt x="881122" y="1076506"/>
                </a:lnTo>
                <a:lnTo>
                  <a:pt x="896496" y="1126249"/>
                </a:lnTo>
                <a:lnTo>
                  <a:pt x="910677" y="1176973"/>
                </a:lnTo>
                <a:lnTo>
                  <a:pt x="923636" y="1228637"/>
                </a:lnTo>
                <a:lnTo>
                  <a:pt x="935347" y="1281199"/>
                </a:lnTo>
                <a:lnTo>
                  <a:pt x="945782" y="1334620"/>
                </a:lnTo>
                <a:lnTo>
                  <a:pt x="954914" y="1388856"/>
                </a:lnTo>
                <a:lnTo>
                  <a:pt x="962717" y="1443867"/>
                </a:lnTo>
                <a:lnTo>
                  <a:pt x="969161" y="1499612"/>
                </a:lnTo>
                <a:lnTo>
                  <a:pt x="974221" y="1556050"/>
                </a:lnTo>
                <a:lnTo>
                  <a:pt x="977869" y="1613139"/>
                </a:lnTo>
                <a:lnTo>
                  <a:pt x="980078" y="1670837"/>
                </a:lnTo>
                <a:lnTo>
                  <a:pt x="980821" y="1729105"/>
                </a:lnTo>
                <a:lnTo>
                  <a:pt x="980821" y="1483868"/>
                </a:lnTo>
                <a:lnTo>
                  <a:pt x="980078" y="1425600"/>
                </a:lnTo>
                <a:lnTo>
                  <a:pt x="977869" y="1367902"/>
                </a:lnTo>
                <a:lnTo>
                  <a:pt x="974221" y="1310815"/>
                </a:lnTo>
                <a:lnTo>
                  <a:pt x="969161" y="1254379"/>
                </a:lnTo>
                <a:lnTo>
                  <a:pt x="962717" y="1198635"/>
                </a:lnTo>
                <a:lnTo>
                  <a:pt x="954914" y="1143626"/>
                </a:lnTo>
                <a:lnTo>
                  <a:pt x="945782" y="1089392"/>
                </a:lnTo>
                <a:lnTo>
                  <a:pt x="935347" y="1035974"/>
                </a:lnTo>
                <a:lnTo>
                  <a:pt x="923636" y="983415"/>
                </a:lnTo>
                <a:lnTo>
                  <a:pt x="910677" y="931754"/>
                </a:lnTo>
                <a:lnTo>
                  <a:pt x="896496" y="881033"/>
                </a:lnTo>
                <a:lnTo>
                  <a:pt x="881122" y="831294"/>
                </a:lnTo>
                <a:lnTo>
                  <a:pt x="864581" y="782578"/>
                </a:lnTo>
                <a:lnTo>
                  <a:pt x="846901" y="734925"/>
                </a:lnTo>
                <a:lnTo>
                  <a:pt x="828109" y="688377"/>
                </a:lnTo>
                <a:lnTo>
                  <a:pt x="808232" y="642976"/>
                </a:lnTo>
                <a:lnTo>
                  <a:pt x="787298" y="598763"/>
                </a:lnTo>
                <a:lnTo>
                  <a:pt x="765333" y="555778"/>
                </a:lnTo>
                <a:lnTo>
                  <a:pt x="742366" y="514064"/>
                </a:lnTo>
                <a:lnTo>
                  <a:pt x="718422" y="473660"/>
                </a:lnTo>
                <a:lnTo>
                  <a:pt x="693531" y="434609"/>
                </a:lnTo>
                <a:lnTo>
                  <a:pt x="667718" y="396952"/>
                </a:lnTo>
                <a:lnTo>
                  <a:pt x="641011" y="360730"/>
                </a:lnTo>
                <a:lnTo>
                  <a:pt x="613437" y="325984"/>
                </a:lnTo>
                <a:lnTo>
                  <a:pt x="585024" y="292756"/>
                </a:lnTo>
                <a:lnTo>
                  <a:pt x="555799" y="261086"/>
                </a:lnTo>
                <a:lnTo>
                  <a:pt x="525789" y="231017"/>
                </a:lnTo>
                <a:lnTo>
                  <a:pt x="495022" y="202588"/>
                </a:lnTo>
                <a:lnTo>
                  <a:pt x="463524" y="175842"/>
                </a:lnTo>
                <a:lnTo>
                  <a:pt x="431323" y="150819"/>
                </a:lnTo>
                <a:lnTo>
                  <a:pt x="398447" y="127561"/>
                </a:lnTo>
                <a:lnTo>
                  <a:pt x="364922" y="106110"/>
                </a:lnTo>
                <a:lnTo>
                  <a:pt x="330775" y="86506"/>
                </a:lnTo>
                <a:lnTo>
                  <a:pt x="296035" y="68790"/>
                </a:lnTo>
                <a:lnTo>
                  <a:pt x="260728" y="53004"/>
                </a:lnTo>
                <a:lnTo>
                  <a:pt x="224881" y="39189"/>
                </a:lnTo>
                <a:lnTo>
                  <a:pt x="188522" y="27386"/>
                </a:lnTo>
                <a:lnTo>
                  <a:pt x="151678" y="17637"/>
                </a:lnTo>
                <a:lnTo>
                  <a:pt x="76645" y="4464"/>
                </a:lnTo>
                <a:lnTo>
                  <a:pt x="38510" y="1122"/>
                </a:lnTo>
                <a:lnTo>
                  <a:pt x="0" y="0"/>
                </a:lnTo>
                <a:close/>
              </a:path>
            </a:pathLst>
          </a:custGeom>
          <a:solidFill>
            <a:srgbClr val="005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11718" y="1984629"/>
            <a:ext cx="981075" cy="3288665"/>
          </a:xfrm>
          <a:custGeom>
            <a:avLst/>
            <a:gdLst/>
            <a:ahLst/>
            <a:cxnLst/>
            <a:rect l="l" t="t" r="r" b="b"/>
            <a:pathLst>
              <a:path w="981075" h="3288665">
                <a:moveTo>
                  <a:pt x="980821" y="1729105"/>
                </a:moveTo>
                <a:lnTo>
                  <a:pt x="980078" y="1670837"/>
                </a:lnTo>
                <a:lnTo>
                  <a:pt x="977869" y="1613139"/>
                </a:lnTo>
                <a:lnTo>
                  <a:pt x="974221" y="1556050"/>
                </a:lnTo>
                <a:lnTo>
                  <a:pt x="969161" y="1499612"/>
                </a:lnTo>
                <a:lnTo>
                  <a:pt x="962717" y="1443867"/>
                </a:lnTo>
                <a:lnTo>
                  <a:pt x="954914" y="1388856"/>
                </a:lnTo>
                <a:lnTo>
                  <a:pt x="945782" y="1334620"/>
                </a:lnTo>
                <a:lnTo>
                  <a:pt x="935347" y="1281199"/>
                </a:lnTo>
                <a:lnTo>
                  <a:pt x="923636" y="1228637"/>
                </a:lnTo>
                <a:lnTo>
                  <a:pt x="910677" y="1176973"/>
                </a:lnTo>
                <a:lnTo>
                  <a:pt x="896496" y="1126249"/>
                </a:lnTo>
                <a:lnTo>
                  <a:pt x="881122" y="1076506"/>
                </a:lnTo>
                <a:lnTo>
                  <a:pt x="864581" y="1027786"/>
                </a:lnTo>
                <a:lnTo>
                  <a:pt x="846901" y="980129"/>
                </a:lnTo>
                <a:lnTo>
                  <a:pt x="828109" y="933577"/>
                </a:lnTo>
                <a:lnTo>
                  <a:pt x="808232" y="888172"/>
                </a:lnTo>
                <a:lnTo>
                  <a:pt x="787298" y="843954"/>
                </a:lnTo>
                <a:lnTo>
                  <a:pt x="765333" y="800965"/>
                </a:lnTo>
                <a:lnTo>
                  <a:pt x="742366" y="759246"/>
                </a:lnTo>
                <a:lnTo>
                  <a:pt x="718422" y="718838"/>
                </a:lnTo>
                <a:lnTo>
                  <a:pt x="693531" y="679783"/>
                </a:lnTo>
                <a:lnTo>
                  <a:pt x="667718" y="642121"/>
                </a:lnTo>
                <a:lnTo>
                  <a:pt x="641011" y="605895"/>
                </a:lnTo>
                <a:lnTo>
                  <a:pt x="613437" y="571144"/>
                </a:lnTo>
                <a:lnTo>
                  <a:pt x="585024" y="537912"/>
                </a:lnTo>
                <a:lnTo>
                  <a:pt x="555799" y="506238"/>
                </a:lnTo>
                <a:lnTo>
                  <a:pt x="525789" y="476164"/>
                </a:lnTo>
                <a:lnTo>
                  <a:pt x="495022" y="447731"/>
                </a:lnTo>
                <a:lnTo>
                  <a:pt x="463524" y="420981"/>
                </a:lnTo>
                <a:lnTo>
                  <a:pt x="431323" y="395954"/>
                </a:lnTo>
                <a:lnTo>
                  <a:pt x="398447" y="372693"/>
                </a:lnTo>
                <a:lnTo>
                  <a:pt x="364922" y="351238"/>
                </a:lnTo>
                <a:lnTo>
                  <a:pt x="330775" y="331631"/>
                </a:lnTo>
                <a:lnTo>
                  <a:pt x="296035" y="313912"/>
                </a:lnTo>
                <a:lnTo>
                  <a:pt x="260728" y="298123"/>
                </a:lnTo>
                <a:lnTo>
                  <a:pt x="224881" y="284306"/>
                </a:lnTo>
                <a:lnTo>
                  <a:pt x="188522" y="272501"/>
                </a:lnTo>
                <a:lnTo>
                  <a:pt x="151678" y="262750"/>
                </a:lnTo>
                <a:lnTo>
                  <a:pt x="76645" y="249575"/>
                </a:lnTo>
                <a:lnTo>
                  <a:pt x="38510" y="246233"/>
                </a:lnTo>
                <a:lnTo>
                  <a:pt x="0" y="245110"/>
                </a:lnTo>
                <a:lnTo>
                  <a:pt x="0" y="0"/>
                </a:lnTo>
                <a:lnTo>
                  <a:pt x="38510" y="1122"/>
                </a:lnTo>
                <a:lnTo>
                  <a:pt x="76645" y="4464"/>
                </a:lnTo>
                <a:lnTo>
                  <a:pt x="114377" y="9982"/>
                </a:lnTo>
                <a:lnTo>
                  <a:pt x="188522" y="27386"/>
                </a:lnTo>
                <a:lnTo>
                  <a:pt x="224881" y="39189"/>
                </a:lnTo>
                <a:lnTo>
                  <a:pt x="260728" y="53004"/>
                </a:lnTo>
                <a:lnTo>
                  <a:pt x="296035" y="68790"/>
                </a:lnTo>
                <a:lnTo>
                  <a:pt x="330775" y="86506"/>
                </a:lnTo>
                <a:lnTo>
                  <a:pt x="364922" y="106110"/>
                </a:lnTo>
                <a:lnTo>
                  <a:pt x="398447" y="127561"/>
                </a:lnTo>
                <a:lnTo>
                  <a:pt x="431323" y="150819"/>
                </a:lnTo>
                <a:lnTo>
                  <a:pt x="463524" y="175842"/>
                </a:lnTo>
                <a:lnTo>
                  <a:pt x="495022" y="202588"/>
                </a:lnTo>
                <a:lnTo>
                  <a:pt x="525789" y="231017"/>
                </a:lnTo>
                <a:lnTo>
                  <a:pt x="555799" y="261086"/>
                </a:lnTo>
                <a:lnTo>
                  <a:pt x="585024" y="292756"/>
                </a:lnTo>
                <a:lnTo>
                  <a:pt x="613437" y="325984"/>
                </a:lnTo>
                <a:lnTo>
                  <a:pt x="641011" y="360730"/>
                </a:lnTo>
                <a:lnTo>
                  <a:pt x="667718" y="396952"/>
                </a:lnTo>
                <a:lnTo>
                  <a:pt x="693531" y="434609"/>
                </a:lnTo>
                <a:lnTo>
                  <a:pt x="718422" y="473660"/>
                </a:lnTo>
                <a:lnTo>
                  <a:pt x="742366" y="514064"/>
                </a:lnTo>
                <a:lnTo>
                  <a:pt x="765333" y="555778"/>
                </a:lnTo>
                <a:lnTo>
                  <a:pt x="787298" y="598763"/>
                </a:lnTo>
                <a:lnTo>
                  <a:pt x="808232" y="642976"/>
                </a:lnTo>
                <a:lnTo>
                  <a:pt x="828109" y="688377"/>
                </a:lnTo>
                <a:lnTo>
                  <a:pt x="846901" y="734925"/>
                </a:lnTo>
                <a:lnTo>
                  <a:pt x="864581" y="782578"/>
                </a:lnTo>
                <a:lnTo>
                  <a:pt x="881122" y="831294"/>
                </a:lnTo>
                <a:lnTo>
                  <a:pt x="896496" y="881033"/>
                </a:lnTo>
                <a:lnTo>
                  <a:pt x="910677" y="931754"/>
                </a:lnTo>
                <a:lnTo>
                  <a:pt x="923636" y="983415"/>
                </a:lnTo>
                <a:lnTo>
                  <a:pt x="935347" y="1035974"/>
                </a:lnTo>
                <a:lnTo>
                  <a:pt x="945782" y="1089392"/>
                </a:lnTo>
                <a:lnTo>
                  <a:pt x="954914" y="1143626"/>
                </a:lnTo>
                <a:lnTo>
                  <a:pt x="962717" y="1198635"/>
                </a:lnTo>
                <a:lnTo>
                  <a:pt x="969161" y="1254379"/>
                </a:lnTo>
                <a:lnTo>
                  <a:pt x="974221" y="1310815"/>
                </a:lnTo>
                <a:lnTo>
                  <a:pt x="977869" y="1367902"/>
                </a:lnTo>
                <a:lnTo>
                  <a:pt x="980078" y="1425600"/>
                </a:lnTo>
                <a:lnTo>
                  <a:pt x="980821" y="1483868"/>
                </a:lnTo>
                <a:lnTo>
                  <a:pt x="980821" y="1729105"/>
                </a:lnTo>
                <a:lnTo>
                  <a:pt x="980124" y="1785287"/>
                </a:lnTo>
                <a:lnTo>
                  <a:pt x="978048" y="1841030"/>
                </a:lnTo>
                <a:lnTo>
                  <a:pt x="974615" y="1896291"/>
                </a:lnTo>
                <a:lnTo>
                  <a:pt x="969848" y="1951025"/>
                </a:lnTo>
                <a:lnTo>
                  <a:pt x="963768" y="2005190"/>
                </a:lnTo>
                <a:lnTo>
                  <a:pt x="956398" y="2058742"/>
                </a:lnTo>
                <a:lnTo>
                  <a:pt x="947760" y="2111639"/>
                </a:lnTo>
                <a:lnTo>
                  <a:pt x="937876" y="2163837"/>
                </a:lnTo>
                <a:lnTo>
                  <a:pt x="926768" y="2215292"/>
                </a:lnTo>
                <a:lnTo>
                  <a:pt x="914459" y="2265962"/>
                </a:lnTo>
                <a:lnTo>
                  <a:pt x="900969" y="2315803"/>
                </a:lnTo>
                <a:lnTo>
                  <a:pt x="886323" y="2364772"/>
                </a:lnTo>
                <a:lnTo>
                  <a:pt x="870542" y="2412826"/>
                </a:lnTo>
                <a:lnTo>
                  <a:pt x="853647" y="2459922"/>
                </a:lnTo>
                <a:lnTo>
                  <a:pt x="835662" y="2506015"/>
                </a:lnTo>
                <a:lnTo>
                  <a:pt x="816608" y="2551064"/>
                </a:lnTo>
                <a:lnTo>
                  <a:pt x="796507" y="2595024"/>
                </a:lnTo>
                <a:lnTo>
                  <a:pt x="775382" y="2637853"/>
                </a:lnTo>
                <a:lnTo>
                  <a:pt x="753255" y="2679507"/>
                </a:lnTo>
                <a:lnTo>
                  <a:pt x="730148" y="2719943"/>
                </a:lnTo>
                <a:lnTo>
                  <a:pt x="706083" y="2759118"/>
                </a:lnTo>
                <a:lnTo>
                  <a:pt x="681082" y="2796988"/>
                </a:lnTo>
                <a:lnTo>
                  <a:pt x="655168" y="2833511"/>
                </a:lnTo>
                <a:lnTo>
                  <a:pt x="628363" y="2868643"/>
                </a:lnTo>
                <a:lnTo>
                  <a:pt x="600688" y="2902340"/>
                </a:lnTo>
                <a:lnTo>
                  <a:pt x="572166" y="2934560"/>
                </a:lnTo>
                <a:lnTo>
                  <a:pt x="542819" y="2965259"/>
                </a:lnTo>
                <a:lnTo>
                  <a:pt x="512670" y="2994394"/>
                </a:lnTo>
                <a:lnTo>
                  <a:pt x="481740" y="3021922"/>
                </a:lnTo>
                <a:lnTo>
                  <a:pt x="450052" y="3047800"/>
                </a:lnTo>
                <a:lnTo>
                  <a:pt x="417627" y="3071983"/>
                </a:lnTo>
                <a:lnTo>
                  <a:pt x="384488" y="3094430"/>
                </a:lnTo>
                <a:lnTo>
                  <a:pt x="350658" y="3115097"/>
                </a:lnTo>
                <a:lnTo>
                  <a:pt x="316158" y="3133940"/>
                </a:lnTo>
                <a:lnTo>
                  <a:pt x="281010" y="3150916"/>
                </a:lnTo>
                <a:lnTo>
                  <a:pt x="245236" y="3165983"/>
                </a:lnTo>
                <a:lnTo>
                  <a:pt x="245236" y="3288538"/>
                </a:lnTo>
                <a:lnTo>
                  <a:pt x="0" y="3090418"/>
                </a:lnTo>
                <a:lnTo>
                  <a:pt x="245236" y="2798191"/>
                </a:lnTo>
                <a:lnTo>
                  <a:pt x="245236" y="2920746"/>
                </a:lnTo>
                <a:lnTo>
                  <a:pt x="281655" y="2905385"/>
                </a:lnTo>
                <a:lnTo>
                  <a:pt x="317441" y="2888033"/>
                </a:lnTo>
                <a:lnTo>
                  <a:pt x="352570" y="2868737"/>
                </a:lnTo>
                <a:lnTo>
                  <a:pt x="387016" y="2847539"/>
                </a:lnTo>
                <a:lnTo>
                  <a:pt x="420756" y="2824485"/>
                </a:lnTo>
                <a:lnTo>
                  <a:pt x="453764" y="2799620"/>
                </a:lnTo>
                <a:lnTo>
                  <a:pt x="486016" y="2772988"/>
                </a:lnTo>
                <a:lnTo>
                  <a:pt x="517485" y="2744633"/>
                </a:lnTo>
                <a:lnTo>
                  <a:pt x="548149" y="2714600"/>
                </a:lnTo>
                <a:lnTo>
                  <a:pt x="577980" y="2682935"/>
                </a:lnTo>
                <a:lnTo>
                  <a:pt x="606956" y="2649680"/>
                </a:lnTo>
                <a:lnTo>
                  <a:pt x="635050" y="2614883"/>
                </a:lnTo>
                <a:lnTo>
                  <a:pt x="662239" y="2578585"/>
                </a:lnTo>
                <a:lnTo>
                  <a:pt x="688496" y="2540834"/>
                </a:lnTo>
                <a:lnTo>
                  <a:pt x="713797" y="2501672"/>
                </a:lnTo>
                <a:lnTo>
                  <a:pt x="738118" y="2461145"/>
                </a:lnTo>
                <a:lnTo>
                  <a:pt x="761433" y="2419298"/>
                </a:lnTo>
                <a:lnTo>
                  <a:pt x="783717" y="2376174"/>
                </a:lnTo>
                <a:lnTo>
                  <a:pt x="804946" y="2331819"/>
                </a:lnTo>
                <a:lnTo>
                  <a:pt x="825095" y="2286278"/>
                </a:lnTo>
                <a:lnTo>
                  <a:pt x="844139" y="2239594"/>
                </a:lnTo>
                <a:lnTo>
                  <a:pt x="862052" y="2191813"/>
                </a:lnTo>
                <a:lnTo>
                  <a:pt x="878810" y="2142978"/>
                </a:lnTo>
                <a:lnTo>
                  <a:pt x="894389" y="2093136"/>
                </a:lnTo>
                <a:lnTo>
                  <a:pt x="908762" y="2042330"/>
                </a:lnTo>
                <a:lnTo>
                  <a:pt x="921906" y="1990605"/>
                </a:lnTo>
                <a:lnTo>
                  <a:pt x="933796" y="1938006"/>
                </a:lnTo>
                <a:lnTo>
                  <a:pt x="944406" y="1884577"/>
                </a:lnTo>
                <a:lnTo>
                  <a:pt x="953711" y="1830363"/>
                </a:lnTo>
                <a:lnTo>
                  <a:pt x="961687" y="1775409"/>
                </a:lnTo>
                <a:lnTo>
                  <a:pt x="968309" y="1719759"/>
                </a:lnTo>
                <a:lnTo>
                  <a:pt x="973552" y="1663457"/>
                </a:lnTo>
                <a:lnTo>
                  <a:pt x="977391" y="1606550"/>
                </a:lnTo>
              </a:path>
            </a:pathLst>
          </a:custGeom>
          <a:ln w="635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26970" y="5846762"/>
            <a:ext cx="2313940" cy="898525"/>
          </a:xfrm>
          <a:custGeom>
            <a:avLst/>
            <a:gdLst/>
            <a:ahLst/>
            <a:cxnLst/>
            <a:rect l="l" t="t" r="r" b="b"/>
            <a:pathLst>
              <a:path w="2313940" h="898525">
                <a:moveTo>
                  <a:pt x="336931" y="224637"/>
                </a:moveTo>
                <a:lnTo>
                  <a:pt x="112394" y="224637"/>
                </a:lnTo>
                <a:lnTo>
                  <a:pt x="129160" y="251498"/>
                </a:lnTo>
                <a:lnTo>
                  <a:pt x="167955" y="304065"/>
                </a:lnTo>
                <a:lnTo>
                  <a:pt x="213551" y="355017"/>
                </a:lnTo>
                <a:lnTo>
                  <a:pt x="265688" y="404265"/>
                </a:lnTo>
                <a:lnTo>
                  <a:pt x="324105" y="451721"/>
                </a:lnTo>
                <a:lnTo>
                  <a:pt x="355587" y="474748"/>
                </a:lnTo>
                <a:lnTo>
                  <a:pt x="388542" y="497294"/>
                </a:lnTo>
                <a:lnTo>
                  <a:pt x="422937" y="519348"/>
                </a:lnTo>
                <a:lnTo>
                  <a:pt x="458739" y="540898"/>
                </a:lnTo>
                <a:lnTo>
                  <a:pt x="495915" y="561933"/>
                </a:lnTo>
                <a:lnTo>
                  <a:pt x="534434" y="582442"/>
                </a:lnTo>
                <a:lnTo>
                  <a:pt x="574263" y="602414"/>
                </a:lnTo>
                <a:lnTo>
                  <a:pt x="615368" y="621838"/>
                </a:lnTo>
                <a:lnTo>
                  <a:pt x="657719" y="640703"/>
                </a:lnTo>
                <a:lnTo>
                  <a:pt x="701281" y="658998"/>
                </a:lnTo>
                <a:lnTo>
                  <a:pt x="746022" y="676711"/>
                </a:lnTo>
                <a:lnTo>
                  <a:pt x="791911" y="693831"/>
                </a:lnTo>
                <a:lnTo>
                  <a:pt x="838914" y="710348"/>
                </a:lnTo>
                <a:lnTo>
                  <a:pt x="886999" y="726250"/>
                </a:lnTo>
                <a:lnTo>
                  <a:pt x="936133" y="741527"/>
                </a:lnTo>
                <a:lnTo>
                  <a:pt x="986283" y="756166"/>
                </a:lnTo>
                <a:lnTo>
                  <a:pt x="1037418" y="770158"/>
                </a:lnTo>
                <a:lnTo>
                  <a:pt x="1089504" y="783490"/>
                </a:lnTo>
                <a:lnTo>
                  <a:pt x="1142510" y="796152"/>
                </a:lnTo>
                <a:lnTo>
                  <a:pt x="1196402" y="808132"/>
                </a:lnTo>
                <a:lnTo>
                  <a:pt x="1251147" y="819421"/>
                </a:lnTo>
                <a:lnTo>
                  <a:pt x="1306715" y="830005"/>
                </a:lnTo>
                <a:lnTo>
                  <a:pt x="1363071" y="839875"/>
                </a:lnTo>
                <a:lnTo>
                  <a:pt x="1420183" y="849019"/>
                </a:lnTo>
                <a:lnTo>
                  <a:pt x="1478019" y="857426"/>
                </a:lnTo>
                <a:lnTo>
                  <a:pt x="1536546" y="865086"/>
                </a:lnTo>
                <a:lnTo>
                  <a:pt x="1595732" y="871986"/>
                </a:lnTo>
                <a:lnTo>
                  <a:pt x="1655544" y="878116"/>
                </a:lnTo>
                <a:lnTo>
                  <a:pt x="1715949" y="883464"/>
                </a:lnTo>
                <a:lnTo>
                  <a:pt x="1776916" y="888021"/>
                </a:lnTo>
                <a:lnTo>
                  <a:pt x="1838410" y="891773"/>
                </a:lnTo>
                <a:lnTo>
                  <a:pt x="1900401" y="894711"/>
                </a:lnTo>
                <a:lnTo>
                  <a:pt x="1962855" y="896824"/>
                </a:lnTo>
                <a:lnTo>
                  <a:pt x="2025740" y="898099"/>
                </a:lnTo>
                <a:lnTo>
                  <a:pt x="2089022" y="898527"/>
                </a:lnTo>
                <a:lnTo>
                  <a:pt x="2313432" y="898527"/>
                </a:lnTo>
                <a:lnTo>
                  <a:pt x="2250157" y="898099"/>
                </a:lnTo>
                <a:lnTo>
                  <a:pt x="2187280" y="896824"/>
                </a:lnTo>
                <a:lnTo>
                  <a:pt x="2124834" y="894711"/>
                </a:lnTo>
                <a:lnTo>
                  <a:pt x="2062851" y="891773"/>
                </a:lnTo>
                <a:lnTo>
                  <a:pt x="2001363" y="888021"/>
                </a:lnTo>
                <a:lnTo>
                  <a:pt x="1940403" y="883464"/>
                </a:lnTo>
                <a:lnTo>
                  <a:pt x="1880004" y="878116"/>
                </a:lnTo>
                <a:lnTo>
                  <a:pt x="1820198" y="871986"/>
                </a:lnTo>
                <a:lnTo>
                  <a:pt x="1761018" y="865086"/>
                </a:lnTo>
                <a:lnTo>
                  <a:pt x="1702496" y="857426"/>
                </a:lnTo>
                <a:lnTo>
                  <a:pt x="1644665" y="849019"/>
                </a:lnTo>
                <a:lnTo>
                  <a:pt x="1587558" y="839875"/>
                </a:lnTo>
                <a:lnTo>
                  <a:pt x="1531206" y="830005"/>
                </a:lnTo>
                <a:lnTo>
                  <a:pt x="1475643" y="819421"/>
                </a:lnTo>
                <a:lnTo>
                  <a:pt x="1420901" y="808132"/>
                </a:lnTo>
                <a:lnTo>
                  <a:pt x="1367013" y="796152"/>
                </a:lnTo>
                <a:lnTo>
                  <a:pt x="1314011" y="783490"/>
                </a:lnTo>
                <a:lnTo>
                  <a:pt x="1261928" y="770158"/>
                </a:lnTo>
                <a:lnTo>
                  <a:pt x="1210796" y="756166"/>
                </a:lnTo>
                <a:lnTo>
                  <a:pt x="1160648" y="741527"/>
                </a:lnTo>
                <a:lnTo>
                  <a:pt x="1111516" y="726250"/>
                </a:lnTo>
                <a:lnTo>
                  <a:pt x="1063434" y="710348"/>
                </a:lnTo>
                <a:lnTo>
                  <a:pt x="1016433" y="693831"/>
                </a:lnTo>
                <a:lnTo>
                  <a:pt x="970546" y="676711"/>
                </a:lnTo>
                <a:lnTo>
                  <a:pt x="925807" y="658998"/>
                </a:lnTo>
                <a:lnTo>
                  <a:pt x="882246" y="640703"/>
                </a:lnTo>
                <a:lnTo>
                  <a:pt x="839897" y="621838"/>
                </a:lnTo>
                <a:lnTo>
                  <a:pt x="798793" y="602414"/>
                </a:lnTo>
                <a:lnTo>
                  <a:pt x="758965" y="582442"/>
                </a:lnTo>
                <a:lnTo>
                  <a:pt x="720447" y="561933"/>
                </a:lnTo>
                <a:lnTo>
                  <a:pt x="683271" y="540898"/>
                </a:lnTo>
                <a:lnTo>
                  <a:pt x="647470" y="519348"/>
                </a:lnTo>
                <a:lnTo>
                  <a:pt x="613076" y="497294"/>
                </a:lnTo>
                <a:lnTo>
                  <a:pt x="580122" y="474748"/>
                </a:lnTo>
                <a:lnTo>
                  <a:pt x="548640" y="451721"/>
                </a:lnTo>
                <a:lnTo>
                  <a:pt x="490223" y="404265"/>
                </a:lnTo>
                <a:lnTo>
                  <a:pt x="438087" y="355017"/>
                </a:lnTo>
                <a:lnTo>
                  <a:pt x="392491" y="304065"/>
                </a:lnTo>
                <a:lnTo>
                  <a:pt x="353696" y="251498"/>
                </a:lnTo>
                <a:lnTo>
                  <a:pt x="336931" y="224637"/>
                </a:lnTo>
                <a:close/>
              </a:path>
              <a:path w="2313940" h="898525">
                <a:moveTo>
                  <a:pt x="159893" y="0"/>
                </a:moveTo>
                <a:lnTo>
                  <a:pt x="0" y="224637"/>
                </a:lnTo>
                <a:lnTo>
                  <a:pt x="449325" y="224637"/>
                </a:lnTo>
                <a:lnTo>
                  <a:pt x="159893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28260" y="5846762"/>
            <a:ext cx="2153920" cy="898525"/>
          </a:xfrm>
          <a:custGeom>
            <a:avLst/>
            <a:gdLst/>
            <a:ahLst/>
            <a:cxnLst/>
            <a:rect l="l" t="t" r="r" b="b"/>
            <a:pathLst>
              <a:path w="2153920" h="898525">
                <a:moveTo>
                  <a:pt x="2153539" y="0"/>
                </a:moveTo>
                <a:lnTo>
                  <a:pt x="1929003" y="0"/>
                </a:lnTo>
                <a:lnTo>
                  <a:pt x="1927949" y="29100"/>
                </a:lnTo>
                <a:lnTo>
                  <a:pt x="1924811" y="57979"/>
                </a:lnTo>
                <a:lnTo>
                  <a:pt x="1912403" y="115011"/>
                </a:lnTo>
                <a:lnTo>
                  <a:pt x="1892028" y="170979"/>
                </a:lnTo>
                <a:lnTo>
                  <a:pt x="1863937" y="225768"/>
                </a:lnTo>
                <a:lnTo>
                  <a:pt x="1828377" y="279261"/>
                </a:lnTo>
                <a:lnTo>
                  <a:pt x="1785600" y="331342"/>
                </a:lnTo>
                <a:lnTo>
                  <a:pt x="1735854" y="381896"/>
                </a:lnTo>
                <a:lnTo>
                  <a:pt x="1679390" y="430806"/>
                </a:lnTo>
                <a:lnTo>
                  <a:pt x="1648717" y="454608"/>
                </a:lnTo>
                <a:lnTo>
                  <a:pt x="1616457" y="477956"/>
                </a:lnTo>
                <a:lnTo>
                  <a:pt x="1582643" y="500835"/>
                </a:lnTo>
                <a:lnTo>
                  <a:pt x="1547305" y="523230"/>
                </a:lnTo>
                <a:lnTo>
                  <a:pt x="1510475" y="545128"/>
                </a:lnTo>
                <a:lnTo>
                  <a:pt x="1472183" y="566512"/>
                </a:lnTo>
                <a:lnTo>
                  <a:pt x="1432461" y="587370"/>
                </a:lnTo>
                <a:lnTo>
                  <a:pt x="1391341" y="607687"/>
                </a:lnTo>
                <a:lnTo>
                  <a:pt x="1348853" y="627447"/>
                </a:lnTo>
                <a:lnTo>
                  <a:pt x="1305029" y="646637"/>
                </a:lnTo>
                <a:lnTo>
                  <a:pt x="1259899" y="665241"/>
                </a:lnTo>
                <a:lnTo>
                  <a:pt x="1213496" y="683247"/>
                </a:lnTo>
                <a:lnTo>
                  <a:pt x="1165849" y="700638"/>
                </a:lnTo>
                <a:lnTo>
                  <a:pt x="1116991" y="717400"/>
                </a:lnTo>
                <a:lnTo>
                  <a:pt x="1066953" y="733520"/>
                </a:lnTo>
                <a:lnTo>
                  <a:pt x="1015766" y="748982"/>
                </a:lnTo>
                <a:lnTo>
                  <a:pt x="963461" y="763771"/>
                </a:lnTo>
                <a:lnTo>
                  <a:pt x="910069" y="777875"/>
                </a:lnTo>
                <a:lnTo>
                  <a:pt x="855621" y="791277"/>
                </a:lnTo>
                <a:lnTo>
                  <a:pt x="800149" y="803963"/>
                </a:lnTo>
                <a:lnTo>
                  <a:pt x="743684" y="815920"/>
                </a:lnTo>
                <a:lnTo>
                  <a:pt x="686257" y="827132"/>
                </a:lnTo>
                <a:lnTo>
                  <a:pt x="627900" y="837584"/>
                </a:lnTo>
                <a:lnTo>
                  <a:pt x="568643" y="847263"/>
                </a:lnTo>
                <a:lnTo>
                  <a:pt x="508517" y="856154"/>
                </a:lnTo>
                <a:lnTo>
                  <a:pt x="447555" y="864242"/>
                </a:lnTo>
                <a:lnTo>
                  <a:pt x="385786" y="871513"/>
                </a:lnTo>
                <a:lnTo>
                  <a:pt x="323243" y="877953"/>
                </a:lnTo>
                <a:lnTo>
                  <a:pt x="259956" y="883546"/>
                </a:lnTo>
                <a:lnTo>
                  <a:pt x="195958" y="888278"/>
                </a:lnTo>
                <a:lnTo>
                  <a:pt x="131278" y="892136"/>
                </a:lnTo>
                <a:lnTo>
                  <a:pt x="65948" y="895103"/>
                </a:lnTo>
                <a:lnTo>
                  <a:pt x="0" y="897167"/>
                </a:lnTo>
                <a:lnTo>
                  <a:pt x="28023" y="897762"/>
                </a:lnTo>
                <a:lnTo>
                  <a:pt x="112140" y="898527"/>
                </a:lnTo>
                <a:lnTo>
                  <a:pt x="176947" y="898083"/>
                </a:lnTo>
                <a:lnTo>
                  <a:pt x="241250" y="896759"/>
                </a:lnTo>
                <a:lnTo>
                  <a:pt x="305018" y="894569"/>
                </a:lnTo>
                <a:lnTo>
                  <a:pt x="368223" y="891526"/>
                </a:lnTo>
                <a:lnTo>
                  <a:pt x="430835" y="887643"/>
                </a:lnTo>
                <a:lnTo>
                  <a:pt x="492823" y="882933"/>
                </a:lnTo>
                <a:lnTo>
                  <a:pt x="554158" y="877409"/>
                </a:lnTo>
                <a:lnTo>
                  <a:pt x="614810" y="871085"/>
                </a:lnTo>
                <a:lnTo>
                  <a:pt x="674749" y="863973"/>
                </a:lnTo>
                <a:lnTo>
                  <a:pt x="733945" y="856087"/>
                </a:lnTo>
                <a:lnTo>
                  <a:pt x="792368" y="847440"/>
                </a:lnTo>
                <a:lnTo>
                  <a:pt x="849988" y="838046"/>
                </a:lnTo>
                <a:lnTo>
                  <a:pt x="906776" y="827916"/>
                </a:lnTo>
                <a:lnTo>
                  <a:pt x="962701" y="817065"/>
                </a:lnTo>
                <a:lnTo>
                  <a:pt x="1017734" y="805505"/>
                </a:lnTo>
                <a:lnTo>
                  <a:pt x="1071844" y="793250"/>
                </a:lnTo>
                <a:lnTo>
                  <a:pt x="1125003" y="780313"/>
                </a:lnTo>
                <a:lnTo>
                  <a:pt x="1177179" y="766707"/>
                </a:lnTo>
                <a:lnTo>
                  <a:pt x="1228344" y="752445"/>
                </a:lnTo>
                <a:lnTo>
                  <a:pt x="1278467" y="737540"/>
                </a:lnTo>
                <a:lnTo>
                  <a:pt x="1327518" y="722006"/>
                </a:lnTo>
                <a:lnTo>
                  <a:pt x="1375468" y="705855"/>
                </a:lnTo>
                <a:lnTo>
                  <a:pt x="1422286" y="689102"/>
                </a:lnTo>
                <a:lnTo>
                  <a:pt x="1467943" y="671758"/>
                </a:lnTo>
                <a:lnTo>
                  <a:pt x="1512409" y="653837"/>
                </a:lnTo>
                <a:lnTo>
                  <a:pt x="1555654" y="635353"/>
                </a:lnTo>
                <a:lnTo>
                  <a:pt x="1597648" y="616318"/>
                </a:lnTo>
                <a:lnTo>
                  <a:pt x="1638361" y="596746"/>
                </a:lnTo>
                <a:lnTo>
                  <a:pt x="1677764" y="576650"/>
                </a:lnTo>
                <a:lnTo>
                  <a:pt x="1715826" y="556042"/>
                </a:lnTo>
                <a:lnTo>
                  <a:pt x="1752517" y="534936"/>
                </a:lnTo>
                <a:lnTo>
                  <a:pt x="1787808" y="513346"/>
                </a:lnTo>
                <a:lnTo>
                  <a:pt x="1821669" y="491284"/>
                </a:lnTo>
                <a:lnTo>
                  <a:pt x="1854070" y="468764"/>
                </a:lnTo>
                <a:lnTo>
                  <a:pt x="1884980" y="445798"/>
                </a:lnTo>
                <a:lnTo>
                  <a:pt x="1942212" y="398584"/>
                </a:lnTo>
                <a:lnTo>
                  <a:pt x="1993126" y="349746"/>
                </a:lnTo>
                <a:lnTo>
                  <a:pt x="2037481" y="299390"/>
                </a:lnTo>
                <a:lnTo>
                  <a:pt x="2075041" y="247621"/>
                </a:lnTo>
                <a:lnTo>
                  <a:pt x="2105564" y="194544"/>
                </a:lnTo>
                <a:lnTo>
                  <a:pt x="2128813" y="140266"/>
                </a:lnTo>
                <a:lnTo>
                  <a:pt x="2144548" y="84890"/>
                </a:lnTo>
                <a:lnTo>
                  <a:pt x="2152530" y="28522"/>
                </a:lnTo>
                <a:lnTo>
                  <a:pt x="2153539" y="0"/>
                </a:lnTo>
                <a:close/>
              </a:path>
            </a:pathLst>
          </a:custGeom>
          <a:solidFill>
            <a:srgbClr val="005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26970" y="5846762"/>
            <a:ext cx="4354830" cy="898525"/>
          </a:xfrm>
          <a:custGeom>
            <a:avLst/>
            <a:gdLst/>
            <a:ahLst/>
            <a:cxnLst/>
            <a:rect l="l" t="t" r="r" b="b"/>
            <a:pathLst>
              <a:path w="4354830" h="898525">
                <a:moveTo>
                  <a:pt x="2201291" y="897167"/>
                </a:moveTo>
                <a:lnTo>
                  <a:pt x="2267239" y="895103"/>
                </a:lnTo>
                <a:lnTo>
                  <a:pt x="2332569" y="892136"/>
                </a:lnTo>
                <a:lnTo>
                  <a:pt x="2397249" y="888278"/>
                </a:lnTo>
                <a:lnTo>
                  <a:pt x="2461247" y="883546"/>
                </a:lnTo>
                <a:lnTo>
                  <a:pt x="2524534" y="877953"/>
                </a:lnTo>
                <a:lnTo>
                  <a:pt x="2587077" y="871513"/>
                </a:lnTo>
                <a:lnTo>
                  <a:pt x="2648846" y="864242"/>
                </a:lnTo>
                <a:lnTo>
                  <a:pt x="2709808" y="856154"/>
                </a:lnTo>
                <a:lnTo>
                  <a:pt x="2769934" y="847263"/>
                </a:lnTo>
                <a:lnTo>
                  <a:pt x="2829191" y="837584"/>
                </a:lnTo>
                <a:lnTo>
                  <a:pt x="2887548" y="827132"/>
                </a:lnTo>
                <a:lnTo>
                  <a:pt x="2944975" y="815920"/>
                </a:lnTo>
                <a:lnTo>
                  <a:pt x="3001440" y="803963"/>
                </a:lnTo>
                <a:lnTo>
                  <a:pt x="3056912" y="791277"/>
                </a:lnTo>
                <a:lnTo>
                  <a:pt x="3111360" y="777875"/>
                </a:lnTo>
                <a:lnTo>
                  <a:pt x="3164752" y="763771"/>
                </a:lnTo>
                <a:lnTo>
                  <a:pt x="3217057" y="748982"/>
                </a:lnTo>
                <a:lnTo>
                  <a:pt x="3268244" y="733520"/>
                </a:lnTo>
                <a:lnTo>
                  <a:pt x="3318282" y="717400"/>
                </a:lnTo>
                <a:lnTo>
                  <a:pt x="3367140" y="700638"/>
                </a:lnTo>
                <a:lnTo>
                  <a:pt x="3414787" y="683247"/>
                </a:lnTo>
                <a:lnTo>
                  <a:pt x="3461190" y="665241"/>
                </a:lnTo>
                <a:lnTo>
                  <a:pt x="3506320" y="646637"/>
                </a:lnTo>
                <a:lnTo>
                  <a:pt x="3550144" y="627447"/>
                </a:lnTo>
                <a:lnTo>
                  <a:pt x="3592632" y="607687"/>
                </a:lnTo>
                <a:lnTo>
                  <a:pt x="3633752" y="587370"/>
                </a:lnTo>
                <a:lnTo>
                  <a:pt x="3673474" y="566512"/>
                </a:lnTo>
                <a:lnTo>
                  <a:pt x="3711766" y="545128"/>
                </a:lnTo>
                <a:lnTo>
                  <a:pt x="3748596" y="523230"/>
                </a:lnTo>
                <a:lnTo>
                  <a:pt x="3783934" y="500835"/>
                </a:lnTo>
                <a:lnTo>
                  <a:pt x="3817748" y="477956"/>
                </a:lnTo>
                <a:lnTo>
                  <a:pt x="3850008" y="454608"/>
                </a:lnTo>
                <a:lnTo>
                  <a:pt x="3880681" y="430806"/>
                </a:lnTo>
                <a:lnTo>
                  <a:pt x="3937145" y="381896"/>
                </a:lnTo>
                <a:lnTo>
                  <a:pt x="3986891" y="331342"/>
                </a:lnTo>
                <a:lnTo>
                  <a:pt x="4029668" y="279261"/>
                </a:lnTo>
                <a:lnTo>
                  <a:pt x="4065228" y="225768"/>
                </a:lnTo>
                <a:lnTo>
                  <a:pt x="4093319" y="170979"/>
                </a:lnTo>
                <a:lnTo>
                  <a:pt x="4113694" y="115011"/>
                </a:lnTo>
                <a:lnTo>
                  <a:pt x="4126102" y="57979"/>
                </a:lnTo>
                <a:lnTo>
                  <a:pt x="4130294" y="0"/>
                </a:lnTo>
                <a:lnTo>
                  <a:pt x="4354830" y="0"/>
                </a:lnTo>
                <a:lnTo>
                  <a:pt x="4350814" y="56823"/>
                </a:lnTo>
                <a:lnTo>
                  <a:pt x="4338925" y="112708"/>
                </a:lnTo>
                <a:lnTo>
                  <a:pt x="4319404" y="167549"/>
                </a:lnTo>
                <a:lnTo>
                  <a:pt x="4292488" y="221239"/>
                </a:lnTo>
                <a:lnTo>
                  <a:pt x="4258417" y="273675"/>
                </a:lnTo>
                <a:lnTo>
                  <a:pt x="4217429" y="324751"/>
                </a:lnTo>
                <a:lnTo>
                  <a:pt x="4169765" y="374361"/>
                </a:lnTo>
                <a:lnTo>
                  <a:pt x="4115662" y="422400"/>
                </a:lnTo>
                <a:lnTo>
                  <a:pt x="4055361" y="468764"/>
                </a:lnTo>
                <a:lnTo>
                  <a:pt x="4022960" y="491284"/>
                </a:lnTo>
                <a:lnTo>
                  <a:pt x="3989099" y="513346"/>
                </a:lnTo>
                <a:lnTo>
                  <a:pt x="3953808" y="534936"/>
                </a:lnTo>
                <a:lnTo>
                  <a:pt x="3917117" y="556042"/>
                </a:lnTo>
                <a:lnTo>
                  <a:pt x="3879055" y="576650"/>
                </a:lnTo>
                <a:lnTo>
                  <a:pt x="3839652" y="596746"/>
                </a:lnTo>
                <a:lnTo>
                  <a:pt x="3798939" y="616318"/>
                </a:lnTo>
                <a:lnTo>
                  <a:pt x="3756945" y="635353"/>
                </a:lnTo>
                <a:lnTo>
                  <a:pt x="3713700" y="653837"/>
                </a:lnTo>
                <a:lnTo>
                  <a:pt x="3669234" y="671758"/>
                </a:lnTo>
                <a:lnTo>
                  <a:pt x="3623577" y="689102"/>
                </a:lnTo>
                <a:lnTo>
                  <a:pt x="3576759" y="705855"/>
                </a:lnTo>
                <a:lnTo>
                  <a:pt x="3528809" y="722006"/>
                </a:lnTo>
                <a:lnTo>
                  <a:pt x="3479758" y="737540"/>
                </a:lnTo>
                <a:lnTo>
                  <a:pt x="3429635" y="752445"/>
                </a:lnTo>
                <a:lnTo>
                  <a:pt x="3378470" y="766707"/>
                </a:lnTo>
                <a:lnTo>
                  <a:pt x="3326294" y="780313"/>
                </a:lnTo>
                <a:lnTo>
                  <a:pt x="3273135" y="793250"/>
                </a:lnTo>
                <a:lnTo>
                  <a:pt x="3219025" y="805505"/>
                </a:lnTo>
                <a:lnTo>
                  <a:pt x="3163992" y="817065"/>
                </a:lnTo>
                <a:lnTo>
                  <a:pt x="3108067" y="827916"/>
                </a:lnTo>
                <a:lnTo>
                  <a:pt x="3051279" y="838046"/>
                </a:lnTo>
                <a:lnTo>
                  <a:pt x="2993659" y="847440"/>
                </a:lnTo>
                <a:lnTo>
                  <a:pt x="2935236" y="856087"/>
                </a:lnTo>
                <a:lnTo>
                  <a:pt x="2876040" y="863973"/>
                </a:lnTo>
                <a:lnTo>
                  <a:pt x="2816101" y="871085"/>
                </a:lnTo>
                <a:lnTo>
                  <a:pt x="2755449" y="877409"/>
                </a:lnTo>
                <a:lnTo>
                  <a:pt x="2694114" y="882933"/>
                </a:lnTo>
                <a:lnTo>
                  <a:pt x="2632126" y="887643"/>
                </a:lnTo>
                <a:lnTo>
                  <a:pt x="2569514" y="891526"/>
                </a:lnTo>
                <a:lnTo>
                  <a:pt x="2506309" y="894569"/>
                </a:lnTo>
                <a:lnTo>
                  <a:pt x="2442541" y="896759"/>
                </a:lnTo>
                <a:lnTo>
                  <a:pt x="2378238" y="898083"/>
                </a:lnTo>
                <a:lnTo>
                  <a:pt x="2313432" y="898527"/>
                </a:lnTo>
                <a:lnTo>
                  <a:pt x="2089022" y="898527"/>
                </a:lnTo>
                <a:lnTo>
                  <a:pt x="2025740" y="898099"/>
                </a:lnTo>
                <a:lnTo>
                  <a:pt x="1962855" y="896824"/>
                </a:lnTo>
                <a:lnTo>
                  <a:pt x="1900401" y="894711"/>
                </a:lnTo>
                <a:lnTo>
                  <a:pt x="1838410" y="891773"/>
                </a:lnTo>
                <a:lnTo>
                  <a:pt x="1776916" y="888021"/>
                </a:lnTo>
                <a:lnTo>
                  <a:pt x="1715949" y="883464"/>
                </a:lnTo>
                <a:lnTo>
                  <a:pt x="1655544" y="878116"/>
                </a:lnTo>
                <a:lnTo>
                  <a:pt x="1595732" y="871986"/>
                </a:lnTo>
                <a:lnTo>
                  <a:pt x="1536546" y="865086"/>
                </a:lnTo>
                <a:lnTo>
                  <a:pt x="1478019" y="857426"/>
                </a:lnTo>
                <a:lnTo>
                  <a:pt x="1420183" y="849019"/>
                </a:lnTo>
                <a:lnTo>
                  <a:pt x="1363071" y="839875"/>
                </a:lnTo>
                <a:lnTo>
                  <a:pt x="1306715" y="830005"/>
                </a:lnTo>
                <a:lnTo>
                  <a:pt x="1251147" y="819421"/>
                </a:lnTo>
                <a:lnTo>
                  <a:pt x="1196402" y="808132"/>
                </a:lnTo>
                <a:lnTo>
                  <a:pt x="1142510" y="796152"/>
                </a:lnTo>
                <a:lnTo>
                  <a:pt x="1089504" y="783490"/>
                </a:lnTo>
                <a:lnTo>
                  <a:pt x="1037418" y="770158"/>
                </a:lnTo>
                <a:lnTo>
                  <a:pt x="986283" y="756166"/>
                </a:lnTo>
                <a:lnTo>
                  <a:pt x="936133" y="741527"/>
                </a:lnTo>
                <a:lnTo>
                  <a:pt x="886999" y="726250"/>
                </a:lnTo>
                <a:lnTo>
                  <a:pt x="838914" y="710348"/>
                </a:lnTo>
                <a:lnTo>
                  <a:pt x="791911" y="693831"/>
                </a:lnTo>
                <a:lnTo>
                  <a:pt x="746022" y="676711"/>
                </a:lnTo>
                <a:lnTo>
                  <a:pt x="701281" y="658998"/>
                </a:lnTo>
                <a:lnTo>
                  <a:pt x="657719" y="640703"/>
                </a:lnTo>
                <a:lnTo>
                  <a:pt x="615368" y="621838"/>
                </a:lnTo>
                <a:lnTo>
                  <a:pt x="574263" y="602414"/>
                </a:lnTo>
                <a:lnTo>
                  <a:pt x="534434" y="582442"/>
                </a:lnTo>
                <a:lnTo>
                  <a:pt x="495915" y="561933"/>
                </a:lnTo>
                <a:lnTo>
                  <a:pt x="458739" y="540898"/>
                </a:lnTo>
                <a:lnTo>
                  <a:pt x="422937" y="519348"/>
                </a:lnTo>
                <a:lnTo>
                  <a:pt x="388542" y="497294"/>
                </a:lnTo>
                <a:lnTo>
                  <a:pt x="355587" y="474748"/>
                </a:lnTo>
                <a:lnTo>
                  <a:pt x="324105" y="451721"/>
                </a:lnTo>
                <a:lnTo>
                  <a:pt x="265688" y="404265"/>
                </a:lnTo>
                <a:lnTo>
                  <a:pt x="213551" y="355017"/>
                </a:lnTo>
                <a:lnTo>
                  <a:pt x="167955" y="304065"/>
                </a:lnTo>
                <a:lnTo>
                  <a:pt x="129160" y="251498"/>
                </a:lnTo>
                <a:lnTo>
                  <a:pt x="112394" y="224637"/>
                </a:lnTo>
                <a:lnTo>
                  <a:pt x="0" y="224637"/>
                </a:lnTo>
                <a:lnTo>
                  <a:pt x="159893" y="0"/>
                </a:lnTo>
                <a:lnTo>
                  <a:pt x="449325" y="224637"/>
                </a:lnTo>
                <a:lnTo>
                  <a:pt x="336931" y="224637"/>
                </a:lnTo>
                <a:lnTo>
                  <a:pt x="353696" y="251498"/>
                </a:lnTo>
                <a:lnTo>
                  <a:pt x="392491" y="304065"/>
                </a:lnTo>
                <a:lnTo>
                  <a:pt x="438087" y="355017"/>
                </a:lnTo>
                <a:lnTo>
                  <a:pt x="490223" y="404265"/>
                </a:lnTo>
                <a:lnTo>
                  <a:pt x="548640" y="451721"/>
                </a:lnTo>
                <a:lnTo>
                  <a:pt x="580122" y="474748"/>
                </a:lnTo>
                <a:lnTo>
                  <a:pt x="613076" y="497294"/>
                </a:lnTo>
                <a:lnTo>
                  <a:pt x="647470" y="519348"/>
                </a:lnTo>
                <a:lnTo>
                  <a:pt x="683271" y="540898"/>
                </a:lnTo>
                <a:lnTo>
                  <a:pt x="720447" y="561933"/>
                </a:lnTo>
                <a:lnTo>
                  <a:pt x="758965" y="582442"/>
                </a:lnTo>
                <a:lnTo>
                  <a:pt x="798793" y="602414"/>
                </a:lnTo>
                <a:lnTo>
                  <a:pt x="839897" y="621838"/>
                </a:lnTo>
                <a:lnTo>
                  <a:pt x="882246" y="640703"/>
                </a:lnTo>
                <a:lnTo>
                  <a:pt x="925807" y="658998"/>
                </a:lnTo>
                <a:lnTo>
                  <a:pt x="970546" y="676711"/>
                </a:lnTo>
                <a:lnTo>
                  <a:pt x="1016433" y="693831"/>
                </a:lnTo>
                <a:lnTo>
                  <a:pt x="1063434" y="710348"/>
                </a:lnTo>
                <a:lnTo>
                  <a:pt x="1111516" y="726250"/>
                </a:lnTo>
                <a:lnTo>
                  <a:pt x="1160648" y="741527"/>
                </a:lnTo>
                <a:lnTo>
                  <a:pt x="1210796" y="756166"/>
                </a:lnTo>
                <a:lnTo>
                  <a:pt x="1261928" y="770158"/>
                </a:lnTo>
                <a:lnTo>
                  <a:pt x="1314011" y="783490"/>
                </a:lnTo>
                <a:lnTo>
                  <a:pt x="1367013" y="796152"/>
                </a:lnTo>
                <a:lnTo>
                  <a:pt x="1420901" y="808132"/>
                </a:lnTo>
                <a:lnTo>
                  <a:pt x="1475643" y="819421"/>
                </a:lnTo>
                <a:lnTo>
                  <a:pt x="1531206" y="830005"/>
                </a:lnTo>
                <a:lnTo>
                  <a:pt x="1587558" y="839875"/>
                </a:lnTo>
                <a:lnTo>
                  <a:pt x="1644665" y="849019"/>
                </a:lnTo>
                <a:lnTo>
                  <a:pt x="1702496" y="857426"/>
                </a:lnTo>
                <a:lnTo>
                  <a:pt x="1761018" y="865086"/>
                </a:lnTo>
                <a:lnTo>
                  <a:pt x="1820198" y="871986"/>
                </a:lnTo>
                <a:lnTo>
                  <a:pt x="1880004" y="878116"/>
                </a:lnTo>
                <a:lnTo>
                  <a:pt x="1940403" y="883464"/>
                </a:lnTo>
                <a:lnTo>
                  <a:pt x="2001363" y="888021"/>
                </a:lnTo>
                <a:lnTo>
                  <a:pt x="2062851" y="891773"/>
                </a:lnTo>
                <a:lnTo>
                  <a:pt x="2124834" y="894711"/>
                </a:lnTo>
                <a:lnTo>
                  <a:pt x="2187280" y="896824"/>
                </a:lnTo>
                <a:lnTo>
                  <a:pt x="2250157" y="898099"/>
                </a:lnTo>
                <a:lnTo>
                  <a:pt x="2313432" y="898527"/>
                </a:lnTo>
              </a:path>
            </a:pathLst>
          </a:custGeom>
          <a:ln w="635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9495" y="1812035"/>
            <a:ext cx="1004316" cy="3398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5299" y="1801114"/>
            <a:ext cx="991235" cy="1851660"/>
          </a:xfrm>
          <a:custGeom>
            <a:avLst/>
            <a:gdLst/>
            <a:ahLst/>
            <a:cxnLst/>
            <a:rect l="l" t="t" r="r" b="b"/>
            <a:pathLst>
              <a:path w="991235" h="1851660">
                <a:moveTo>
                  <a:pt x="742988" y="0"/>
                </a:moveTo>
                <a:lnTo>
                  <a:pt x="742988" y="123825"/>
                </a:lnTo>
                <a:lnTo>
                  <a:pt x="706846" y="139353"/>
                </a:lnTo>
                <a:lnTo>
                  <a:pt x="671338" y="156849"/>
                </a:lnTo>
                <a:lnTo>
                  <a:pt x="636484" y="176266"/>
                </a:lnTo>
                <a:lnTo>
                  <a:pt x="602308" y="197560"/>
                </a:lnTo>
                <a:lnTo>
                  <a:pt x="568831" y="220688"/>
                </a:lnTo>
                <a:lnTo>
                  <a:pt x="536076" y="245604"/>
                </a:lnTo>
                <a:lnTo>
                  <a:pt x="504066" y="272264"/>
                </a:lnTo>
                <a:lnTo>
                  <a:pt x="472822" y="300623"/>
                </a:lnTo>
                <a:lnTo>
                  <a:pt x="442367" y="330638"/>
                </a:lnTo>
                <a:lnTo>
                  <a:pt x="412724" y="362263"/>
                </a:lnTo>
                <a:lnTo>
                  <a:pt x="383914" y="395454"/>
                </a:lnTo>
                <a:lnTo>
                  <a:pt x="355961" y="430167"/>
                </a:lnTo>
                <a:lnTo>
                  <a:pt x="328886" y="466357"/>
                </a:lnTo>
                <a:lnTo>
                  <a:pt x="302711" y="503980"/>
                </a:lnTo>
                <a:lnTo>
                  <a:pt x="277460" y="542991"/>
                </a:lnTo>
                <a:lnTo>
                  <a:pt x="253154" y="583346"/>
                </a:lnTo>
                <a:lnTo>
                  <a:pt x="229816" y="625000"/>
                </a:lnTo>
                <a:lnTo>
                  <a:pt x="207468" y="667908"/>
                </a:lnTo>
                <a:lnTo>
                  <a:pt x="186133" y="712027"/>
                </a:lnTo>
                <a:lnTo>
                  <a:pt x="165832" y="757312"/>
                </a:lnTo>
                <a:lnTo>
                  <a:pt x="146589" y="803719"/>
                </a:lnTo>
                <a:lnTo>
                  <a:pt x="128425" y="851202"/>
                </a:lnTo>
                <a:lnTo>
                  <a:pt x="111364" y="899717"/>
                </a:lnTo>
                <a:lnTo>
                  <a:pt x="95426" y="949221"/>
                </a:lnTo>
                <a:lnTo>
                  <a:pt x="80635" y="999668"/>
                </a:lnTo>
                <a:lnTo>
                  <a:pt x="66944" y="1051305"/>
                </a:lnTo>
                <a:lnTo>
                  <a:pt x="54582" y="1103215"/>
                </a:lnTo>
                <a:lnTo>
                  <a:pt x="43365" y="1156225"/>
                </a:lnTo>
                <a:lnTo>
                  <a:pt x="33384" y="1210002"/>
                </a:lnTo>
                <a:lnTo>
                  <a:pt x="24661" y="1264499"/>
                </a:lnTo>
                <a:lnTo>
                  <a:pt x="17218" y="1319673"/>
                </a:lnTo>
                <a:lnTo>
                  <a:pt x="11079" y="1375479"/>
                </a:lnTo>
                <a:lnTo>
                  <a:pt x="6265" y="1431873"/>
                </a:lnTo>
                <a:lnTo>
                  <a:pt x="2799" y="1488810"/>
                </a:lnTo>
                <a:lnTo>
                  <a:pt x="703" y="1546246"/>
                </a:lnTo>
                <a:lnTo>
                  <a:pt x="0" y="1604137"/>
                </a:lnTo>
                <a:lnTo>
                  <a:pt x="0" y="1851660"/>
                </a:lnTo>
                <a:lnTo>
                  <a:pt x="703" y="1793779"/>
                </a:lnTo>
                <a:lnTo>
                  <a:pt x="2799" y="1736352"/>
                </a:lnTo>
                <a:lnTo>
                  <a:pt x="6265" y="1679423"/>
                </a:lnTo>
                <a:lnTo>
                  <a:pt x="11079" y="1623036"/>
                </a:lnTo>
                <a:lnTo>
                  <a:pt x="17218" y="1567236"/>
                </a:lnTo>
                <a:lnTo>
                  <a:pt x="24661" y="1512067"/>
                </a:lnTo>
                <a:lnTo>
                  <a:pt x="33384" y="1457574"/>
                </a:lnTo>
                <a:lnTo>
                  <a:pt x="43365" y="1403801"/>
                </a:lnTo>
                <a:lnTo>
                  <a:pt x="54582" y="1350793"/>
                </a:lnTo>
                <a:lnTo>
                  <a:pt x="67013" y="1298595"/>
                </a:lnTo>
                <a:lnTo>
                  <a:pt x="80635" y="1247251"/>
                </a:lnTo>
                <a:lnTo>
                  <a:pt x="95426" y="1196805"/>
                </a:lnTo>
                <a:lnTo>
                  <a:pt x="111364" y="1147303"/>
                </a:lnTo>
                <a:lnTo>
                  <a:pt x="128425" y="1098788"/>
                </a:lnTo>
                <a:lnTo>
                  <a:pt x="146710" y="1051014"/>
                </a:lnTo>
                <a:lnTo>
                  <a:pt x="165832" y="1004899"/>
                </a:lnTo>
                <a:lnTo>
                  <a:pt x="186133" y="959614"/>
                </a:lnTo>
                <a:lnTo>
                  <a:pt x="207468" y="915495"/>
                </a:lnTo>
                <a:lnTo>
                  <a:pt x="229816" y="872586"/>
                </a:lnTo>
                <a:lnTo>
                  <a:pt x="253154" y="830932"/>
                </a:lnTo>
                <a:lnTo>
                  <a:pt x="277460" y="790578"/>
                </a:lnTo>
                <a:lnTo>
                  <a:pt x="302711" y="751567"/>
                </a:lnTo>
                <a:lnTo>
                  <a:pt x="328886" y="713945"/>
                </a:lnTo>
                <a:lnTo>
                  <a:pt x="355961" y="677756"/>
                </a:lnTo>
                <a:lnTo>
                  <a:pt x="383914" y="643045"/>
                </a:lnTo>
                <a:lnTo>
                  <a:pt x="412724" y="609855"/>
                </a:lnTo>
                <a:lnTo>
                  <a:pt x="442367" y="578232"/>
                </a:lnTo>
                <a:lnTo>
                  <a:pt x="472822" y="548221"/>
                </a:lnTo>
                <a:lnTo>
                  <a:pt x="504066" y="519865"/>
                </a:lnTo>
                <a:lnTo>
                  <a:pt x="536076" y="493209"/>
                </a:lnTo>
                <a:lnTo>
                  <a:pt x="568831" y="468298"/>
                </a:lnTo>
                <a:lnTo>
                  <a:pt x="602308" y="445177"/>
                </a:lnTo>
                <a:lnTo>
                  <a:pt x="636484" y="423889"/>
                </a:lnTo>
                <a:lnTo>
                  <a:pt x="671338" y="404480"/>
                </a:lnTo>
                <a:lnTo>
                  <a:pt x="706846" y="386993"/>
                </a:lnTo>
                <a:lnTo>
                  <a:pt x="742988" y="371475"/>
                </a:lnTo>
                <a:lnTo>
                  <a:pt x="846529" y="371475"/>
                </a:lnTo>
                <a:lnTo>
                  <a:pt x="990638" y="199136"/>
                </a:lnTo>
                <a:lnTo>
                  <a:pt x="742988" y="0"/>
                </a:lnTo>
                <a:close/>
              </a:path>
              <a:path w="991235" h="1851660">
                <a:moveTo>
                  <a:pt x="846529" y="371475"/>
                </a:moveTo>
                <a:lnTo>
                  <a:pt x="742988" y="371475"/>
                </a:lnTo>
                <a:lnTo>
                  <a:pt x="742988" y="495300"/>
                </a:lnTo>
                <a:lnTo>
                  <a:pt x="846529" y="37147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5282" y="3528948"/>
            <a:ext cx="991235" cy="1652905"/>
          </a:xfrm>
          <a:custGeom>
            <a:avLst/>
            <a:gdLst/>
            <a:ahLst/>
            <a:cxnLst/>
            <a:rect l="l" t="t" r="r" b="b"/>
            <a:pathLst>
              <a:path w="991235" h="1652904">
                <a:moveTo>
                  <a:pt x="3281" y="0"/>
                </a:moveTo>
                <a:lnTo>
                  <a:pt x="944" y="57747"/>
                </a:lnTo>
                <a:lnTo>
                  <a:pt x="0" y="114069"/>
                </a:lnTo>
                <a:lnTo>
                  <a:pt x="398" y="170521"/>
                </a:lnTo>
                <a:lnTo>
                  <a:pt x="2137" y="226707"/>
                </a:lnTo>
                <a:lnTo>
                  <a:pt x="5164" y="282060"/>
                </a:lnTo>
                <a:lnTo>
                  <a:pt x="9488" y="337067"/>
                </a:lnTo>
                <a:lnTo>
                  <a:pt x="15076" y="391512"/>
                </a:lnTo>
                <a:lnTo>
                  <a:pt x="21907" y="445357"/>
                </a:lnTo>
                <a:lnTo>
                  <a:pt x="29958" y="498561"/>
                </a:lnTo>
                <a:lnTo>
                  <a:pt x="39208" y="551084"/>
                </a:lnTo>
                <a:lnTo>
                  <a:pt x="49635" y="602886"/>
                </a:lnTo>
                <a:lnTo>
                  <a:pt x="61217" y="653929"/>
                </a:lnTo>
                <a:lnTo>
                  <a:pt x="73931" y="704171"/>
                </a:lnTo>
                <a:lnTo>
                  <a:pt x="87757" y="753573"/>
                </a:lnTo>
                <a:lnTo>
                  <a:pt x="102672" y="802095"/>
                </a:lnTo>
                <a:lnTo>
                  <a:pt x="118654" y="849698"/>
                </a:lnTo>
                <a:lnTo>
                  <a:pt x="135681" y="896341"/>
                </a:lnTo>
                <a:lnTo>
                  <a:pt x="153731" y="941986"/>
                </a:lnTo>
                <a:lnTo>
                  <a:pt x="172783" y="986591"/>
                </a:lnTo>
                <a:lnTo>
                  <a:pt x="192814" y="1030117"/>
                </a:lnTo>
                <a:lnTo>
                  <a:pt x="213803" y="1072525"/>
                </a:lnTo>
                <a:lnTo>
                  <a:pt x="235727" y="1113774"/>
                </a:lnTo>
                <a:lnTo>
                  <a:pt x="258565" y="1153824"/>
                </a:lnTo>
                <a:lnTo>
                  <a:pt x="282295" y="1192637"/>
                </a:lnTo>
                <a:lnTo>
                  <a:pt x="306895" y="1230172"/>
                </a:lnTo>
                <a:lnTo>
                  <a:pt x="332342" y="1266389"/>
                </a:lnTo>
                <a:lnTo>
                  <a:pt x="358615" y="1301248"/>
                </a:lnTo>
                <a:lnTo>
                  <a:pt x="385693" y="1334710"/>
                </a:lnTo>
                <a:lnTo>
                  <a:pt x="413553" y="1366735"/>
                </a:lnTo>
                <a:lnTo>
                  <a:pt x="442172" y="1397283"/>
                </a:lnTo>
                <a:lnTo>
                  <a:pt x="471530" y="1426314"/>
                </a:lnTo>
                <a:lnTo>
                  <a:pt x="501605" y="1453789"/>
                </a:lnTo>
                <a:lnTo>
                  <a:pt x="532374" y="1479667"/>
                </a:lnTo>
                <a:lnTo>
                  <a:pt x="563815" y="1503908"/>
                </a:lnTo>
                <a:lnTo>
                  <a:pt x="595907" y="1526474"/>
                </a:lnTo>
                <a:lnTo>
                  <a:pt x="628627" y="1547324"/>
                </a:lnTo>
                <a:lnTo>
                  <a:pt x="661954" y="1566417"/>
                </a:lnTo>
                <a:lnTo>
                  <a:pt x="730341" y="1599179"/>
                </a:lnTo>
                <a:lnTo>
                  <a:pt x="800892" y="1624440"/>
                </a:lnTo>
                <a:lnTo>
                  <a:pt x="873431" y="1641881"/>
                </a:lnTo>
                <a:lnTo>
                  <a:pt x="930415" y="1649811"/>
                </a:lnTo>
                <a:lnTo>
                  <a:pt x="970559" y="1652339"/>
                </a:lnTo>
                <a:lnTo>
                  <a:pt x="990655" y="1652651"/>
                </a:lnTo>
                <a:lnTo>
                  <a:pt x="990655" y="1405001"/>
                </a:lnTo>
                <a:lnTo>
                  <a:pt x="953056" y="1403916"/>
                </a:lnTo>
                <a:lnTo>
                  <a:pt x="915793" y="1400687"/>
                </a:lnTo>
                <a:lnTo>
                  <a:pt x="842374" y="1387945"/>
                </a:lnTo>
                <a:lnTo>
                  <a:pt x="770610" y="1367073"/>
                </a:lnTo>
                <a:lnTo>
                  <a:pt x="700709" y="1338370"/>
                </a:lnTo>
                <a:lnTo>
                  <a:pt x="666524" y="1321175"/>
                </a:lnTo>
                <a:lnTo>
                  <a:pt x="632882" y="1302134"/>
                </a:lnTo>
                <a:lnTo>
                  <a:pt x="599812" y="1281285"/>
                </a:lnTo>
                <a:lnTo>
                  <a:pt x="567339" y="1258665"/>
                </a:lnTo>
                <a:lnTo>
                  <a:pt x="535489" y="1234311"/>
                </a:lnTo>
                <a:lnTo>
                  <a:pt x="504288" y="1208260"/>
                </a:lnTo>
                <a:lnTo>
                  <a:pt x="473764" y="1180550"/>
                </a:lnTo>
                <a:lnTo>
                  <a:pt x="443941" y="1151219"/>
                </a:lnTo>
                <a:lnTo>
                  <a:pt x="414847" y="1120302"/>
                </a:lnTo>
                <a:lnTo>
                  <a:pt x="386507" y="1087839"/>
                </a:lnTo>
                <a:lnTo>
                  <a:pt x="358948" y="1053866"/>
                </a:lnTo>
                <a:lnTo>
                  <a:pt x="332196" y="1018420"/>
                </a:lnTo>
                <a:lnTo>
                  <a:pt x="306278" y="981539"/>
                </a:lnTo>
                <a:lnTo>
                  <a:pt x="281218" y="943260"/>
                </a:lnTo>
                <a:lnTo>
                  <a:pt x="257045" y="903620"/>
                </a:lnTo>
                <a:lnTo>
                  <a:pt x="233783" y="862657"/>
                </a:lnTo>
                <a:lnTo>
                  <a:pt x="211460" y="820408"/>
                </a:lnTo>
                <a:lnTo>
                  <a:pt x="190100" y="776911"/>
                </a:lnTo>
                <a:lnTo>
                  <a:pt x="169732" y="732202"/>
                </a:lnTo>
                <a:lnTo>
                  <a:pt x="150380" y="686320"/>
                </a:lnTo>
                <a:lnTo>
                  <a:pt x="132072" y="639301"/>
                </a:lnTo>
                <a:lnTo>
                  <a:pt x="114833" y="591182"/>
                </a:lnTo>
                <a:lnTo>
                  <a:pt x="98689" y="542002"/>
                </a:lnTo>
                <a:lnTo>
                  <a:pt x="83667" y="491796"/>
                </a:lnTo>
                <a:lnTo>
                  <a:pt x="69793" y="440604"/>
                </a:lnTo>
                <a:lnTo>
                  <a:pt x="57094" y="388461"/>
                </a:lnTo>
                <a:lnTo>
                  <a:pt x="45595" y="335406"/>
                </a:lnTo>
                <a:lnTo>
                  <a:pt x="35323" y="281476"/>
                </a:lnTo>
                <a:lnTo>
                  <a:pt x="26279" y="226531"/>
                </a:lnTo>
                <a:lnTo>
                  <a:pt x="18563" y="171138"/>
                </a:lnTo>
                <a:lnTo>
                  <a:pt x="12129" y="114805"/>
                </a:lnTo>
                <a:lnTo>
                  <a:pt x="7026" y="57747"/>
                </a:lnTo>
                <a:lnTo>
                  <a:pt x="3281" y="0"/>
                </a:lnTo>
                <a:close/>
              </a:path>
            </a:pathLst>
          </a:custGeom>
          <a:solidFill>
            <a:srgbClr val="005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5299" y="1801114"/>
            <a:ext cx="991235" cy="3380740"/>
          </a:xfrm>
          <a:custGeom>
            <a:avLst/>
            <a:gdLst/>
            <a:ahLst/>
            <a:cxnLst/>
            <a:rect l="l" t="t" r="r" b="b"/>
            <a:pathLst>
              <a:path w="991235" h="3380740">
                <a:moveTo>
                  <a:pt x="0" y="1851660"/>
                </a:moveTo>
                <a:lnTo>
                  <a:pt x="703" y="1793779"/>
                </a:lnTo>
                <a:lnTo>
                  <a:pt x="2799" y="1736352"/>
                </a:lnTo>
                <a:lnTo>
                  <a:pt x="6265" y="1679423"/>
                </a:lnTo>
                <a:lnTo>
                  <a:pt x="11079" y="1623036"/>
                </a:lnTo>
                <a:lnTo>
                  <a:pt x="17218" y="1567236"/>
                </a:lnTo>
                <a:lnTo>
                  <a:pt x="24661" y="1512067"/>
                </a:lnTo>
                <a:lnTo>
                  <a:pt x="33384" y="1457574"/>
                </a:lnTo>
                <a:lnTo>
                  <a:pt x="43365" y="1403801"/>
                </a:lnTo>
                <a:lnTo>
                  <a:pt x="54582" y="1350793"/>
                </a:lnTo>
                <a:lnTo>
                  <a:pt x="67013" y="1298595"/>
                </a:lnTo>
                <a:lnTo>
                  <a:pt x="80635" y="1247251"/>
                </a:lnTo>
                <a:lnTo>
                  <a:pt x="95426" y="1196805"/>
                </a:lnTo>
                <a:lnTo>
                  <a:pt x="111364" y="1147303"/>
                </a:lnTo>
                <a:lnTo>
                  <a:pt x="128425" y="1098788"/>
                </a:lnTo>
                <a:lnTo>
                  <a:pt x="146589" y="1051305"/>
                </a:lnTo>
                <a:lnTo>
                  <a:pt x="165832" y="1004899"/>
                </a:lnTo>
                <a:lnTo>
                  <a:pt x="186133" y="959614"/>
                </a:lnTo>
                <a:lnTo>
                  <a:pt x="207468" y="915495"/>
                </a:lnTo>
                <a:lnTo>
                  <a:pt x="229816" y="872586"/>
                </a:lnTo>
                <a:lnTo>
                  <a:pt x="253154" y="830932"/>
                </a:lnTo>
                <a:lnTo>
                  <a:pt x="277460" y="790578"/>
                </a:lnTo>
                <a:lnTo>
                  <a:pt x="302711" y="751567"/>
                </a:lnTo>
                <a:lnTo>
                  <a:pt x="328886" y="713945"/>
                </a:lnTo>
                <a:lnTo>
                  <a:pt x="355961" y="677756"/>
                </a:lnTo>
                <a:lnTo>
                  <a:pt x="383914" y="643045"/>
                </a:lnTo>
                <a:lnTo>
                  <a:pt x="412724" y="609855"/>
                </a:lnTo>
                <a:lnTo>
                  <a:pt x="442367" y="578232"/>
                </a:lnTo>
                <a:lnTo>
                  <a:pt x="472822" y="548221"/>
                </a:lnTo>
                <a:lnTo>
                  <a:pt x="504066" y="519865"/>
                </a:lnTo>
                <a:lnTo>
                  <a:pt x="536076" y="493209"/>
                </a:lnTo>
                <a:lnTo>
                  <a:pt x="568831" y="468298"/>
                </a:lnTo>
                <a:lnTo>
                  <a:pt x="602308" y="445177"/>
                </a:lnTo>
                <a:lnTo>
                  <a:pt x="636484" y="423889"/>
                </a:lnTo>
                <a:lnTo>
                  <a:pt x="671338" y="404480"/>
                </a:lnTo>
                <a:lnTo>
                  <a:pt x="706846" y="386993"/>
                </a:lnTo>
                <a:lnTo>
                  <a:pt x="742988" y="371475"/>
                </a:lnTo>
                <a:lnTo>
                  <a:pt x="742988" y="495300"/>
                </a:lnTo>
                <a:lnTo>
                  <a:pt x="990638" y="199136"/>
                </a:lnTo>
                <a:lnTo>
                  <a:pt x="742988" y="0"/>
                </a:lnTo>
                <a:lnTo>
                  <a:pt x="742988" y="123825"/>
                </a:lnTo>
                <a:lnTo>
                  <a:pt x="706846" y="139353"/>
                </a:lnTo>
                <a:lnTo>
                  <a:pt x="671338" y="156849"/>
                </a:lnTo>
                <a:lnTo>
                  <a:pt x="636484" y="176266"/>
                </a:lnTo>
                <a:lnTo>
                  <a:pt x="602308" y="197560"/>
                </a:lnTo>
                <a:lnTo>
                  <a:pt x="568831" y="220688"/>
                </a:lnTo>
                <a:lnTo>
                  <a:pt x="536076" y="245604"/>
                </a:lnTo>
                <a:lnTo>
                  <a:pt x="504066" y="272264"/>
                </a:lnTo>
                <a:lnTo>
                  <a:pt x="472822" y="300623"/>
                </a:lnTo>
                <a:lnTo>
                  <a:pt x="442367" y="330638"/>
                </a:lnTo>
                <a:lnTo>
                  <a:pt x="412724" y="362263"/>
                </a:lnTo>
                <a:lnTo>
                  <a:pt x="383914" y="395454"/>
                </a:lnTo>
                <a:lnTo>
                  <a:pt x="355961" y="430167"/>
                </a:lnTo>
                <a:lnTo>
                  <a:pt x="328886" y="466357"/>
                </a:lnTo>
                <a:lnTo>
                  <a:pt x="302711" y="503980"/>
                </a:lnTo>
                <a:lnTo>
                  <a:pt x="277460" y="542991"/>
                </a:lnTo>
                <a:lnTo>
                  <a:pt x="253154" y="583346"/>
                </a:lnTo>
                <a:lnTo>
                  <a:pt x="229816" y="625000"/>
                </a:lnTo>
                <a:lnTo>
                  <a:pt x="207468" y="667908"/>
                </a:lnTo>
                <a:lnTo>
                  <a:pt x="186133" y="712027"/>
                </a:lnTo>
                <a:lnTo>
                  <a:pt x="165832" y="757312"/>
                </a:lnTo>
                <a:lnTo>
                  <a:pt x="146589" y="803719"/>
                </a:lnTo>
                <a:lnTo>
                  <a:pt x="128425" y="851202"/>
                </a:lnTo>
                <a:lnTo>
                  <a:pt x="111364" y="899717"/>
                </a:lnTo>
                <a:lnTo>
                  <a:pt x="95426" y="949221"/>
                </a:lnTo>
                <a:lnTo>
                  <a:pt x="80635" y="999668"/>
                </a:lnTo>
                <a:lnTo>
                  <a:pt x="67013" y="1051014"/>
                </a:lnTo>
                <a:lnTo>
                  <a:pt x="54582" y="1103215"/>
                </a:lnTo>
                <a:lnTo>
                  <a:pt x="43365" y="1156225"/>
                </a:lnTo>
                <a:lnTo>
                  <a:pt x="33384" y="1210002"/>
                </a:lnTo>
                <a:lnTo>
                  <a:pt x="24661" y="1264499"/>
                </a:lnTo>
                <a:lnTo>
                  <a:pt x="17218" y="1319673"/>
                </a:lnTo>
                <a:lnTo>
                  <a:pt x="11079" y="1375479"/>
                </a:lnTo>
                <a:lnTo>
                  <a:pt x="6265" y="1431873"/>
                </a:lnTo>
                <a:lnTo>
                  <a:pt x="2799" y="1488810"/>
                </a:lnTo>
                <a:lnTo>
                  <a:pt x="703" y="1546246"/>
                </a:lnTo>
                <a:lnTo>
                  <a:pt x="0" y="1604137"/>
                </a:lnTo>
                <a:lnTo>
                  <a:pt x="0" y="1851660"/>
                </a:lnTo>
                <a:lnTo>
                  <a:pt x="715" y="1910307"/>
                </a:lnTo>
                <a:lnTo>
                  <a:pt x="2844" y="1968395"/>
                </a:lnTo>
                <a:lnTo>
                  <a:pt x="6360" y="2025884"/>
                </a:lnTo>
                <a:lnTo>
                  <a:pt x="11239" y="2082736"/>
                </a:lnTo>
                <a:lnTo>
                  <a:pt x="17455" y="2138910"/>
                </a:lnTo>
                <a:lnTo>
                  <a:pt x="24981" y="2194368"/>
                </a:lnTo>
                <a:lnTo>
                  <a:pt x="33793" y="2249068"/>
                </a:lnTo>
                <a:lnTo>
                  <a:pt x="43865" y="2302972"/>
                </a:lnTo>
                <a:lnTo>
                  <a:pt x="55170" y="2356040"/>
                </a:lnTo>
                <a:lnTo>
                  <a:pt x="67684" y="2408233"/>
                </a:lnTo>
                <a:lnTo>
                  <a:pt x="81380" y="2459511"/>
                </a:lnTo>
                <a:lnTo>
                  <a:pt x="96234" y="2509834"/>
                </a:lnTo>
                <a:lnTo>
                  <a:pt x="112219" y="2559164"/>
                </a:lnTo>
                <a:lnTo>
                  <a:pt x="129309" y="2607459"/>
                </a:lnTo>
                <a:lnTo>
                  <a:pt x="147480" y="2654681"/>
                </a:lnTo>
                <a:lnTo>
                  <a:pt x="166705" y="2700790"/>
                </a:lnTo>
                <a:lnTo>
                  <a:pt x="186959" y="2745747"/>
                </a:lnTo>
                <a:lnTo>
                  <a:pt x="208216" y="2789512"/>
                </a:lnTo>
                <a:lnTo>
                  <a:pt x="230451" y="2832046"/>
                </a:lnTo>
                <a:lnTo>
                  <a:pt x="253637" y="2873308"/>
                </a:lnTo>
                <a:lnTo>
                  <a:pt x="277750" y="2913259"/>
                </a:lnTo>
                <a:lnTo>
                  <a:pt x="302763" y="2951860"/>
                </a:lnTo>
                <a:lnTo>
                  <a:pt x="328651" y="2989072"/>
                </a:lnTo>
                <a:lnTo>
                  <a:pt x="355388" y="3024854"/>
                </a:lnTo>
                <a:lnTo>
                  <a:pt x="382949" y="3059167"/>
                </a:lnTo>
                <a:lnTo>
                  <a:pt x="411308" y="3091971"/>
                </a:lnTo>
                <a:lnTo>
                  <a:pt x="440439" y="3123227"/>
                </a:lnTo>
                <a:lnTo>
                  <a:pt x="470317" y="3152895"/>
                </a:lnTo>
                <a:lnTo>
                  <a:pt x="500915" y="3180937"/>
                </a:lnTo>
                <a:lnTo>
                  <a:pt x="532209" y="3207311"/>
                </a:lnTo>
                <a:lnTo>
                  <a:pt x="564173" y="3231979"/>
                </a:lnTo>
                <a:lnTo>
                  <a:pt x="596781" y="3254900"/>
                </a:lnTo>
                <a:lnTo>
                  <a:pt x="630007" y="3276037"/>
                </a:lnTo>
                <a:lnTo>
                  <a:pt x="663826" y="3295348"/>
                </a:lnTo>
                <a:lnTo>
                  <a:pt x="698212" y="3312794"/>
                </a:lnTo>
                <a:lnTo>
                  <a:pt x="733140" y="3328336"/>
                </a:lnTo>
                <a:lnTo>
                  <a:pt x="804516" y="3353549"/>
                </a:lnTo>
                <a:lnTo>
                  <a:pt x="877751" y="3370670"/>
                </a:lnTo>
                <a:lnTo>
                  <a:pt x="952638" y="3379382"/>
                </a:lnTo>
                <a:lnTo>
                  <a:pt x="990638" y="3380486"/>
                </a:lnTo>
                <a:lnTo>
                  <a:pt x="990638" y="3132836"/>
                </a:lnTo>
                <a:lnTo>
                  <a:pt x="953039" y="3131751"/>
                </a:lnTo>
                <a:lnTo>
                  <a:pt x="915775" y="3128522"/>
                </a:lnTo>
                <a:lnTo>
                  <a:pt x="842357" y="3115780"/>
                </a:lnTo>
                <a:lnTo>
                  <a:pt x="770593" y="3094908"/>
                </a:lnTo>
                <a:lnTo>
                  <a:pt x="700692" y="3066205"/>
                </a:lnTo>
                <a:lnTo>
                  <a:pt x="666506" y="3049010"/>
                </a:lnTo>
                <a:lnTo>
                  <a:pt x="632865" y="3029969"/>
                </a:lnTo>
                <a:lnTo>
                  <a:pt x="599795" y="3009120"/>
                </a:lnTo>
                <a:lnTo>
                  <a:pt x="567321" y="2986500"/>
                </a:lnTo>
                <a:lnTo>
                  <a:pt x="535471" y="2962146"/>
                </a:lnTo>
                <a:lnTo>
                  <a:pt x="504271" y="2936095"/>
                </a:lnTo>
                <a:lnTo>
                  <a:pt x="473747" y="2908385"/>
                </a:lnTo>
                <a:lnTo>
                  <a:pt x="443924" y="2879054"/>
                </a:lnTo>
                <a:lnTo>
                  <a:pt x="414830" y="2848137"/>
                </a:lnTo>
                <a:lnTo>
                  <a:pt x="386490" y="2815674"/>
                </a:lnTo>
                <a:lnTo>
                  <a:pt x="358931" y="2781701"/>
                </a:lnTo>
                <a:lnTo>
                  <a:pt x="332179" y="2746255"/>
                </a:lnTo>
                <a:lnTo>
                  <a:pt x="306260" y="2709374"/>
                </a:lnTo>
                <a:lnTo>
                  <a:pt x="281201" y="2671095"/>
                </a:lnTo>
                <a:lnTo>
                  <a:pt x="257027" y="2631455"/>
                </a:lnTo>
                <a:lnTo>
                  <a:pt x="233766" y="2590492"/>
                </a:lnTo>
                <a:lnTo>
                  <a:pt x="211442" y="2548243"/>
                </a:lnTo>
                <a:lnTo>
                  <a:pt x="190083" y="2504746"/>
                </a:lnTo>
                <a:lnTo>
                  <a:pt x="169715" y="2460037"/>
                </a:lnTo>
                <a:lnTo>
                  <a:pt x="150363" y="2414155"/>
                </a:lnTo>
                <a:lnTo>
                  <a:pt x="132054" y="2367136"/>
                </a:lnTo>
                <a:lnTo>
                  <a:pt x="114815" y="2319017"/>
                </a:lnTo>
                <a:lnTo>
                  <a:pt x="98672" y="2269837"/>
                </a:lnTo>
                <a:lnTo>
                  <a:pt x="83650" y="2219631"/>
                </a:lnTo>
                <a:lnTo>
                  <a:pt x="69776" y="2168439"/>
                </a:lnTo>
                <a:lnTo>
                  <a:pt x="57077" y="2116296"/>
                </a:lnTo>
                <a:lnTo>
                  <a:pt x="45578" y="2063241"/>
                </a:lnTo>
                <a:lnTo>
                  <a:pt x="35305" y="2009311"/>
                </a:lnTo>
                <a:lnTo>
                  <a:pt x="26286" y="1954542"/>
                </a:lnTo>
                <a:lnTo>
                  <a:pt x="18546" y="1898973"/>
                </a:lnTo>
                <a:lnTo>
                  <a:pt x="12111" y="1842640"/>
                </a:lnTo>
                <a:lnTo>
                  <a:pt x="7008" y="1785582"/>
                </a:lnTo>
                <a:lnTo>
                  <a:pt x="3263" y="1727835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91211" y="5186426"/>
            <a:ext cx="2210435" cy="150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8180">
              <a:lnSpc>
                <a:spcPct val="100000"/>
              </a:lnSpc>
            </a:pPr>
            <a:r>
              <a:rPr sz="1400" b="1" dirty="0">
                <a:solidFill>
                  <a:srgbClr val="CC0000"/>
                </a:solidFill>
                <a:latin typeface="Arial"/>
                <a:cs typeface="Arial"/>
              </a:rPr>
              <a:t>Оценивание:</a:t>
            </a:r>
            <a:endParaRPr sz="1400">
              <a:latin typeface="Arial"/>
              <a:cs typeface="Arial"/>
            </a:endParaRPr>
          </a:p>
          <a:p>
            <a:pPr marL="12700" marR="5080" indent="46990" algn="ctr">
              <a:lnSpc>
                <a:spcPct val="100000"/>
              </a:lnSpc>
            </a:pP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на </a:t>
            </a:r>
            <a:r>
              <a:rPr sz="1400" spc="-10" dirty="0">
                <a:solidFill>
                  <a:srgbClr val="CC0000"/>
                </a:solidFill>
                <a:latin typeface="Arial"/>
                <a:cs typeface="Arial"/>
              </a:rPr>
              <a:t>материале  </a:t>
            </a:r>
            <a:r>
              <a:rPr sz="1400" spc="-5" dirty="0">
                <a:solidFill>
                  <a:srgbClr val="CC0000"/>
                </a:solidFill>
                <a:latin typeface="Arial"/>
                <a:cs typeface="Arial"/>
              </a:rPr>
              <a:t>индивидуальной  программы развития,  индивидуальные  </a:t>
            </a:r>
            <a:r>
              <a:rPr sz="1400" spc="-15" dirty="0">
                <a:solidFill>
                  <a:srgbClr val="CC0000"/>
                </a:solidFill>
                <a:latin typeface="Arial"/>
                <a:cs typeface="Arial"/>
              </a:rPr>
              <a:t>методики </a:t>
            </a:r>
            <a:r>
              <a:rPr sz="1400" spc="-5" dirty="0">
                <a:solidFill>
                  <a:srgbClr val="CC0000"/>
                </a:solidFill>
                <a:latin typeface="Arial"/>
                <a:cs typeface="Arial"/>
              </a:rPr>
              <a:t>для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диагностики  </a:t>
            </a:r>
            <a:r>
              <a:rPr sz="1400" spc="-10" dirty="0">
                <a:solidFill>
                  <a:srgbClr val="CC0000"/>
                </a:solidFill>
                <a:latin typeface="Arial"/>
                <a:cs typeface="Arial"/>
              </a:rPr>
              <a:t>потребностей</a:t>
            </a:r>
            <a:r>
              <a:rPr sz="1400" spc="-7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ребенка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45248" y="5630773"/>
            <a:ext cx="1934210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</a:pPr>
            <a:r>
              <a:rPr sz="1400" b="1" spc="-15" dirty="0">
                <a:solidFill>
                  <a:srgbClr val="CC0000"/>
                </a:solidFill>
                <a:latin typeface="Arial"/>
                <a:cs typeface="Arial"/>
              </a:rPr>
              <a:t>Методы </a:t>
            </a:r>
            <a:r>
              <a:rPr sz="1400" b="1" spc="-10" dirty="0">
                <a:solidFill>
                  <a:srgbClr val="CC0000"/>
                </a:solidFill>
                <a:latin typeface="Arial"/>
                <a:cs typeface="Arial"/>
              </a:rPr>
              <a:t>обучения: 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CC0000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ф</a:t>
            </a:r>
            <a:r>
              <a:rPr sz="1400" spc="-10" dirty="0">
                <a:solidFill>
                  <a:srgbClr val="CC0000"/>
                </a:solidFill>
                <a:latin typeface="Arial"/>
                <a:cs typeface="Arial"/>
              </a:rPr>
              <a:t>ф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еренциро</a:t>
            </a: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анный  </a:t>
            </a: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подход, </a:t>
            </a:r>
            <a:r>
              <a:rPr sz="1400" spc="-5" dirty="0">
                <a:solidFill>
                  <a:srgbClr val="CC0000"/>
                </a:solidFill>
                <a:latin typeface="Arial"/>
                <a:cs typeface="Arial"/>
              </a:rPr>
              <a:t>адаптация,  модификация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587119" y="123888"/>
            <a:ext cx="6324600" cy="579755"/>
          </a:xfrm>
          <a:custGeom>
            <a:avLst/>
            <a:gdLst/>
            <a:ahLst/>
            <a:cxnLst/>
            <a:rect l="l" t="t" r="r" b="b"/>
            <a:pathLst>
              <a:path w="6324600" h="579755">
                <a:moveTo>
                  <a:pt x="0" y="579437"/>
                </a:moveTo>
                <a:lnTo>
                  <a:pt x="6324600" y="579437"/>
                </a:lnTo>
                <a:lnTo>
                  <a:pt x="6324600" y="0"/>
                </a:lnTo>
                <a:lnTo>
                  <a:pt x="0" y="0"/>
                </a:lnTo>
                <a:lnTo>
                  <a:pt x="0" y="579437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29839" y="38100"/>
            <a:ext cx="4469892" cy="9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63284" y="38100"/>
            <a:ext cx="649223" cy="902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0255">
              <a:lnSpc>
                <a:spcPct val="100000"/>
              </a:lnSpc>
            </a:pPr>
            <a:r>
              <a:rPr sz="3200" spc="-10" dirty="0">
                <a:solidFill>
                  <a:srgbClr val="C00000"/>
                </a:solidFill>
                <a:latin typeface="Arial"/>
                <a:cs typeface="Arial"/>
              </a:rPr>
              <a:t>Командный</a:t>
            </a:r>
            <a:r>
              <a:rPr sz="3200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-30" dirty="0">
                <a:solidFill>
                  <a:srgbClr val="C00000"/>
                </a:solidFill>
                <a:latin typeface="Arial"/>
                <a:cs typeface="Arial"/>
              </a:rPr>
              <a:t>подход</a:t>
            </a:r>
            <a:endParaRPr sz="3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24605" y="727837"/>
            <a:ext cx="3733165" cy="1336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360" marR="784860" indent="-201295">
              <a:lnSpc>
                <a:spcPct val="114999"/>
              </a:lnSpc>
            </a:pPr>
            <a:r>
              <a:rPr sz="1200" b="1" spc="-15" dirty="0">
                <a:solidFill>
                  <a:srgbClr val="000066"/>
                </a:solidFill>
                <a:latin typeface="Calibri"/>
                <a:cs typeface="Calibri"/>
              </a:rPr>
              <a:t>ИНДИВИДУАЛЬНАЯ </a:t>
            </a:r>
            <a:r>
              <a:rPr sz="1200" b="1" spc="-10" dirty="0">
                <a:solidFill>
                  <a:srgbClr val="000066"/>
                </a:solidFill>
                <a:latin typeface="Calibri"/>
                <a:cs typeface="Calibri"/>
              </a:rPr>
              <a:t>ПРОГРАММА РАЗВИТИЯ  </a:t>
            </a:r>
            <a:r>
              <a:rPr sz="1200" b="1" spc="-5" dirty="0">
                <a:solidFill>
                  <a:srgbClr val="000066"/>
                </a:solidFill>
                <a:latin typeface="Calibri"/>
                <a:cs typeface="Calibri"/>
              </a:rPr>
              <a:t>ОЖИДАЕМЫЕ </a:t>
            </a:r>
            <a:r>
              <a:rPr sz="1200" b="1" spc="-40" dirty="0">
                <a:solidFill>
                  <a:srgbClr val="000066"/>
                </a:solidFill>
                <a:latin typeface="Calibri"/>
                <a:cs typeface="Calibri"/>
              </a:rPr>
              <a:t>РЕЗУЛЬТАТЫ</a:t>
            </a:r>
            <a:r>
              <a:rPr sz="1200" b="1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0066"/>
                </a:solidFill>
                <a:latin typeface="Calibri"/>
                <a:cs typeface="Calibri"/>
              </a:rPr>
              <a:t>ОБУЧЕНИЯ</a:t>
            </a:r>
            <a:endParaRPr sz="1200">
              <a:latin typeface="Calibri"/>
              <a:cs typeface="Calibri"/>
            </a:endParaRPr>
          </a:p>
          <a:p>
            <a:pPr marL="672465" marR="1332865" indent="-570230">
              <a:lnSpc>
                <a:spcPct val="100000"/>
              </a:lnSpc>
              <a:spcBef>
                <a:spcPts val="869"/>
              </a:spcBef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Команда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поддержки 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(внешняя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90"/>
              </a:spcBef>
            </a:pPr>
            <a:r>
              <a:rPr sz="1200" b="1" spc="-5" dirty="0">
                <a:latin typeface="Arial"/>
                <a:cs typeface="Arial"/>
              </a:rPr>
              <a:t>С</a:t>
            </a:r>
            <a:r>
              <a:rPr sz="1200" b="1" spc="-10" dirty="0">
                <a:latin typeface="Arial"/>
                <a:cs typeface="Arial"/>
              </a:rPr>
              <a:t>п</a:t>
            </a:r>
            <a:r>
              <a:rPr sz="1200" b="1" dirty="0">
                <a:latin typeface="Arial"/>
                <a:cs typeface="Arial"/>
              </a:rPr>
              <a:t>е</a:t>
            </a:r>
            <a:r>
              <a:rPr sz="1200" b="1" spc="-5" dirty="0">
                <a:latin typeface="Arial"/>
                <a:cs typeface="Arial"/>
              </a:rPr>
              <a:t>ц</a:t>
            </a:r>
            <a:r>
              <a:rPr sz="1200" b="1" spc="-10" dirty="0">
                <a:latin typeface="Arial"/>
                <a:cs typeface="Arial"/>
              </a:rPr>
              <a:t>и</a:t>
            </a:r>
            <a:r>
              <a:rPr sz="1200" b="1" dirty="0">
                <a:latin typeface="Arial"/>
                <a:cs typeface="Arial"/>
              </a:rPr>
              <a:t>а</a:t>
            </a:r>
            <a:r>
              <a:rPr sz="1200" b="1" spc="5" dirty="0">
                <a:latin typeface="Arial"/>
                <a:cs typeface="Arial"/>
              </a:rPr>
              <a:t>л</a:t>
            </a:r>
            <a:r>
              <a:rPr sz="1200" b="1" spc="-10" dirty="0">
                <a:latin typeface="Arial"/>
                <a:cs typeface="Arial"/>
              </a:rPr>
              <a:t>и</a:t>
            </a:r>
            <a:r>
              <a:rPr sz="1200" b="1" dirty="0">
                <a:latin typeface="Arial"/>
                <a:cs typeface="Arial"/>
              </a:rPr>
              <a:t>с</a:t>
            </a:r>
            <a:r>
              <a:rPr sz="1200" b="1" spc="-10" dirty="0">
                <a:latin typeface="Arial"/>
                <a:cs typeface="Arial"/>
              </a:rPr>
              <a:t>т</a:t>
            </a:r>
            <a:r>
              <a:rPr sz="1200" b="1" dirty="0">
                <a:latin typeface="Arial"/>
                <a:cs typeface="Arial"/>
              </a:rPr>
              <a:t>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91869" y="2811526"/>
            <a:ext cx="1600835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41275" algn="ctr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Специалисты  </a:t>
            </a:r>
            <a:r>
              <a:rPr sz="1200" b="1" spc="-10" dirty="0">
                <a:latin typeface="Arial"/>
                <a:cs typeface="Arial"/>
              </a:rPr>
              <a:t>поликлиник,  </a:t>
            </a:r>
            <a:r>
              <a:rPr sz="1200" b="1" spc="-5" dirty="0">
                <a:latin typeface="Arial"/>
                <a:cs typeface="Arial"/>
              </a:rPr>
              <a:t>специальных  (коррекционных)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55" dirty="0">
                <a:latin typeface="Arial"/>
                <a:cs typeface="Arial"/>
              </a:rPr>
              <a:t>ОУ,  </a:t>
            </a:r>
            <a:r>
              <a:rPr sz="1200" b="1" spc="-5" dirty="0">
                <a:latin typeface="Arial"/>
                <a:cs typeface="Arial"/>
              </a:rPr>
              <a:t>РЦ, ЦППМСС,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ИМЦ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10350" y="4900929"/>
            <a:ext cx="99568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979" marR="5080" indent="-208915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Со</a:t>
            </a:r>
            <a:r>
              <a:rPr sz="1200" b="1" spc="-10" dirty="0">
                <a:latin typeface="Arial"/>
                <a:cs typeface="Arial"/>
              </a:rPr>
              <a:t>ци</a:t>
            </a:r>
            <a:r>
              <a:rPr sz="1200" b="1" spc="-5" dirty="0">
                <a:latin typeface="Arial"/>
                <a:cs typeface="Arial"/>
              </a:rPr>
              <a:t>ал</a:t>
            </a:r>
            <a:r>
              <a:rPr sz="1200" b="1" spc="-10" dirty="0">
                <a:latin typeface="Arial"/>
                <a:cs typeface="Arial"/>
              </a:rPr>
              <a:t>ь</a:t>
            </a:r>
            <a:r>
              <a:rPr sz="1200" b="1" spc="-5" dirty="0">
                <a:latin typeface="Arial"/>
                <a:cs typeface="Arial"/>
              </a:rPr>
              <a:t>ные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службы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3639" y="2411729"/>
            <a:ext cx="2210435" cy="1229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" marR="24130" algn="ctr">
              <a:lnSpc>
                <a:spcPct val="100000"/>
              </a:lnSpc>
            </a:pPr>
            <a:r>
              <a:rPr sz="1600" u="heavy" spc="-40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15" dirty="0">
                <a:solidFill>
                  <a:srgbClr val="000066"/>
                </a:solidFill>
                <a:latin typeface="Arial"/>
                <a:cs typeface="Arial"/>
              </a:rPr>
              <a:t>Комплексная </a:t>
            </a:r>
            <a:r>
              <a:rPr sz="1600" b="1" u="heavy" spc="-5" dirty="0">
                <a:solidFill>
                  <a:srgbClr val="000066"/>
                </a:solidFill>
                <a:latin typeface="Arial"/>
                <a:cs typeface="Arial"/>
              </a:rPr>
              <a:t>оценка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:  </a:t>
            </a:r>
            <a:r>
              <a:rPr sz="1600" b="1" spc="-10" dirty="0">
                <a:solidFill>
                  <a:srgbClr val="000066"/>
                </a:solidFill>
                <a:latin typeface="Arial"/>
                <a:cs typeface="Arial"/>
              </a:rPr>
              <a:t>наблюдение,</a:t>
            </a:r>
            <a:endParaRPr sz="16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1600" b="1" spc="-10" dirty="0">
                <a:solidFill>
                  <a:srgbClr val="000066"/>
                </a:solidFill>
                <a:latin typeface="Arial"/>
                <a:cs typeface="Arial"/>
              </a:rPr>
              <a:t>сбор </a:t>
            </a:r>
            <a:r>
              <a:rPr sz="1600" b="1" spc="-15" dirty="0">
                <a:solidFill>
                  <a:srgbClr val="000066"/>
                </a:solidFill>
                <a:latin typeface="Arial"/>
                <a:cs typeface="Arial"/>
              </a:rPr>
              <a:t>информации, 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ее  анализ и написание  характеристики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4255" y="2156079"/>
            <a:ext cx="2160270" cy="132397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412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600" u="heavy" spc="-39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solidFill>
                  <a:srgbClr val="000066"/>
                </a:solidFill>
                <a:latin typeface="Arial"/>
                <a:cs typeface="Arial"/>
              </a:rPr>
              <a:t>Разработать</a:t>
            </a:r>
            <a:r>
              <a:rPr sz="1600" b="1" u="heavy" spc="-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b="1" u="heavy" spc="-10" dirty="0">
                <a:solidFill>
                  <a:srgbClr val="000066"/>
                </a:solidFill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  <a:p>
            <a:pPr marL="285750" marR="278130" indent="-635" algn="ctr">
              <a:lnSpc>
                <a:spcPct val="100000"/>
              </a:lnSpc>
            </a:pPr>
            <a:r>
              <a:rPr sz="1600" u="heavy" spc="-39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solidFill>
                  <a:srgbClr val="000066"/>
                </a:solidFill>
                <a:latin typeface="Arial"/>
                <a:cs typeface="Arial"/>
              </a:rPr>
              <a:t>написать </a:t>
            </a:r>
            <a:r>
              <a:rPr sz="1600" b="1" u="heavy" spc="-55" dirty="0">
                <a:solidFill>
                  <a:srgbClr val="000066"/>
                </a:solidFill>
                <a:latin typeface="Arial"/>
                <a:cs typeface="Arial"/>
              </a:rPr>
              <a:t>ИПР</a:t>
            </a:r>
            <a:r>
              <a:rPr sz="1600" b="1" spc="-55" dirty="0">
                <a:solidFill>
                  <a:srgbClr val="000066"/>
                </a:solidFill>
                <a:latin typeface="Arial"/>
                <a:cs typeface="Arial"/>
              </a:rPr>
              <a:t>,  </a:t>
            </a:r>
            <a:r>
              <a:rPr sz="1600" b="1" spc="-25" dirty="0">
                <a:solidFill>
                  <a:srgbClr val="000066"/>
                </a:solidFill>
                <a:latin typeface="Arial"/>
                <a:cs typeface="Arial"/>
              </a:rPr>
              <a:t>к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о</a:t>
            </a:r>
            <a:r>
              <a:rPr sz="1600" b="1" spc="-15" dirty="0">
                <a:solidFill>
                  <a:srgbClr val="000066"/>
                </a:solidFill>
                <a:latin typeface="Arial"/>
                <a:cs typeface="Arial"/>
              </a:rPr>
              <a:t>р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рекцион</a:t>
            </a:r>
            <a:r>
              <a:rPr sz="1600" b="1" spc="-15" dirty="0">
                <a:solidFill>
                  <a:srgbClr val="000066"/>
                </a:solidFill>
                <a:latin typeface="Arial"/>
                <a:cs typeface="Arial"/>
              </a:rPr>
              <a:t>н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ые  </a:t>
            </a:r>
            <a:r>
              <a:rPr sz="1600" b="1" spc="-10" dirty="0">
                <a:solidFill>
                  <a:srgbClr val="000066"/>
                </a:solidFill>
                <a:latin typeface="Arial"/>
                <a:cs typeface="Arial"/>
              </a:rPr>
              <a:t>программы  специалистов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0417" y="4596053"/>
            <a:ext cx="2133600" cy="132397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41910" rIns="0" bIns="0" rtlCol="0">
            <a:spAutoFit/>
          </a:bodyPr>
          <a:lstStyle/>
          <a:p>
            <a:pPr marL="238125" marR="230504" algn="ctr">
              <a:lnSpc>
                <a:spcPct val="100000"/>
              </a:lnSpc>
              <a:spcBef>
                <a:spcPts val="330"/>
              </a:spcBef>
            </a:pPr>
            <a:r>
              <a:rPr sz="1600" u="heavy" spc="-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solidFill>
                  <a:srgbClr val="000066"/>
                </a:solidFill>
                <a:latin typeface="Arial"/>
                <a:cs typeface="Arial"/>
              </a:rPr>
              <a:t>Внедрение</a:t>
            </a:r>
            <a:r>
              <a:rPr sz="1600" b="1" u="heavy" spc="-7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b="1" u="heavy" spc="-10" dirty="0">
                <a:solidFill>
                  <a:srgbClr val="000066"/>
                </a:solidFill>
                <a:latin typeface="Arial"/>
                <a:cs typeface="Arial"/>
              </a:rPr>
              <a:t>ИПР:  </a:t>
            </a:r>
            <a:r>
              <a:rPr sz="1600" b="1" spc="-10" dirty="0">
                <a:solidFill>
                  <a:srgbClr val="000066"/>
                </a:solidFill>
                <a:latin typeface="Arial"/>
                <a:cs typeface="Arial"/>
              </a:rPr>
              <a:t>разработка 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и  </a:t>
            </a:r>
            <a:r>
              <a:rPr sz="1600" b="1" spc="-10" dirty="0">
                <a:solidFill>
                  <a:srgbClr val="000066"/>
                </a:solidFill>
                <a:latin typeface="Arial"/>
                <a:cs typeface="Arial"/>
              </a:rPr>
              <a:t>исполнение  ежедневных  планов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4606" y="4437062"/>
            <a:ext cx="3095625" cy="1314450"/>
          </a:xfrm>
          <a:custGeom>
            <a:avLst/>
            <a:gdLst/>
            <a:ahLst/>
            <a:cxnLst/>
            <a:rect l="l" t="t" r="r" b="b"/>
            <a:pathLst>
              <a:path w="3095625" h="1314450">
                <a:moveTo>
                  <a:pt x="0" y="1314450"/>
                </a:moveTo>
                <a:lnTo>
                  <a:pt x="3095625" y="1314450"/>
                </a:lnTo>
                <a:lnTo>
                  <a:pt x="3095625" y="0"/>
                </a:lnTo>
                <a:lnTo>
                  <a:pt x="0" y="0"/>
                </a:lnTo>
                <a:lnTo>
                  <a:pt x="0" y="13144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03859" y="4478782"/>
            <a:ext cx="2856230" cy="1230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u="heavy" spc="-40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20" dirty="0">
                <a:solidFill>
                  <a:srgbClr val="000066"/>
                </a:solidFill>
                <a:latin typeface="Arial"/>
                <a:cs typeface="Arial"/>
              </a:rPr>
              <a:t>Обзор, </a:t>
            </a:r>
            <a:r>
              <a:rPr sz="1600" b="1" u="heavy" spc="-5" dirty="0">
                <a:solidFill>
                  <a:srgbClr val="000066"/>
                </a:solidFill>
                <a:latin typeface="Arial"/>
                <a:cs typeface="Arial"/>
              </a:rPr>
              <a:t>оценка,</a:t>
            </a:r>
            <a:endParaRPr sz="1600">
              <a:latin typeface="Arial"/>
              <a:cs typeface="Arial"/>
            </a:endParaRPr>
          </a:p>
          <a:p>
            <a:pPr marL="12065" marR="5080" indent="-635" algn="ctr">
              <a:lnSpc>
                <a:spcPct val="100000"/>
              </a:lnSpc>
            </a:pPr>
            <a:r>
              <a:rPr sz="1600" u="heavy" spc="-40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solidFill>
                  <a:srgbClr val="000066"/>
                </a:solidFill>
                <a:latin typeface="Arial"/>
                <a:cs typeface="Arial"/>
              </a:rPr>
              <a:t>анализ </a:t>
            </a:r>
            <a:r>
              <a:rPr sz="1600" b="1" u="heavy" spc="-10" dirty="0">
                <a:solidFill>
                  <a:srgbClr val="000066"/>
                </a:solidFill>
                <a:latin typeface="Arial"/>
                <a:cs typeface="Arial"/>
              </a:rPr>
              <a:t>эффективности</a:t>
            </a:r>
            <a:r>
              <a:rPr sz="1600" b="1" spc="-10" dirty="0">
                <a:solidFill>
                  <a:srgbClr val="000066"/>
                </a:solidFill>
                <a:latin typeface="Arial"/>
                <a:cs typeface="Arial"/>
              </a:rPr>
              <a:t>,  </a:t>
            </a:r>
            <a:r>
              <a:rPr sz="1600" b="1" spc="-15" dirty="0">
                <a:solidFill>
                  <a:srgbClr val="000066"/>
                </a:solidFill>
                <a:latin typeface="Arial"/>
                <a:cs typeface="Arial"/>
              </a:rPr>
              <a:t>пересмотр/обновление</a:t>
            </a:r>
            <a:r>
              <a:rPr sz="1600" b="1" spc="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ИПР</a:t>
            </a:r>
            <a:endParaRPr sz="16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– </a:t>
            </a:r>
            <a:r>
              <a:rPr sz="1600" b="1" spc="-15" dirty="0">
                <a:solidFill>
                  <a:srgbClr val="000066"/>
                </a:solidFill>
                <a:latin typeface="Arial"/>
                <a:cs typeface="Arial"/>
              </a:rPr>
              <a:t>постоянно,</a:t>
            </a:r>
            <a:r>
              <a:rPr sz="1600" b="1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66"/>
                </a:solidFill>
                <a:latin typeface="Arial"/>
                <a:cs typeface="Arial"/>
              </a:rPr>
              <a:t>оценивание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000066"/>
                </a:solidFill>
                <a:latin typeface="Arial"/>
                <a:cs typeface="Arial"/>
              </a:rPr>
              <a:t>прогресса 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2 </a:t>
            </a:r>
            <a:r>
              <a:rPr sz="1600" b="1" spc="-10" dirty="0">
                <a:solidFill>
                  <a:srgbClr val="000066"/>
                </a:solidFill>
                <a:latin typeface="Arial"/>
                <a:cs typeface="Arial"/>
              </a:rPr>
              <a:t>раза 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в</a:t>
            </a:r>
            <a:r>
              <a:rPr sz="1600" b="1" spc="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0066"/>
                </a:solidFill>
                <a:latin typeface="Arial"/>
                <a:cs typeface="Arial"/>
              </a:rPr>
              <a:t>год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68419" y="1301750"/>
            <a:ext cx="1231900" cy="838200"/>
          </a:xfrm>
          <a:custGeom>
            <a:avLst/>
            <a:gdLst/>
            <a:ahLst/>
            <a:cxnLst/>
            <a:rect l="l" t="t" r="r" b="b"/>
            <a:pathLst>
              <a:path w="1231900" h="838200">
                <a:moveTo>
                  <a:pt x="1231900" y="628650"/>
                </a:moveTo>
                <a:lnTo>
                  <a:pt x="812800" y="628650"/>
                </a:lnTo>
                <a:lnTo>
                  <a:pt x="1052448" y="838200"/>
                </a:lnTo>
                <a:lnTo>
                  <a:pt x="1231900" y="628650"/>
                </a:lnTo>
                <a:close/>
              </a:path>
              <a:path w="1231900" h="838200">
                <a:moveTo>
                  <a:pt x="209550" y="0"/>
                </a:moveTo>
                <a:lnTo>
                  <a:pt x="0" y="0"/>
                </a:lnTo>
                <a:lnTo>
                  <a:pt x="51585" y="1231"/>
                </a:lnTo>
                <a:lnTo>
                  <a:pt x="102562" y="4889"/>
                </a:lnTo>
                <a:lnTo>
                  <a:pt x="152849" y="10916"/>
                </a:lnTo>
                <a:lnTo>
                  <a:pt x="202363" y="19255"/>
                </a:lnTo>
                <a:lnTo>
                  <a:pt x="251022" y="29852"/>
                </a:lnTo>
                <a:lnTo>
                  <a:pt x="298742" y="42648"/>
                </a:lnTo>
                <a:lnTo>
                  <a:pt x="345443" y="57587"/>
                </a:lnTo>
                <a:lnTo>
                  <a:pt x="391041" y="74614"/>
                </a:lnTo>
                <a:lnTo>
                  <a:pt x="435454" y="93671"/>
                </a:lnTo>
                <a:lnTo>
                  <a:pt x="478598" y="114702"/>
                </a:lnTo>
                <a:lnTo>
                  <a:pt x="520393" y="137650"/>
                </a:lnTo>
                <a:lnTo>
                  <a:pt x="560756" y="162460"/>
                </a:lnTo>
                <a:lnTo>
                  <a:pt x="599603" y="189074"/>
                </a:lnTo>
                <a:lnTo>
                  <a:pt x="636852" y="217437"/>
                </a:lnTo>
                <a:lnTo>
                  <a:pt x="672422" y="247491"/>
                </a:lnTo>
                <a:lnTo>
                  <a:pt x="706229" y="279180"/>
                </a:lnTo>
                <a:lnTo>
                  <a:pt x="738191" y="312448"/>
                </a:lnTo>
                <a:lnTo>
                  <a:pt x="768226" y="347239"/>
                </a:lnTo>
                <a:lnTo>
                  <a:pt x="796251" y="383495"/>
                </a:lnTo>
                <a:lnTo>
                  <a:pt x="822183" y="421160"/>
                </a:lnTo>
                <a:lnTo>
                  <a:pt x="845941" y="460178"/>
                </a:lnTo>
                <a:lnTo>
                  <a:pt x="867441" y="500493"/>
                </a:lnTo>
                <a:lnTo>
                  <a:pt x="886602" y="542047"/>
                </a:lnTo>
                <a:lnTo>
                  <a:pt x="903341" y="584785"/>
                </a:lnTo>
                <a:lnTo>
                  <a:pt x="917575" y="628650"/>
                </a:lnTo>
                <a:lnTo>
                  <a:pt x="1127125" y="628650"/>
                </a:lnTo>
                <a:lnTo>
                  <a:pt x="1112891" y="584785"/>
                </a:lnTo>
                <a:lnTo>
                  <a:pt x="1096152" y="542047"/>
                </a:lnTo>
                <a:lnTo>
                  <a:pt x="1076991" y="500493"/>
                </a:lnTo>
                <a:lnTo>
                  <a:pt x="1055491" y="460178"/>
                </a:lnTo>
                <a:lnTo>
                  <a:pt x="1031733" y="421160"/>
                </a:lnTo>
                <a:lnTo>
                  <a:pt x="1005801" y="383495"/>
                </a:lnTo>
                <a:lnTo>
                  <a:pt x="977776" y="347239"/>
                </a:lnTo>
                <a:lnTo>
                  <a:pt x="947741" y="312448"/>
                </a:lnTo>
                <a:lnTo>
                  <a:pt x="915779" y="279180"/>
                </a:lnTo>
                <a:lnTo>
                  <a:pt x="881972" y="247491"/>
                </a:lnTo>
                <a:lnTo>
                  <a:pt x="846402" y="217437"/>
                </a:lnTo>
                <a:lnTo>
                  <a:pt x="809153" y="189074"/>
                </a:lnTo>
                <a:lnTo>
                  <a:pt x="770306" y="162460"/>
                </a:lnTo>
                <a:lnTo>
                  <a:pt x="729943" y="137650"/>
                </a:lnTo>
                <a:lnTo>
                  <a:pt x="688148" y="114702"/>
                </a:lnTo>
                <a:lnTo>
                  <a:pt x="645004" y="93671"/>
                </a:lnTo>
                <a:lnTo>
                  <a:pt x="600591" y="74614"/>
                </a:lnTo>
                <a:lnTo>
                  <a:pt x="554993" y="57587"/>
                </a:lnTo>
                <a:lnTo>
                  <a:pt x="508292" y="42648"/>
                </a:lnTo>
                <a:lnTo>
                  <a:pt x="460572" y="29852"/>
                </a:lnTo>
                <a:lnTo>
                  <a:pt x="411913" y="19255"/>
                </a:lnTo>
                <a:lnTo>
                  <a:pt x="362399" y="10916"/>
                </a:lnTo>
                <a:lnTo>
                  <a:pt x="312112" y="4889"/>
                </a:lnTo>
                <a:lnTo>
                  <a:pt x="261135" y="1231"/>
                </a:lnTo>
                <a:lnTo>
                  <a:pt x="20955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0617" y="1301750"/>
            <a:ext cx="1052830" cy="838200"/>
          </a:xfrm>
          <a:custGeom>
            <a:avLst/>
            <a:gdLst/>
            <a:ahLst/>
            <a:cxnLst/>
            <a:rect l="l" t="t" r="r" b="b"/>
            <a:pathLst>
              <a:path w="1052829" h="838200">
                <a:moveTo>
                  <a:pt x="947801" y="0"/>
                </a:moveTo>
                <a:lnTo>
                  <a:pt x="897460" y="1161"/>
                </a:lnTo>
                <a:lnTo>
                  <a:pt x="847805" y="4608"/>
                </a:lnTo>
                <a:lnTo>
                  <a:pt x="798900" y="10283"/>
                </a:lnTo>
                <a:lnTo>
                  <a:pt x="750810" y="18126"/>
                </a:lnTo>
                <a:lnTo>
                  <a:pt x="703602" y="28081"/>
                </a:lnTo>
                <a:lnTo>
                  <a:pt x="657340" y="40089"/>
                </a:lnTo>
                <a:lnTo>
                  <a:pt x="612091" y="54093"/>
                </a:lnTo>
                <a:lnTo>
                  <a:pt x="567919" y="70035"/>
                </a:lnTo>
                <a:lnTo>
                  <a:pt x="524891" y="87856"/>
                </a:lnTo>
                <a:lnTo>
                  <a:pt x="483070" y="107498"/>
                </a:lnTo>
                <a:lnTo>
                  <a:pt x="442524" y="128905"/>
                </a:lnTo>
                <a:lnTo>
                  <a:pt x="403318" y="152017"/>
                </a:lnTo>
                <a:lnTo>
                  <a:pt x="365517" y="176777"/>
                </a:lnTo>
                <a:lnTo>
                  <a:pt x="329186" y="203127"/>
                </a:lnTo>
                <a:lnTo>
                  <a:pt x="294391" y="231009"/>
                </a:lnTo>
                <a:lnTo>
                  <a:pt x="261197" y="260365"/>
                </a:lnTo>
                <a:lnTo>
                  <a:pt x="229671" y="291137"/>
                </a:lnTo>
                <a:lnTo>
                  <a:pt x="199877" y="323268"/>
                </a:lnTo>
                <a:lnTo>
                  <a:pt x="171881" y="356698"/>
                </a:lnTo>
                <a:lnTo>
                  <a:pt x="145748" y="391371"/>
                </a:lnTo>
                <a:lnTo>
                  <a:pt x="121544" y="427229"/>
                </a:lnTo>
                <a:lnTo>
                  <a:pt x="99335" y="464213"/>
                </a:lnTo>
                <a:lnTo>
                  <a:pt x="79185" y="502265"/>
                </a:lnTo>
                <a:lnTo>
                  <a:pt x="61161" y="541328"/>
                </a:lnTo>
                <a:lnTo>
                  <a:pt x="45327" y="581344"/>
                </a:lnTo>
                <a:lnTo>
                  <a:pt x="31750" y="622254"/>
                </a:lnTo>
                <a:lnTo>
                  <a:pt x="20494" y="664002"/>
                </a:lnTo>
                <a:lnTo>
                  <a:pt x="11626" y="706528"/>
                </a:lnTo>
                <a:lnTo>
                  <a:pt x="5211" y="749775"/>
                </a:lnTo>
                <a:lnTo>
                  <a:pt x="1313" y="793684"/>
                </a:lnTo>
                <a:lnTo>
                  <a:pt x="0" y="838200"/>
                </a:lnTo>
                <a:lnTo>
                  <a:pt x="209550" y="838200"/>
                </a:lnTo>
                <a:lnTo>
                  <a:pt x="210928" y="792711"/>
                </a:lnTo>
                <a:lnTo>
                  <a:pt x="215017" y="747812"/>
                </a:lnTo>
                <a:lnTo>
                  <a:pt x="221751" y="703569"/>
                </a:lnTo>
                <a:lnTo>
                  <a:pt x="231062" y="660048"/>
                </a:lnTo>
                <a:lnTo>
                  <a:pt x="242882" y="617317"/>
                </a:lnTo>
                <a:lnTo>
                  <a:pt x="257144" y="575440"/>
                </a:lnTo>
                <a:lnTo>
                  <a:pt x="273782" y="534485"/>
                </a:lnTo>
                <a:lnTo>
                  <a:pt x="292727" y="494518"/>
                </a:lnTo>
                <a:lnTo>
                  <a:pt x="313912" y="455606"/>
                </a:lnTo>
                <a:lnTo>
                  <a:pt x="337270" y="417815"/>
                </a:lnTo>
                <a:lnTo>
                  <a:pt x="362734" y="381212"/>
                </a:lnTo>
                <a:lnTo>
                  <a:pt x="390237" y="345863"/>
                </a:lnTo>
                <a:lnTo>
                  <a:pt x="419710" y="311835"/>
                </a:lnTo>
                <a:lnTo>
                  <a:pt x="451088" y="279193"/>
                </a:lnTo>
                <a:lnTo>
                  <a:pt x="484301" y="248005"/>
                </a:lnTo>
                <a:lnTo>
                  <a:pt x="519284" y="218337"/>
                </a:lnTo>
                <a:lnTo>
                  <a:pt x="555969" y="190256"/>
                </a:lnTo>
                <a:lnTo>
                  <a:pt x="594289" y="163827"/>
                </a:lnTo>
                <a:lnTo>
                  <a:pt x="634175" y="139118"/>
                </a:lnTo>
                <a:lnTo>
                  <a:pt x="675562" y="116195"/>
                </a:lnTo>
                <a:lnTo>
                  <a:pt x="718381" y="95124"/>
                </a:lnTo>
                <a:lnTo>
                  <a:pt x="762565" y="75973"/>
                </a:lnTo>
                <a:lnTo>
                  <a:pt x="808048" y="58806"/>
                </a:lnTo>
                <a:lnTo>
                  <a:pt x="854761" y="43691"/>
                </a:lnTo>
                <a:lnTo>
                  <a:pt x="902638" y="30695"/>
                </a:lnTo>
                <a:lnTo>
                  <a:pt x="951611" y="19883"/>
                </a:lnTo>
                <a:lnTo>
                  <a:pt x="1001612" y="11322"/>
                </a:lnTo>
                <a:lnTo>
                  <a:pt x="1052576" y="5079"/>
                </a:lnTo>
                <a:lnTo>
                  <a:pt x="1026453" y="2893"/>
                </a:lnTo>
                <a:lnTo>
                  <a:pt x="1000283" y="1301"/>
                </a:lnTo>
                <a:lnTo>
                  <a:pt x="974066" y="329"/>
                </a:lnTo>
                <a:lnTo>
                  <a:pt x="947801" y="0"/>
                </a:lnTo>
                <a:close/>
              </a:path>
            </a:pathLst>
          </a:custGeom>
          <a:solidFill>
            <a:srgbClr val="005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20617" y="1301750"/>
            <a:ext cx="2179955" cy="838200"/>
          </a:xfrm>
          <a:custGeom>
            <a:avLst/>
            <a:gdLst/>
            <a:ahLst/>
            <a:cxnLst/>
            <a:rect l="l" t="t" r="r" b="b"/>
            <a:pathLst>
              <a:path w="2179954" h="838200">
                <a:moveTo>
                  <a:pt x="1052576" y="5079"/>
                </a:moveTo>
                <a:lnTo>
                  <a:pt x="1001612" y="11322"/>
                </a:lnTo>
                <a:lnTo>
                  <a:pt x="951611" y="19883"/>
                </a:lnTo>
                <a:lnTo>
                  <a:pt x="902638" y="30695"/>
                </a:lnTo>
                <a:lnTo>
                  <a:pt x="854761" y="43691"/>
                </a:lnTo>
                <a:lnTo>
                  <a:pt x="808048" y="58806"/>
                </a:lnTo>
                <a:lnTo>
                  <a:pt x="762565" y="75973"/>
                </a:lnTo>
                <a:lnTo>
                  <a:pt x="718381" y="95124"/>
                </a:lnTo>
                <a:lnTo>
                  <a:pt x="675562" y="116195"/>
                </a:lnTo>
                <a:lnTo>
                  <a:pt x="634175" y="139118"/>
                </a:lnTo>
                <a:lnTo>
                  <a:pt x="594289" y="163827"/>
                </a:lnTo>
                <a:lnTo>
                  <a:pt x="555969" y="190256"/>
                </a:lnTo>
                <a:lnTo>
                  <a:pt x="519284" y="218337"/>
                </a:lnTo>
                <a:lnTo>
                  <a:pt x="484301" y="248005"/>
                </a:lnTo>
                <a:lnTo>
                  <a:pt x="451088" y="279193"/>
                </a:lnTo>
                <a:lnTo>
                  <a:pt x="419710" y="311835"/>
                </a:lnTo>
                <a:lnTo>
                  <a:pt x="390237" y="345863"/>
                </a:lnTo>
                <a:lnTo>
                  <a:pt x="362734" y="381212"/>
                </a:lnTo>
                <a:lnTo>
                  <a:pt x="337270" y="417815"/>
                </a:lnTo>
                <a:lnTo>
                  <a:pt x="313912" y="455606"/>
                </a:lnTo>
                <a:lnTo>
                  <a:pt x="292727" y="494518"/>
                </a:lnTo>
                <a:lnTo>
                  <a:pt x="273782" y="534485"/>
                </a:lnTo>
                <a:lnTo>
                  <a:pt x="257144" y="575440"/>
                </a:lnTo>
                <a:lnTo>
                  <a:pt x="242882" y="617317"/>
                </a:lnTo>
                <a:lnTo>
                  <a:pt x="231062" y="660048"/>
                </a:lnTo>
                <a:lnTo>
                  <a:pt x="221751" y="703569"/>
                </a:lnTo>
                <a:lnTo>
                  <a:pt x="215017" y="747812"/>
                </a:lnTo>
                <a:lnTo>
                  <a:pt x="210928" y="792711"/>
                </a:lnTo>
                <a:lnTo>
                  <a:pt x="209550" y="838200"/>
                </a:lnTo>
                <a:lnTo>
                  <a:pt x="0" y="838200"/>
                </a:lnTo>
                <a:lnTo>
                  <a:pt x="1313" y="793684"/>
                </a:lnTo>
                <a:lnTo>
                  <a:pt x="5211" y="749775"/>
                </a:lnTo>
                <a:lnTo>
                  <a:pt x="11626" y="706528"/>
                </a:lnTo>
                <a:lnTo>
                  <a:pt x="20494" y="664002"/>
                </a:lnTo>
                <a:lnTo>
                  <a:pt x="31750" y="622254"/>
                </a:lnTo>
                <a:lnTo>
                  <a:pt x="45327" y="581344"/>
                </a:lnTo>
                <a:lnTo>
                  <a:pt x="61161" y="541328"/>
                </a:lnTo>
                <a:lnTo>
                  <a:pt x="79185" y="502265"/>
                </a:lnTo>
                <a:lnTo>
                  <a:pt x="99335" y="464213"/>
                </a:lnTo>
                <a:lnTo>
                  <a:pt x="121544" y="427229"/>
                </a:lnTo>
                <a:lnTo>
                  <a:pt x="145748" y="391371"/>
                </a:lnTo>
                <a:lnTo>
                  <a:pt x="171881" y="356698"/>
                </a:lnTo>
                <a:lnTo>
                  <a:pt x="199877" y="323268"/>
                </a:lnTo>
                <a:lnTo>
                  <a:pt x="229671" y="291137"/>
                </a:lnTo>
                <a:lnTo>
                  <a:pt x="261197" y="260365"/>
                </a:lnTo>
                <a:lnTo>
                  <a:pt x="294391" y="231009"/>
                </a:lnTo>
                <a:lnTo>
                  <a:pt x="329186" y="203127"/>
                </a:lnTo>
                <a:lnTo>
                  <a:pt x="365517" y="176777"/>
                </a:lnTo>
                <a:lnTo>
                  <a:pt x="403318" y="152017"/>
                </a:lnTo>
                <a:lnTo>
                  <a:pt x="442524" y="128905"/>
                </a:lnTo>
                <a:lnTo>
                  <a:pt x="483070" y="107498"/>
                </a:lnTo>
                <a:lnTo>
                  <a:pt x="524891" y="87856"/>
                </a:lnTo>
                <a:lnTo>
                  <a:pt x="567919" y="70035"/>
                </a:lnTo>
                <a:lnTo>
                  <a:pt x="612091" y="54093"/>
                </a:lnTo>
                <a:lnTo>
                  <a:pt x="657340" y="40089"/>
                </a:lnTo>
                <a:lnTo>
                  <a:pt x="703602" y="28081"/>
                </a:lnTo>
                <a:lnTo>
                  <a:pt x="750810" y="18126"/>
                </a:lnTo>
                <a:lnTo>
                  <a:pt x="798900" y="10283"/>
                </a:lnTo>
                <a:lnTo>
                  <a:pt x="847805" y="4608"/>
                </a:lnTo>
                <a:lnTo>
                  <a:pt x="897460" y="1161"/>
                </a:lnTo>
                <a:lnTo>
                  <a:pt x="947801" y="0"/>
                </a:lnTo>
                <a:lnTo>
                  <a:pt x="1157351" y="0"/>
                </a:lnTo>
                <a:lnTo>
                  <a:pt x="1208936" y="1231"/>
                </a:lnTo>
                <a:lnTo>
                  <a:pt x="1259913" y="4889"/>
                </a:lnTo>
                <a:lnTo>
                  <a:pt x="1310200" y="10916"/>
                </a:lnTo>
                <a:lnTo>
                  <a:pt x="1359714" y="19255"/>
                </a:lnTo>
                <a:lnTo>
                  <a:pt x="1408373" y="29852"/>
                </a:lnTo>
                <a:lnTo>
                  <a:pt x="1456093" y="42648"/>
                </a:lnTo>
                <a:lnTo>
                  <a:pt x="1502794" y="57587"/>
                </a:lnTo>
                <a:lnTo>
                  <a:pt x="1548392" y="74614"/>
                </a:lnTo>
                <a:lnTo>
                  <a:pt x="1592805" y="93671"/>
                </a:lnTo>
                <a:lnTo>
                  <a:pt x="1635949" y="114702"/>
                </a:lnTo>
                <a:lnTo>
                  <a:pt x="1677744" y="137650"/>
                </a:lnTo>
                <a:lnTo>
                  <a:pt x="1718107" y="162460"/>
                </a:lnTo>
                <a:lnTo>
                  <a:pt x="1756954" y="189074"/>
                </a:lnTo>
                <a:lnTo>
                  <a:pt x="1794203" y="217437"/>
                </a:lnTo>
                <a:lnTo>
                  <a:pt x="1829773" y="247491"/>
                </a:lnTo>
                <a:lnTo>
                  <a:pt x="1863580" y="279180"/>
                </a:lnTo>
                <a:lnTo>
                  <a:pt x="1895542" y="312448"/>
                </a:lnTo>
                <a:lnTo>
                  <a:pt x="1925577" y="347239"/>
                </a:lnTo>
                <a:lnTo>
                  <a:pt x="1953602" y="383495"/>
                </a:lnTo>
                <a:lnTo>
                  <a:pt x="1979534" y="421160"/>
                </a:lnTo>
                <a:lnTo>
                  <a:pt x="2003292" y="460178"/>
                </a:lnTo>
                <a:lnTo>
                  <a:pt x="2024792" y="500493"/>
                </a:lnTo>
                <a:lnTo>
                  <a:pt x="2043953" y="542047"/>
                </a:lnTo>
                <a:lnTo>
                  <a:pt x="2060692" y="584785"/>
                </a:lnTo>
                <a:lnTo>
                  <a:pt x="2074926" y="628650"/>
                </a:lnTo>
                <a:lnTo>
                  <a:pt x="2179701" y="628650"/>
                </a:lnTo>
                <a:lnTo>
                  <a:pt x="2000250" y="838200"/>
                </a:lnTo>
                <a:lnTo>
                  <a:pt x="1760601" y="628650"/>
                </a:lnTo>
                <a:lnTo>
                  <a:pt x="1865376" y="628650"/>
                </a:lnTo>
                <a:lnTo>
                  <a:pt x="1851142" y="584785"/>
                </a:lnTo>
                <a:lnTo>
                  <a:pt x="1834403" y="542047"/>
                </a:lnTo>
                <a:lnTo>
                  <a:pt x="1815242" y="500493"/>
                </a:lnTo>
                <a:lnTo>
                  <a:pt x="1793742" y="460178"/>
                </a:lnTo>
                <a:lnTo>
                  <a:pt x="1769984" y="421160"/>
                </a:lnTo>
                <a:lnTo>
                  <a:pt x="1744052" y="383495"/>
                </a:lnTo>
                <a:lnTo>
                  <a:pt x="1716027" y="347239"/>
                </a:lnTo>
                <a:lnTo>
                  <a:pt x="1685992" y="312448"/>
                </a:lnTo>
                <a:lnTo>
                  <a:pt x="1654030" y="279180"/>
                </a:lnTo>
                <a:lnTo>
                  <a:pt x="1620223" y="247491"/>
                </a:lnTo>
                <a:lnTo>
                  <a:pt x="1584653" y="217437"/>
                </a:lnTo>
                <a:lnTo>
                  <a:pt x="1547404" y="189074"/>
                </a:lnTo>
                <a:lnTo>
                  <a:pt x="1508557" y="162460"/>
                </a:lnTo>
                <a:lnTo>
                  <a:pt x="1468194" y="137650"/>
                </a:lnTo>
                <a:lnTo>
                  <a:pt x="1426399" y="114702"/>
                </a:lnTo>
                <a:lnTo>
                  <a:pt x="1383255" y="93671"/>
                </a:lnTo>
                <a:lnTo>
                  <a:pt x="1338842" y="74614"/>
                </a:lnTo>
                <a:lnTo>
                  <a:pt x="1293244" y="57587"/>
                </a:lnTo>
                <a:lnTo>
                  <a:pt x="1246543" y="42648"/>
                </a:lnTo>
                <a:lnTo>
                  <a:pt x="1198823" y="29852"/>
                </a:lnTo>
                <a:lnTo>
                  <a:pt x="1150164" y="19255"/>
                </a:lnTo>
                <a:lnTo>
                  <a:pt x="1100650" y="10916"/>
                </a:lnTo>
                <a:lnTo>
                  <a:pt x="1050363" y="4889"/>
                </a:lnTo>
                <a:lnTo>
                  <a:pt x="999386" y="1231"/>
                </a:lnTo>
                <a:lnTo>
                  <a:pt x="947801" y="0"/>
                </a:lnTo>
              </a:path>
            </a:pathLst>
          </a:custGeom>
          <a:ln w="635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97393" y="3933825"/>
            <a:ext cx="762635" cy="901065"/>
          </a:xfrm>
          <a:custGeom>
            <a:avLst/>
            <a:gdLst/>
            <a:ahLst/>
            <a:cxnLst/>
            <a:rect l="l" t="t" r="r" b="b"/>
            <a:pathLst>
              <a:path w="762634" h="901064">
                <a:moveTo>
                  <a:pt x="190500" y="519683"/>
                </a:moveTo>
                <a:lnTo>
                  <a:pt x="0" y="733425"/>
                </a:lnTo>
                <a:lnTo>
                  <a:pt x="190500" y="900683"/>
                </a:lnTo>
                <a:lnTo>
                  <a:pt x="190500" y="805433"/>
                </a:lnTo>
                <a:lnTo>
                  <a:pt x="238350" y="791927"/>
                </a:lnTo>
                <a:lnTo>
                  <a:pt x="284645" y="775667"/>
                </a:lnTo>
                <a:lnTo>
                  <a:pt x="329303" y="756769"/>
                </a:lnTo>
                <a:lnTo>
                  <a:pt x="372244" y="735346"/>
                </a:lnTo>
                <a:lnTo>
                  <a:pt x="413389" y="711511"/>
                </a:lnTo>
                <a:lnTo>
                  <a:pt x="452658" y="685380"/>
                </a:lnTo>
                <a:lnTo>
                  <a:pt x="489971" y="657065"/>
                </a:lnTo>
                <a:lnTo>
                  <a:pt x="525247" y="626680"/>
                </a:lnTo>
                <a:lnTo>
                  <a:pt x="537292" y="614933"/>
                </a:lnTo>
                <a:lnTo>
                  <a:pt x="190500" y="614933"/>
                </a:lnTo>
                <a:lnTo>
                  <a:pt x="190500" y="519683"/>
                </a:lnTo>
                <a:close/>
              </a:path>
              <a:path w="762634" h="901064">
                <a:moveTo>
                  <a:pt x="755650" y="0"/>
                </a:moveTo>
                <a:lnTo>
                  <a:pt x="747765" y="46383"/>
                </a:lnTo>
                <a:lnTo>
                  <a:pt x="736928" y="91782"/>
                </a:lnTo>
                <a:lnTo>
                  <a:pt x="723229" y="136094"/>
                </a:lnTo>
                <a:lnTo>
                  <a:pt x="706763" y="179219"/>
                </a:lnTo>
                <a:lnTo>
                  <a:pt x="687620" y="221055"/>
                </a:lnTo>
                <a:lnTo>
                  <a:pt x="665895" y="261502"/>
                </a:lnTo>
                <a:lnTo>
                  <a:pt x="641678" y="300459"/>
                </a:lnTo>
                <a:lnTo>
                  <a:pt x="615064" y="337824"/>
                </a:lnTo>
                <a:lnTo>
                  <a:pt x="586144" y="373497"/>
                </a:lnTo>
                <a:lnTo>
                  <a:pt x="555011" y="407377"/>
                </a:lnTo>
                <a:lnTo>
                  <a:pt x="521758" y="439362"/>
                </a:lnTo>
                <a:lnTo>
                  <a:pt x="486477" y="469352"/>
                </a:lnTo>
                <a:lnTo>
                  <a:pt x="449260" y="497246"/>
                </a:lnTo>
                <a:lnTo>
                  <a:pt x="410201" y="522943"/>
                </a:lnTo>
                <a:lnTo>
                  <a:pt x="369391" y="546342"/>
                </a:lnTo>
                <a:lnTo>
                  <a:pt x="326923" y="567341"/>
                </a:lnTo>
                <a:lnTo>
                  <a:pt x="282891" y="585840"/>
                </a:lnTo>
                <a:lnTo>
                  <a:pt x="237385" y="601738"/>
                </a:lnTo>
                <a:lnTo>
                  <a:pt x="190500" y="614933"/>
                </a:lnTo>
                <a:lnTo>
                  <a:pt x="537292" y="614933"/>
                </a:lnTo>
                <a:lnTo>
                  <a:pt x="589370" y="560159"/>
                </a:lnTo>
                <a:lnTo>
                  <a:pt x="618058" y="524249"/>
                </a:lnTo>
                <a:lnTo>
                  <a:pt x="644389" y="486725"/>
                </a:lnTo>
                <a:lnTo>
                  <a:pt x="668284" y="447701"/>
                </a:lnTo>
                <a:lnTo>
                  <a:pt x="689663" y="407291"/>
                </a:lnTo>
                <a:lnTo>
                  <a:pt x="708446" y="365608"/>
                </a:lnTo>
                <a:lnTo>
                  <a:pt x="724552" y="322767"/>
                </a:lnTo>
                <a:lnTo>
                  <a:pt x="737903" y="278881"/>
                </a:lnTo>
                <a:lnTo>
                  <a:pt x="748417" y="234064"/>
                </a:lnTo>
                <a:lnTo>
                  <a:pt x="756016" y="188429"/>
                </a:lnTo>
                <a:lnTo>
                  <a:pt x="760618" y="142092"/>
                </a:lnTo>
                <a:lnTo>
                  <a:pt x="762145" y="95165"/>
                </a:lnTo>
                <a:lnTo>
                  <a:pt x="760515" y="47763"/>
                </a:lnTo>
                <a:lnTo>
                  <a:pt x="75565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97393" y="3105150"/>
            <a:ext cx="762000" cy="923925"/>
          </a:xfrm>
          <a:custGeom>
            <a:avLst/>
            <a:gdLst/>
            <a:ahLst/>
            <a:cxnLst/>
            <a:rect l="l" t="t" r="r" b="b"/>
            <a:pathLst>
              <a:path w="762000" h="923925">
                <a:moveTo>
                  <a:pt x="0" y="0"/>
                </a:moveTo>
                <a:lnTo>
                  <a:pt x="0" y="190500"/>
                </a:lnTo>
                <a:lnTo>
                  <a:pt x="48194" y="191943"/>
                </a:lnTo>
                <a:lnTo>
                  <a:pt x="95590" y="196215"/>
                </a:lnTo>
                <a:lnTo>
                  <a:pt x="142101" y="203230"/>
                </a:lnTo>
                <a:lnTo>
                  <a:pt x="187636" y="212902"/>
                </a:lnTo>
                <a:lnTo>
                  <a:pt x="232106" y="225146"/>
                </a:lnTo>
                <a:lnTo>
                  <a:pt x="275422" y="239874"/>
                </a:lnTo>
                <a:lnTo>
                  <a:pt x="317495" y="257002"/>
                </a:lnTo>
                <a:lnTo>
                  <a:pt x="358236" y="276443"/>
                </a:lnTo>
                <a:lnTo>
                  <a:pt x="397555" y="298111"/>
                </a:lnTo>
                <a:lnTo>
                  <a:pt x="435363" y="321920"/>
                </a:lnTo>
                <a:lnTo>
                  <a:pt x="471570" y="347785"/>
                </a:lnTo>
                <a:lnTo>
                  <a:pt x="506089" y="375619"/>
                </a:lnTo>
                <a:lnTo>
                  <a:pt x="538829" y="405336"/>
                </a:lnTo>
                <a:lnTo>
                  <a:pt x="569701" y="436850"/>
                </a:lnTo>
                <a:lnTo>
                  <a:pt x="598616" y="470076"/>
                </a:lnTo>
                <a:lnTo>
                  <a:pt x="625485" y="504928"/>
                </a:lnTo>
                <a:lnTo>
                  <a:pt x="650218" y="541318"/>
                </a:lnTo>
                <a:lnTo>
                  <a:pt x="672727" y="579163"/>
                </a:lnTo>
                <a:lnTo>
                  <a:pt x="692921" y="618374"/>
                </a:lnTo>
                <a:lnTo>
                  <a:pt x="710713" y="658868"/>
                </a:lnTo>
                <a:lnTo>
                  <a:pt x="726012" y="700556"/>
                </a:lnTo>
                <a:lnTo>
                  <a:pt x="738730" y="743355"/>
                </a:lnTo>
                <a:lnTo>
                  <a:pt x="748776" y="787177"/>
                </a:lnTo>
                <a:lnTo>
                  <a:pt x="756063" y="831936"/>
                </a:lnTo>
                <a:lnTo>
                  <a:pt x="760501" y="877548"/>
                </a:lnTo>
                <a:lnTo>
                  <a:pt x="762000" y="923925"/>
                </a:lnTo>
                <a:lnTo>
                  <a:pt x="762000" y="733425"/>
                </a:lnTo>
                <a:lnTo>
                  <a:pt x="760501" y="687048"/>
                </a:lnTo>
                <a:lnTo>
                  <a:pt x="756063" y="641436"/>
                </a:lnTo>
                <a:lnTo>
                  <a:pt x="748776" y="596677"/>
                </a:lnTo>
                <a:lnTo>
                  <a:pt x="738730" y="552855"/>
                </a:lnTo>
                <a:lnTo>
                  <a:pt x="726012" y="510056"/>
                </a:lnTo>
                <a:lnTo>
                  <a:pt x="710713" y="468368"/>
                </a:lnTo>
                <a:lnTo>
                  <a:pt x="692921" y="427874"/>
                </a:lnTo>
                <a:lnTo>
                  <a:pt x="672727" y="388663"/>
                </a:lnTo>
                <a:lnTo>
                  <a:pt x="650218" y="350818"/>
                </a:lnTo>
                <a:lnTo>
                  <a:pt x="625485" y="314428"/>
                </a:lnTo>
                <a:lnTo>
                  <a:pt x="598616" y="279576"/>
                </a:lnTo>
                <a:lnTo>
                  <a:pt x="569701" y="246350"/>
                </a:lnTo>
                <a:lnTo>
                  <a:pt x="538829" y="214836"/>
                </a:lnTo>
                <a:lnTo>
                  <a:pt x="506089" y="185119"/>
                </a:lnTo>
                <a:lnTo>
                  <a:pt x="471570" y="157285"/>
                </a:lnTo>
                <a:lnTo>
                  <a:pt x="435363" y="131420"/>
                </a:lnTo>
                <a:lnTo>
                  <a:pt x="397555" y="107611"/>
                </a:lnTo>
                <a:lnTo>
                  <a:pt x="358236" y="85943"/>
                </a:lnTo>
                <a:lnTo>
                  <a:pt x="317495" y="66502"/>
                </a:lnTo>
                <a:lnTo>
                  <a:pt x="275422" y="49374"/>
                </a:lnTo>
                <a:lnTo>
                  <a:pt x="232106" y="34646"/>
                </a:lnTo>
                <a:lnTo>
                  <a:pt x="187636" y="22402"/>
                </a:lnTo>
                <a:lnTo>
                  <a:pt x="142101" y="12730"/>
                </a:lnTo>
                <a:lnTo>
                  <a:pt x="95590" y="5715"/>
                </a:lnTo>
                <a:lnTo>
                  <a:pt x="48194" y="1443"/>
                </a:lnTo>
                <a:lnTo>
                  <a:pt x="0" y="0"/>
                </a:lnTo>
                <a:close/>
              </a:path>
            </a:pathLst>
          </a:custGeom>
          <a:solidFill>
            <a:srgbClr val="005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97393" y="3105150"/>
            <a:ext cx="762000" cy="1729739"/>
          </a:xfrm>
          <a:custGeom>
            <a:avLst/>
            <a:gdLst/>
            <a:ahLst/>
            <a:cxnLst/>
            <a:rect l="l" t="t" r="r" b="b"/>
            <a:pathLst>
              <a:path w="762000" h="1729739">
                <a:moveTo>
                  <a:pt x="762000" y="923925"/>
                </a:moveTo>
                <a:lnTo>
                  <a:pt x="760501" y="877548"/>
                </a:lnTo>
                <a:lnTo>
                  <a:pt x="756063" y="831936"/>
                </a:lnTo>
                <a:lnTo>
                  <a:pt x="748776" y="787177"/>
                </a:lnTo>
                <a:lnTo>
                  <a:pt x="738730" y="743355"/>
                </a:lnTo>
                <a:lnTo>
                  <a:pt x="726012" y="700556"/>
                </a:lnTo>
                <a:lnTo>
                  <a:pt x="710713" y="658868"/>
                </a:lnTo>
                <a:lnTo>
                  <a:pt x="692921" y="618374"/>
                </a:lnTo>
                <a:lnTo>
                  <a:pt x="672727" y="579163"/>
                </a:lnTo>
                <a:lnTo>
                  <a:pt x="650218" y="541318"/>
                </a:lnTo>
                <a:lnTo>
                  <a:pt x="625485" y="504928"/>
                </a:lnTo>
                <a:lnTo>
                  <a:pt x="598616" y="470076"/>
                </a:lnTo>
                <a:lnTo>
                  <a:pt x="569701" y="436850"/>
                </a:lnTo>
                <a:lnTo>
                  <a:pt x="538829" y="405336"/>
                </a:lnTo>
                <a:lnTo>
                  <a:pt x="506089" y="375619"/>
                </a:lnTo>
                <a:lnTo>
                  <a:pt x="471570" y="347785"/>
                </a:lnTo>
                <a:lnTo>
                  <a:pt x="435363" y="321920"/>
                </a:lnTo>
                <a:lnTo>
                  <a:pt x="397555" y="298111"/>
                </a:lnTo>
                <a:lnTo>
                  <a:pt x="358236" y="276443"/>
                </a:lnTo>
                <a:lnTo>
                  <a:pt x="317495" y="257002"/>
                </a:lnTo>
                <a:lnTo>
                  <a:pt x="275422" y="239874"/>
                </a:lnTo>
                <a:lnTo>
                  <a:pt x="232106" y="225146"/>
                </a:lnTo>
                <a:lnTo>
                  <a:pt x="187636" y="212902"/>
                </a:lnTo>
                <a:lnTo>
                  <a:pt x="142101" y="203230"/>
                </a:lnTo>
                <a:lnTo>
                  <a:pt x="95590" y="196215"/>
                </a:lnTo>
                <a:lnTo>
                  <a:pt x="48194" y="191943"/>
                </a:lnTo>
                <a:lnTo>
                  <a:pt x="0" y="190500"/>
                </a:lnTo>
                <a:lnTo>
                  <a:pt x="0" y="0"/>
                </a:lnTo>
                <a:lnTo>
                  <a:pt x="48194" y="1443"/>
                </a:lnTo>
                <a:lnTo>
                  <a:pt x="95590" y="5715"/>
                </a:lnTo>
                <a:lnTo>
                  <a:pt x="142101" y="12730"/>
                </a:lnTo>
                <a:lnTo>
                  <a:pt x="187636" y="22402"/>
                </a:lnTo>
                <a:lnTo>
                  <a:pt x="232106" y="34646"/>
                </a:lnTo>
                <a:lnTo>
                  <a:pt x="275422" y="49374"/>
                </a:lnTo>
                <a:lnTo>
                  <a:pt x="317495" y="66502"/>
                </a:lnTo>
                <a:lnTo>
                  <a:pt x="358236" y="85943"/>
                </a:lnTo>
                <a:lnTo>
                  <a:pt x="397555" y="107611"/>
                </a:lnTo>
                <a:lnTo>
                  <a:pt x="435363" y="131420"/>
                </a:lnTo>
                <a:lnTo>
                  <a:pt x="471570" y="157285"/>
                </a:lnTo>
                <a:lnTo>
                  <a:pt x="506089" y="185119"/>
                </a:lnTo>
                <a:lnTo>
                  <a:pt x="538829" y="214836"/>
                </a:lnTo>
                <a:lnTo>
                  <a:pt x="569701" y="246350"/>
                </a:lnTo>
                <a:lnTo>
                  <a:pt x="598616" y="279576"/>
                </a:lnTo>
                <a:lnTo>
                  <a:pt x="625485" y="314428"/>
                </a:lnTo>
                <a:lnTo>
                  <a:pt x="650218" y="350818"/>
                </a:lnTo>
                <a:lnTo>
                  <a:pt x="672727" y="388663"/>
                </a:lnTo>
                <a:lnTo>
                  <a:pt x="692921" y="427874"/>
                </a:lnTo>
                <a:lnTo>
                  <a:pt x="710713" y="468368"/>
                </a:lnTo>
                <a:lnTo>
                  <a:pt x="726012" y="510056"/>
                </a:lnTo>
                <a:lnTo>
                  <a:pt x="738730" y="552855"/>
                </a:lnTo>
                <a:lnTo>
                  <a:pt x="748776" y="596677"/>
                </a:lnTo>
                <a:lnTo>
                  <a:pt x="756063" y="641436"/>
                </a:lnTo>
                <a:lnTo>
                  <a:pt x="760501" y="687048"/>
                </a:lnTo>
                <a:lnTo>
                  <a:pt x="762000" y="733425"/>
                </a:lnTo>
                <a:lnTo>
                  <a:pt x="762000" y="923925"/>
                </a:lnTo>
                <a:lnTo>
                  <a:pt x="760415" y="971389"/>
                </a:lnTo>
                <a:lnTo>
                  <a:pt x="755718" y="1018171"/>
                </a:lnTo>
                <a:lnTo>
                  <a:pt x="747997" y="1064161"/>
                </a:lnTo>
                <a:lnTo>
                  <a:pt x="737337" y="1109254"/>
                </a:lnTo>
                <a:lnTo>
                  <a:pt x="723825" y="1153341"/>
                </a:lnTo>
                <a:lnTo>
                  <a:pt x="707549" y="1196314"/>
                </a:lnTo>
                <a:lnTo>
                  <a:pt x="688594" y="1238066"/>
                </a:lnTo>
                <a:lnTo>
                  <a:pt x="667046" y="1278489"/>
                </a:lnTo>
                <a:lnTo>
                  <a:pt x="642994" y="1317476"/>
                </a:lnTo>
                <a:lnTo>
                  <a:pt x="616523" y="1354919"/>
                </a:lnTo>
                <a:lnTo>
                  <a:pt x="587721" y="1390711"/>
                </a:lnTo>
                <a:lnTo>
                  <a:pt x="556673" y="1424743"/>
                </a:lnTo>
                <a:lnTo>
                  <a:pt x="523466" y="1456908"/>
                </a:lnTo>
                <a:lnTo>
                  <a:pt x="488187" y="1487099"/>
                </a:lnTo>
                <a:lnTo>
                  <a:pt x="450924" y="1515208"/>
                </a:lnTo>
                <a:lnTo>
                  <a:pt x="411761" y="1541127"/>
                </a:lnTo>
                <a:lnTo>
                  <a:pt x="370786" y="1564748"/>
                </a:lnTo>
                <a:lnTo>
                  <a:pt x="328086" y="1585965"/>
                </a:lnTo>
                <a:lnTo>
                  <a:pt x="283747" y="1604669"/>
                </a:lnTo>
                <a:lnTo>
                  <a:pt x="237856" y="1620753"/>
                </a:lnTo>
                <a:lnTo>
                  <a:pt x="190500" y="1634108"/>
                </a:lnTo>
                <a:lnTo>
                  <a:pt x="190500" y="1729358"/>
                </a:lnTo>
                <a:lnTo>
                  <a:pt x="0" y="1562100"/>
                </a:lnTo>
                <a:lnTo>
                  <a:pt x="190500" y="1348358"/>
                </a:lnTo>
                <a:lnTo>
                  <a:pt x="190500" y="1443608"/>
                </a:lnTo>
                <a:lnTo>
                  <a:pt x="237385" y="1430413"/>
                </a:lnTo>
                <a:lnTo>
                  <a:pt x="282891" y="1414515"/>
                </a:lnTo>
                <a:lnTo>
                  <a:pt x="326923" y="1396016"/>
                </a:lnTo>
                <a:lnTo>
                  <a:pt x="369391" y="1375017"/>
                </a:lnTo>
                <a:lnTo>
                  <a:pt x="410201" y="1351618"/>
                </a:lnTo>
                <a:lnTo>
                  <a:pt x="449260" y="1325921"/>
                </a:lnTo>
                <a:lnTo>
                  <a:pt x="486477" y="1298027"/>
                </a:lnTo>
                <a:lnTo>
                  <a:pt x="521758" y="1268037"/>
                </a:lnTo>
                <a:lnTo>
                  <a:pt x="555011" y="1236052"/>
                </a:lnTo>
                <a:lnTo>
                  <a:pt x="586144" y="1202172"/>
                </a:lnTo>
                <a:lnTo>
                  <a:pt x="615064" y="1166499"/>
                </a:lnTo>
                <a:lnTo>
                  <a:pt x="641678" y="1129134"/>
                </a:lnTo>
                <a:lnTo>
                  <a:pt x="665895" y="1090177"/>
                </a:lnTo>
                <a:lnTo>
                  <a:pt x="687620" y="1049730"/>
                </a:lnTo>
                <a:lnTo>
                  <a:pt x="706763" y="1007894"/>
                </a:lnTo>
                <a:lnTo>
                  <a:pt x="723229" y="964769"/>
                </a:lnTo>
                <a:lnTo>
                  <a:pt x="736928" y="920457"/>
                </a:lnTo>
                <a:lnTo>
                  <a:pt x="747765" y="875058"/>
                </a:lnTo>
                <a:lnTo>
                  <a:pt x="755650" y="828675"/>
                </a:lnTo>
              </a:path>
            </a:pathLst>
          </a:custGeom>
          <a:ln w="635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0562" y="3249676"/>
            <a:ext cx="381000" cy="1600200"/>
          </a:xfrm>
          <a:custGeom>
            <a:avLst/>
            <a:gdLst/>
            <a:ahLst/>
            <a:cxnLst/>
            <a:rect l="l" t="t" r="r" b="b"/>
            <a:pathLst>
              <a:path w="381000" h="1600200">
                <a:moveTo>
                  <a:pt x="381000" y="1409700"/>
                </a:moveTo>
                <a:lnTo>
                  <a:pt x="0" y="1409700"/>
                </a:lnTo>
                <a:lnTo>
                  <a:pt x="190500" y="1600200"/>
                </a:lnTo>
                <a:lnTo>
                  <a:pt x="381000" y="1409700"/>
                </a:lnTo>
                <a:close/>
              </a:path>
              <a:path w="381000" h="1600200">
                <a:moveTo>
                  <a:pt x="285750" y="190500"/>
                </a:moveTo>
                <a:lnTo>
                  <a:pt x="95250" y="190500"/>
                </a:lnTo>
                <a:lnTo>
                  <a:pt x="95250" y="1409700"/>
                </a:lnTo>
                <a:lnTo>
                  <a:pt x="285750" y="1409700"/>
                </a:lnTo>
                <a:lnTo>
                  <a:pt x="285750" y="190500"/>
                </a:lnTo>
                <a:close/>
              </a:path>
              <a:path w="381000" h="1600200">
                <a:moveTo>
                  <a:pt x="190500" y="0"/>
                </a:moveTo>
                <a:lnTo>
                  <a:pt x="0" y="190500"/>
                </a:lnTo>
                <a:lnTo>
                  <a:pt x="381000" y="190500"/>
                </a:lnTo>
                <a:lnTo>
                  <a:pt x="1905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0562" y="3249676"/>
            <a:ext cx="381000" cy="1600200"/>
          </a:xfrm>
          <a:custGeom>
            <a:avLst/>
            <a:gdLst/>
            <a:ahLst/>
            <a:cxnLst/>
            <a:rect l="l" t="t" r="r" b="b"/>
            <a:pathLst>
              <a:path w="381000" h="1600200">
                <a:moveTo>
                  <a:pt x="0" y="190500"/>
                </a:moveTo>
                <a:lnTo>
                  <a:pt x="190500" y="0"/>
                </a:lnTo>
                <a:lnTo>
                  <a:pt x="381000" y="190500"/>
                </a:lnTo>
                <a:lnTo>
                  <a:pt x="285750" y="190500"/>
                </a:lnTo>
                <a:lnTo>
                  <a:pt x="285750" y="1409700"/>
                </a:lnTo>
                <a:lnTo>
                  <a:pt x="381000" y="1409700"/>
                </a:lnTo>
                <a:lnTo>
                  <a:pt x="190500" y="1600200"/>
                </a:lnTo>
                <a:lnTo>
                  <a:pt x="0" y="1409700"/>
                </a:lnTo>
                <a:lnTo>
                  <a:pt x="95250" y="1409700"/>
                </a:lnTo>
                <a:lnTo>
                  <a:pt x="95250" y="190500"/>
                </a:lnTo>
                <a:lnTo>
                  <a:pt x="0" y="190500"/>
                </a:lnTo>
                <a:close/>
              </a:path>
            </a:pathLst>
          </a:custGeom>
          <a:ln w="635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05021" y="5715000"/>
            <a:ext cx="1062355" cy="914400"/>
          </a:xfrm>
          <a:custGeom>
            <a:avLst/>
            <a:gdLst/>
            <a:ahLst/>
            <a:cxnLst/>
            <a:rect l="l" t="t" r="r" b="b"/>
            <a:pathLst>
              <a:path w="1062354" h="914400">
                <a:moveTo>
                  <a:pt x="342900" y="228600"/>
                </a:moveTo>
                <a:lnTo>
                  <a:pt x="114173" y="228600"/>
                </a:lnTo>
                <a:lnTo>
                  <a:pt x="126405" y="280556"/>
                </a:lnTo>
                <a:lnTo>
                  <a:pt x="140951" y="331053"/>
                </a:lnTo>
                <a:lnTo>
                  <a:pt x="157725" y="380012"/>
                </a:lnTo>
                <a:lnTo>
                  <a:pt x="176646" y="427355"/>
                </a:lnTo>
                <a:lnTo>
                  <a:pt x="197631" y="473001"/>
                </a:lnTo>
                <a:lnTo>
                  <a:pt x="220595" y="516872"/>
                </a:lnTo>
                <a:lnTo>
                  <a:pt x="245457" y="558889"/>
                </a:lnTo>
                <a:lnTo>
                  <a:pt x="272133" y="598972"/>
                </a:lnTo>
                <a:lnTo>
                  <a:pt x="300540" y="637043"/>
                </a:lnTo>
                <a:lnTo>
                  <a:pt x="330595" y="673021"/>
                </a:lnTo>
                <a:lnTo>
                  <a:pt x="362215" y="706829"/>
                </a:lnTo>
                <a:lnTo>
                  <a:pt x="395318" y="738387"/>
                </a:lnTo>
                <a:lnTo>
                  <a:pt x="429819" y="767616"/>
                </a:lnTo>
                <a:lnTo>
                  <a:pt x="465636" y="794437"/>
                </a:lnTo>
                <a:lnTo>
                  <a:pt x="502685" y="818770"/>
                </a:lnTo>
                <a:lnTo>
                  <a:pt x="540885" y="840537"/>
                </a:lnTo>
                <a:lnTo>
                  <a:pt x="580151" y="859659"/>
                </a:lnTo>
                <a:lnTo>
                  <a:pt x="620401" y="876055"/>
                </a:lnTo>
                <a:lnTo>
                  <a:pt x="661552" y="889648"/>
                </a:lnTo>
                <a:lnTo>
                  <a:pt x="703520" y="900358"/>
                </a:lnTo>
                <a:lnTo>
                  <a:pt x="746223" y="908106"/>
                </a:lnTo>
                <a:lnTo>
                  <a:pt x="789578" y="912813"/>
                </a:lnTo>
                <a:lnTo>
                  <a:pt x="833501" y="914400"/>
                </a:lnTo>
                <a:lnTo>
                  <a:pt x="1062227" y="914400"/>
                </a:lnTo>
                <a:lnTo>
                  <a:pt x="1018305" y="912813"/>
                </a:lnTo>
                <a:lnTo>
                  <a:pt x="974950" y="908106"/>
                </a:lnTo>
                <a:lnTo>
                  <a:pt x="932247" y="900358"/>
                </a:lnTo>
                <a:lnTo>
                  <a:pt x="890279" y="889648"/>
                </a:lnTo>
                <a:lnTo>
                  <a:pt x="849128" y="876055"/>
                </a:lnTo>
                <a:lnTo>
                  <a:pt x="808878" y="859659"/>
                </a:lnTo>
                <a:lnTo>
                  <a:pt x="769612" y="840537"/>
                </a:lnTo>
                <a:lnTo>
                  <a:pt x="731412" y="818770"/>
                </a:lnTo>
                <a:lnTo>
                  <a:pt x="694363" y="794437"/>
                </a:lnTo>
                <a:lnTo>
                  <a:pt x="658546" y="767616"/>
                </a:lnTo>
                <a:lnTo>
                  <a:pt x="624045" y="738387"/>
                </a:lnTo>
                <a:lnTo>
                  <a:pt x="590942" y="706829"/>
                </a:lnTo>
                <a:lnTo>
                  <a:pt x="559322" y="673021"/>
                </a:lnTo>
                <a:lnTo>
                  <a:pt x="529267" y="637043"/>
                </a:lnTo>
                <a:lnTo>
                  <a:pt x="500860" y="598972"/>
                </a:lnTo>
                <a:lnTo>
                  <a:pt x="474184" y="558889"/>
                </a:lnTo>
                <a:lnTo>
                  <a:pt x="449322" y="516872"/>
                </a:lnTo>
                <a:lnTo>
                  <a:pt x="426358" y="473001"/>
                </a:lnTo>
                <a:lnTo>
                  <a:pt x="405373" y="427355"/>
                </a:lnTo>
                <a:lnTo>
                  <a:pt x="386452" y="380012"/>
                </a:lnTo>
                <a:lnTo>
                  <a:pt x="369678" y="331053"/>
                </a:lnTo>
                <a:lnTo>
                  <a:pt x="355132" y="280556"/>
                </a:lnTo>
                <a:lnTo>
                  <a:pt x="342900" y="228600"/>
                </a:lnTo>
                <a:close/>
              </a:path>
              <a:path w="1062354" h="914400">
                <a:moveTo>
                  <a:pt x="204977" y="0"/>
                </a:moveTo>
                <a:lnTo>
                  <a:pt x="0" y="228600"/>
                </a:lnTo>
                <a:lnTo>
                  <a:pt x="457200" y="228600"/>
                </a:lnTo>
                <a:lnTo>
                  <a:pt x="204977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52950" y="5715000"/>
            <a:ext cx="857250" cy="914400"/>
          </a:xfrm>
          <a:custGeom>
            <a:avLst/>
            <a:gdLst/>
            <a:ahLst/>
            <a:cxnLst/>
            <a:rect l="l" t="t" r="r" b="b"/>
            <a:pathLst>
              <a:path w="857250" h="914400">
                <a:moveTo>
                  <a:pt x="857250" y="0"/>
                </a:moveTo>
                <a:lnTo>
                  <a:pt x="628523" y="0"/>
                </a:lnTo>
                <a:lnTo>
                  <a:pt x="627253" y="53742"/>
                </a:lnTo>
                <a:lnTo>
                  <a:pt x="623490" y="106744"/>
                </a:lnTo>
                <a:lnTo>
                  <a:pt x="617298" y="158911"/>
                </a:lnTo>
                <a:lnTo>
                  <a:pt x="608743" y="210149"/>
                </a:lnTo>
                <a:lnTo>
                  <a:pt x="597891" y="260363"/>
                </a:lnTo>
                <a:lnTo>
                  <a:pt x="584809" y="309457"/>
                </a:lnTo>
                <a:lnTo>
                  <a:pt x="569561" y="357337"/>
                </a:lnTo>
                <a:lnTo>
                  <a:pt x="552214" y="403908"/>
                </a:lnTo>
                <a:lnTo>
                  <a:pt x="532835" y="449076"/>
                </a:lnTo>
                <a:lnTo>
                  <a:pt x="511487" y="492745"/>
                </a:lnTo>
                <a:lnTo>
                  <a:pt x="488239" y="534821"/>
                </a:lnTo>
                <a:lnTo>
                  <a:pt x="463155" y="575209"/>
                </a:lnTo>
                <a:lnTo>
                  <a:pt x="436301" y="613814"/>
                </a:lnTo>
                <a:lnTo>
                  <a:pt x="407743" y="650542"/>
                </a:lnTo>
                <a:lnTo>
                  <a:pt x="377547" y="685297"/>
                </a:lnTo>
                <a:lnTo>
                  <a:pt x="345779" y="717984"/>
                </a:lnTo>
                <a:lnTo>
                  <a:pt x="312506" y="748510"/>
                </a:lnTo>
                <a:lnTo>
                  <a:pt x="277791" y="776778"/>
                </a:lnTo>
                <a:lnTo>
                  <a:pt x="241703" y="802695"/>
                </a:lnTo>
                <a:lnTo>
                  <a:pt x="204306" y="826166"/>
                </a:lnTo>
                <a:lnTo>
                  <a:pt x="165666" y="847095"/>
                </a:lnTo>
                <a:lnTo>
                  <a:pt x="125850" y="865388"/>
                </a:lnTo>
                <a:lnTo>
                  <a:pt x="84923" y="880950"/>
                </a:lnTo>
                <a:lnTo>
                  <a:pt x="42951" y="893687"/>
                </a:lnTo>
                <a:lnTo>
                  <a:pt x="0" y="903503"/>
                </a:lnTo>
                <a:lnTo>
                  <a:pt x="28449" y="908265"/>
                </a:lnTo>
                <a:lnTo>
                  <a:pt x="57007" y="911671"/>
                </a:lnTo>
                <a:lnTo>
                  <a:pt x="85635" y="913717"/>
                </a:lnTo>
                <a:lnTo>
                  <a:pt x="114300" y="914400"/>
                </a:lnTo>
                <a:lnTo>
                  <a:pt x="157955" y="912847"/>
                </a:lnTo>
                <a:lnTo>
                  <a:pt x="200946" y="908248"/>
                </a:lnTo>
                <a:lnTo>
                  <a:pt x="243203" y="900686"/>
                </a:lnTo>
                <a:lnTo>
                  <a:pt x="284656" y="890249"/>
                </a:lnTo>
                <a:lnTo>
                  <a:pt x="325236" y="877022"/>
                </a:lnTo>
                <a:lnTo>
                  <a:pt x="364873" y="861091"/>
                </a:lnTo>
                <a:lnTo>
                  <a:pt x="403496" y="842541"/>
                </a:lnTo>
                <a:lnTo>
                  <a:pt x="441038" y="821458"/>
                </a:lnTo>
                <a:lnTo>
                  <a:pt x="477427" y="797928"/>
                </a:lnTo>
                <a:lnTo>
                  <a:pt x="512594" y="772037"/>
                </a:lnTo>
                <a:lnTo>
                  <a:pt x="546469" y="743870"/>
                </a:lnTo>
                <a:lnTo>
                  <a:pt x="578984" y="713514"/>
                </a:lnTo>
                <a:lnTo>
                  <a:pt x="610068" y="681054"/>
                </a:lnTo>
                <a:lnTo>
                  <a:pt x="639651" y="646576"/>
                </a:lnTo>
                <a:lnTo>
                  <a:pt x="667664" y="610165"/>
                </a:lnTo>
                <a:lnTo>
                  <a:pt x="694037" y="571907"/>
                </a:lnTo>
                <a:lnTo>
                  <a:pt x="718701" y="531889"/>
                </a:lnTo>
                <a:lnTo>
                  <a:pt x="741585" y="490196"/>
                </a:lnTo>
                <a:lnTo>
                  <a:pt x="762621" y="446913"/>
                </a:lnTo>
                <a:lnTo>
                  <a:pt x="781738" y="402127"/>
                </a:lnTo>
                <a:lnTo>
                  <a:pt x="798867" y="355923"/>
                </a:lnTo>
                <a:lnTo>
                  <a:pt x="813938" y="308386"/>
                </a:lnTo>
                <a:lnTo>
                  <a:pt x="826882" y="259604"/>
                </a:lnTo>
                <a:lnTo>
                  <a:pt x="837629" y="209661"/>
                </a:lnTo>
                <a:lnTo>
                  <a:pt x="846108" y="158643"/>
                </a:lnTo>
                <a:lnTo>
                  <a:pt x="852251" y="106637"/>
                </a:lnTo>
                <a:lnTo>
                  <a:pt x="855988" y="53727"/>
                </a:lnTo>
                <a:lnTo>
                  <a:pt x="857250" y="0"/>
                </a:lnTo>
                <a:close/>
              </a:path>
            </a:pathLst>
          </a:custGeom>
          <a:solidFill>
            <a:srgbClr val="005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05021" y="5715000"/>
            <a:ext cx="1805305" cy="914400"/>
          </a:xfrm>
          <a:custGeom>
            <a:avLst/>
            <a:gdLst/>
            <a:ahLst/>
            <a:cxnLst/>
            <a:rect l="l" t="t" r="r" b="b"/>
            <a:pathLst>
              <a:path w="1805304" h="914400">
                <a:moveTo>
                  <a:pt x="947927" y="903503"/>
                </a:moveTo>
                <a:lnTo>
                  <a:pt x="990879" y="893687"/>
                </a:lnTo>
                <a:lnTo>
                  <a:pt x="1032851" y="880950"/>
                </a:lnTo>
                <a:lnTo>
                  <a:pt x="1073778" y="865388"/>
                </a:lnTo>
                <a:lnTo>
                  <a:pt x="1113594" y="847095"/>
                </a:lnTo>
                <a:lnTo>
                  <a:pt x="1152234" y="826166"/>
                </a:lnTo>
                <a:lnTo>
                  <a:pt x="1189631" y="802695"/>
                </a:lnTo>
                <a:lnTo>
                  <a:pt x="1225719" y="776778"/>
                </a:lnTo>
                <a:lnTo>
                  <a:pt x="1260434" y="748510"/>
                </a:lnTo>
                <a:lnTo>
                  <a:pt x="1293707" y="717984"/>
                </a:lnTo>
                <a:lnTo>
                  <a:pt x="1325475" y="685297"/>
                </a:lnTo>
                <a:lnTo>
                  <a:pt x="1355671" y="650542"/>
                </a:lnTo>
                <a:lnTo>
                  <a:pt x="1384229" y="613814"/>
                </a:lnTo>
                <a:lnTo>
                  <a:pt x="1411083" y="575209"/>
                </a:lnTo>
                <a:lnTo>
                  <a:pt x="1436167" y="534821"/>
                </a:lnTo>
                <a:lnTo>
                  <a:pt x="1459415" y="492745"/>
                </a:lnTo>
                <a:lnTo>
                  <a:pt x="1480763" y="449076"/>
                </a:lnTo>
                <a:lnTo>
                  <a:pt x="1500142" y="403908"/>
                </a:lnTo>
                <a:lnTo>
                  <a:pt x="1517489" y="357337"/>
                </a:lnTo>
                <a:lnTo>
                  <a:pt x="1532737" y="309457"/>
                </a:lnTo>
                <a:lnTo>
                  <a:pt x="1545819" y="260363"/>
                </a:lnTo>
                <a:lnTo>
                  <a:pt x="1556671" y="210149"/>
                </a:lnTo>
                <a:lnTo>
                  <a:pt x="1565226" y="158911"/>
                </a:lnTo>
                <a:lnTo>
                  <a:pt x="1571418" y="106744"/>
                </a:lnTo>
                <a:lnTo>
                  <a:pt x="1575181" y="53742"/>
                </a:lnTo>
                <a:lnTo>
                  <a:pt x="1576451" y="0"/>
                </a:lnTo>
                <a:lnTo>
                  <a:pt x="1805177" y="0"/>
                </a:lnTo>
                <a:lnTo>
                  <a:pt x="1803916" y="53727"/>
                </a:lnTo>
                <a:lnTo>
                  <a:pt x="1800179" y="106637"/>
                </a:lnTo>
                <a:lnTo>
                  <a:pt x="1794036" y="158643"/>
                </a:lnTo>
                <a:lnTo>
                  <a:pt x="1785557" y="209661"/>
                </a:lnTo>
                <a:lnTo>
                  <a:pt x="1774810" y="259604"/>
                </a:lnTo>
                <a:lnTo>
                  <a:pt x="1761866" y="308386"/>
                </a:lnTo>
                <a:lnTo>
                  <a:pt x="1746795" y="355923"/>
                </a:lnTo>
                <a:lnTo>
                  <a:pt x="1729666" y="402127"/>
                </a:lnTo>
                <a:lnTo>
                  <a:pt x="1710549" y="446913"/>
                </a:lnTo>
                <a:lnTo>
                  <a:pt x="1689513" y="490196"/>
                </a:lnTo>
                <a:lnTo>
                  <a:pt x="1666629" y="531889"/>
                </a:lnTo>
                <a:lnTo>
                  <a:pt x="1641965" y="571907"/>
                </a:lnTo>
                <a:lnTo>
                  <a:pt x="1615592" y="610165"/>
                </a:lnTo>
                <a:lnTo>
                  <a:pt x="1587579" y="646576"/>
                </a:lnTo>
                <a:lnTo>
                  <a:pt x="1557996" y="681054"/>
                </a:lnTo>
                <a:lnTo>
                  <a:pt x="1526912" y="713514"/>
                </a:lnTo>
                <a:lnTo>
                  <a:pt x="1494397" y="743870"/>
                </a:lnTo>
                <a:lnTo>
                  <a:pt x="1460522" y="772037"/>
                </a:lnTo>
                <a:lnTo>
                  <a:pt x="1425355" y="797928"/>
                </a:lnTo>
                <a:lnTo>
                  <a:pt x="1388966" y="821458"/>
                </a:lnTo>
                <a:lnTo>
                  <a:pt x="1351424" y="842541"/>
                </a:lnTo>
                <a:lnTo>
                  <a:pt x="1312801" y="861091"/>
                </a:lnTo>
                <a:lnTo>
                  <a:pt x="1273164" y="877022"/>
                </a:lnTo>
                <a:lnTo>
                  <a:pt x="1232584" y="890249"/>
                </a:lnTo>
                <a:lnTo>
                  <a:pt x="1191131" y="900686"/>
                </a:lnTo>
                <a:lnTo>
                  <a:pt x="1148874" y="908248"/>
                </a:lnTo>
                <a:lnTo>
                  <a:pt x="1105883" y="912847"/>
                </a:lnTo>
                <a:lnTo>
                  <a:pt x="1062227" y="914400"/>
                </a:lnTo>
                <a:lnTo>
                  <a:pt x="833501" y="914400"/>
                </a:lnTo>
                <a:lnTo>
                  <a:pt x="789578" y="912813"/>
                </a:lnTo>
                <a:lnTo>
                  <a:pt x="746223" y="908106"/>
                </a:lnTo>
                <a:lnTo>
                  <a:pt x="703520" y="900358"/>
                </a:lnTo>
                <a:lnTo>
                  <a:pt x="661552" y="889648"/>
                </a:lnTo>
                <a:lnTo>
                  <a:pt x="620401" y="876055"/>
                </a:lnTo>
                <a:lnTo>
                  <a:pt x="580151" y="859659"/>
                </a:lnTo>
                <a:lnTo>
                  <a:pt x="540885" y="840537"/>
                </a:lnTo>
                <a:lnTo>
                  <a:pt x="502685" y="818770"/>
                </a:lnTo>
                <a:lnTo>
                  <a:pt x="465636" y="794437"/>
                </a:lnTo>
                <a:lnTo>
                  <a:pt x="429819" y="767616"/>
                </a:lnTo>
                <a:lnTo>
                  <a:pt x="395318" y="738387"/>
                </a:lnTo>
                <a:lnTo>
                  <a:pt x="362215" y="706829"/>
                </a:lnTo>
                <a:lnTo>
                  <a:pt x="330595" y="673021"/>
                </a:lnTo>
                <a:lnTo>
                  <a:pt x="300540" y="637043"/>
                </a:lnTo>
                <a:lnTo>
                  <a:pt x="272133" y="598972"/>
                </a:lnTo>
                <a:lnTo>
                  <a:pt x="245457" y="558889"/>
                </a:lnTo>
                <a:lnTo>
                  <a:pt x="220595" y="516872"/>
                </a:lnTo>
                <a:lnTo>
                  <a:pt x="197631" y="473001"/>
                </a:lnTo>
                <a:lnTo>
                  <a:pt x="176646" y="427355"/>
                </a:lnTo>
                <a:lnTo>
                  <a:pt x="157725" y="380012"/>
                </a:lnTo>
                <a:lnTo>
                  <a:pt x="140951" y="331053"/>
                </a:lnTo>
                <a:lnTo>
                  <a:pt x="126405" y="280556"/>
                </a:lnTo>
                <a:lnTo>
                  <a:pt x="114173" y="228600"/>
                </a:lnTo>
                <a:lnTo>
                  <a:pt x="0" y="228600"/>
                </a:lnTo>
                <a:lnTo>
                  <a:pt x="204977" y="0"/>
                </a:lnTo>
                <a:lnTo>
                  <a:pt x="457200" y="228600"/>
                </a:lnTo>
                <a:lnTo>
                  <a:pt x="342900" y="228600"/>
                </a:lnTo>
                <a:lnTo>
                  <a:pt x="355132" y="280556"/>
                </a:lnTo>
                <a:lnTo>
                  <a:pt x="369678" y="331053"/>
                </a:lnTo>
                <a:lnTo>
                  <a:pt x="386452" y="380012"/>
                </a:lnTo>
                <a:lnTo>
                  <a:pt x="405373" y="427355"/>
                </a:lnTo>
                <a:lnTo>
                  <a:pt x="426358" y="473001"/>
                </a:lnTo>
                <a:lnTo>
                  <a:pt x="449322" y="516872"/>
                </a:lnTo>
                <a:lnTo>
                  <a:pt x="474184" y="558889"/>
                </a:lnTo>
                <a:lnTo>
                  <a:pt x="500860" y="598972"/>
                </a:lnTo>
                <a:lnTo>
                  <a:pt x="529267" y="637043"/>
                </a:lnTo>
                <a:lnTo>
                  <a:pt x="559322" y="673021"/>
                </a:lnTo>
                <a:lnTo>
                  <a:pt x="590942" y="706829"/>
                </a:lnTo>
                <a:lnTo>
                  <a:pt x="624045" y="738387"/>
                </a:lnTo>
                <a:lnTo>
                  <a:pt x="658546" y="767616"/>
                </a:lnTo>
                <a:lnTo>
                  <a:pt x="694363" y="794437"/>
                </a:lnTo>
                <a:lnTo>
                  <a:pt x="731412" y="818770"/>
                </a:lnTo>
                <a:lnTo>
                  <a:pt x="769612" y="840537"/>
                </a:lnTo>
                <a:lnTo>
                  <a:pt x="808878" y="859659"/>
                </a:lnTo>
                <a:lnTo>
                  <a:pt x="849128" y="876055"/>
                </a:lnTo>
                <a:lnTo>
                  <a:pt x="890279" y="889648"/>
                </a:lnTo>
                <a:lnTo>
                  <a:pt x="932247" y="900358"/>
                </a:lnTo>
                <a:lnTo>
                  <a:pt x="974950" y="908106"/>
                </a:lnTo>
                <a:lnTo>
                  <a:pt x="1018305" y="912813"/>
                </a:lnTo>
                <a:lnTo>
                  <a:pt x="1062227" y="914400"/>
                </a:lnTo>
              </a:path>
            </a:pathLst>
          </a:custGeom>
          <a:ln w="635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62227" y="0"/>
            <a:ext cx="6365875" cy="118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6700"/>
              </a:lnSpc>
            </a:pPr>
            <a:r>
              <a:rPr sz="2400" spc="-10" dirty="0">
                <a:solidFill>
                  <a:srgbClr val="000099"/>
                </a:solidFill>
                <a:latin typeface="Arial"/>
                <a:cs typeface="Arial"/>
              </a:rPr>
              <a:t>Четыре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основных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и </a:t>
            </a:r>
            <a:r>
              <a:rPr sz="2400" spc="-15" dirty="0">
                <a:solidFill>
                  <a:srgbClr val="000099"/>
                </a:solidFill>
                <a:latin typeface="Arial"/>
                <a:cs typeface="Arial"/>
              </a:rPr>
              <a:t>взаимосвязанных  </a:t>
            </a:r>
            <a:r>
              <a:rPr sz="2400" spc="-10" dirty="0">
                <a:solidFill>
                  <a:srgbClr val="000099"/>
                </a:solidFill>
                <a:latin typeface="Arial"/>
                <a:cs typeface="Arial"/>
              </a:rPr>
              <a:t>шага/компонента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организации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психолого-  </a:t>
            </a:r>
            <a:r>
              <a:rPr sz="2400" spc="-15" dirty="0">
                <a:solidFill>
                  <a:srgbClr val="000099"/>
                </a:solidFill>
                <a:latin typeface="Arial"/>
                <a:cs typeface="Arial"/>
              </a:rPr>
              <a:t>педагогического</a:t>
            </a:r>
            <a:r>
              <a:rPr sz="2400" spc="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Arial"/>
                <a:cs typeface="Arial"/>
              </a:rPr>
              <a:t>сопровождения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683" y="237743"/>
            <a:ext cx="7392924" cy="818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05928" y="237743"/>
            <a:ext cx="586740" cy="818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1327" rIns="0" bIns="0" rtlCol="0">
            <a:spAutoFit/>
          </a:bodyPr>
          <a:lstStyle/>
          <a:p>
            <a:pPr marL="387350">
              <a:lnSpc>
                <a:spcPct val="100000"/>
              </a:lnSpc>
            </a:pPr>
            <a:r>
              <a:rPr sz="2900" spc="-10" dirty="0">
                <a:solidFill>
                  <a:srgbClr val="CC0000"/>
                </a:solidFill>
                <a:latin typeface="Arial"/>
                <a:cs typeface="Arial"/>
              </a:rPr>
              <a:t>Комплексный сбор </a:t>
            </a:r>
            <a:r>
              <a:rPr sz="2900" dirty="0">
                <a:solidFill>
                  <a:srgbClr val="CC0000"/>
                </a:solidFill>
                <a:latin typeface="Arial"/>
                <a:cs typeface="Arial"/>
              </a:rPr>
              <a:t>данных о</a:t>
            </a:r>
            <a:r>
              <a:rPr sz="2900" spc="-114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900" spc="-5" dirty="0">
                <a:solidFill>
                  <a:srgbClr val="CC0000"/>
                </a:solidFill>
                <a:latin typeface="Arial"/>
                <a:cs typeface="Arial"/>
              </a:rPr>
              <a:t>ребенке</a:t>
            </a:r>
            <a:endParaRPr sz="2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8808" y="3267455"/>
            <a:ext cx="911352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4775" y="3267455"/>
            <a:ext cx="3523488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92879" y="3267455"/>
            <a:ext cx="574548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62044" y="3267455"/>
            <a:ext cx="4378452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7655" y="3688079"/>
            <a:ext cx="7217664" cy="716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1708" y="3560064"/>
            <a:ext cx="2139696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46020" y="3560064"/>
            <a:ext cx="493775" cy="6797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34411" y="3560064"/>
            <a:ext cx="507492" cy="6797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4588" y="3980688"/>
            <a:ext cx="1773936" cy="716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6912" y="1017778"/>
            <a:ext cx="8069580" cy="3450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90"/>
              </a:lnSpc>
            </a:pP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Сбор информации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о 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ребенке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с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ОВЗ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и</a:t>
            </a:r>
            <a:r>
              <a:rPr sz="2400" b="1" spc="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семье</a:t>
            </a:r>
            <a:endParaRPr sz="2400">
              <a:latin typeface="Arial"/>
              <a:cs typeface="Arial"/>
            </a:endParaRPr>
          </a:p>
          <a:p>
            <a:pPr marL="2764790">
              <a:lnSpc>
                <a:spcPts val="2590"/>
              </a:lnSpc>
            </a:pP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проходит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в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течение</a:t>
            </a:r>
            <a:endParaRPr sz="2400">
              <a:latin typeface="Arial"/>
              <a:cs typeface="Arial"/>
            </a:endParaRPr>
          </a:p>
          <a:p>
            <a:pPr marL="810895">
              <a:lnSpc>
                <a:spcPts val="2590"/>
              </a:lnSpc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2-х недель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-1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месяца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(рекомендации ПМПК,</a:t>
            </a:r>
            <a:endParaRPr sz="2400">
              <a:latin typeface="Arial"/>
              <a:cs typeface="Arial"/>
            </a:endParaRPr>
          </a:p>
          <a:p>
            <a:pPr marL="1583690" marR="454025" indent="-782320">
              <a:lnSpc>
                <a:spcPct val="80000"/>
              </a:lnSpc>
              <a:spcBef>
                <a:spcPts val="285"/>
              </a:spcBef>
            </a:pP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медицинская карта,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наблюдение,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диагностика и  комплексная оценка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его</a:t>
            </a:r>
            <a:r>
              <a:rPr sz="2400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состояния,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1220470" algn="l"/>
              </a:tabLst>
            </a:pPr>
            <a:r>
              <a:rPr sz="2400" b="1" i="1" spc="-5" dirty="0">
                <a:solidFill>
                  <a:srgbClr val="000099"/>
                </a:solidFill>
                <a:latin typeface="Arial"/>
                <a:cs typeface="Arial"/>
              </a:rPr>
              <a:t>запрос	</a:t>
            </a:r>
            <a:r>
              <a:rPr sz="2400" b="1" i="1" dirty="0">
                <a:solidFill>
                  <a:srgbClr val="000099"/>
                </a:solidFill>
                <a:latin typeface="Arial"/>
                <a:cs typeface="Arial"/>
              </a:rPr>
              <a:t>и </a:t>
            </a:r>
            <a:r>
              <a:rPr sz="2400" b="1" i="1" spc="-5" dirty="0">
                <a:solidFill>
                  <a:srgbClr val="000099"/>
                </a:solidFill>
                <a:latin typeface="Arial"/>
                <a:cs typeface="Arial"/>
              </a:rPr>
              <a:t>ожидания</a:t>
            </a:r>
            <a:r>
              <a:rPr sz="2400" b="1" i="1" spc="-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0099"/>
                </a:solidFill>
                <a:latin typeface="Arial"/>
                <a:cs typeface="Arial"/>
              </a:rPr>
              <a:t>родителей</a:t>
            </a:r>
            <a:r>
              <a:rPr sz="2400" spc="-10" dirty="0">
                <a:solidFill>
                  <a:srgbClr val="000099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518159">
              <a:lnSpc>
                <a:spcPts val="2590"/>
              </a:lnSpc>
              <a:tabLst>
                <a:tab pos="3806190" algn="l"/>
              </a:tabLst>
            </a:pPr>
            <a:r>
              <a:rPr sz="2400" u="heavy" spc="-60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solidFill>
                  <a:srgbClr val="000099"/>
                </a:solidFill>
                <a:latin typeface="Arial"/>
                <a:cs typeface="Arial"/>
              </a:rPr>
              <a:t>Комплексная  </a:t>
            </a:r>
            <a:r>
              <a:rPr sz="2400" b="1" u="heavy" spc="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оценка	</a:t>
            </a:r>
            <a:r>
              <a:rPr sz="2400" b="1" u="heavy" spc="-15" dirty="0">
                <a:solidFill>
                  <a:srgbClr val="000099"/>
                </a:solidFill>
                <a:latin typeface="Arial"/>
                <a:cs typeface="Arial"/>
              </a:rPr>
              <a:t>проводится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в</a:t>
            </a:r>
            <a:r>
              <a:rPr sz="2400" b="1" u="heavy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000099"/>
                </a:solidFill>
                <a:latin typeface="Arial"/>
                <a:cs typeface="Arial"/>
              </a:rPr>
              <a:t>привычной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ts val="2590"/>
              </a:lnSpc>
            </a:pPr>
            <a:r>
              <a:rPr sz="2400" u="heavy" spc="-60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обстановке</a:t>
            </a:r>
            <a:r>
              <a:rPr sz="2400" b="1" u="heavy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2383790" algn="l"/>
                <a:tab pos="3714750" algn="l"/>
                <a:tab pos="5729605" algn="l"/>
                <a:tab pos="6133465" algn="l"/>
              </a:tabLst>
            </a:pPr>
            <a:r>
              <a:rPr sz="2400" u="heavy" spc="-60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000099"/>
                </a:solidFill>
                <a:latin typeface="Arial"/>
                <a:cs typeface="Arial"/>
              </a:rPr>
              <a:t>а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к</a:t>
            </a:r>
            <a:r>
              <a:rPr sz="2400" b="1" u="heavy" spc="55" dirty="0">
                <a:solidFill>
                  <a:srgbClr val="000099"/>
                </a:solidFill>
                <a:latin typeface="Arial"/>
                <a:cs typeface="Arial"/>
              </a:rPr>
              <a:t>т</a:t>
            </a:r>
            <a:r>
              <a:rPr sz="2400" b="1" u="heavy" spc="-60" dirty="0">
                <a:solidFill>
                  <a:srgbClr val="000099"/>
                </a:solidFill>
                <a:latin typeface="Arial"/>
                <a:cs typeface="Arial"/>
              </a:rPr>
              <a:t>у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альны</a:t>
            </a:r>
            <a:r>
              <a:rPr sz="2400" b="1" u="heavy" spc="-5" dirty="0">
                <a:solidFill>
                  <a:srgbClr val="000099"/>
                </a:solidFill>
                <a:latin typeface="Arial"/>
                <a:cs typeface="Arial"/>
              </a:rPr>
              <a:t>е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	</a:t>
            </a:r>
            <a:r>
              <a:rPr sz="2400" b="1" spc="10" dirty="0">
                <a:solidFill>
                  <a:srgbClr val="000099"/>
                </a:solidFill>
                <a:latin typeface="Arial"/>
                <a:cs typeface="Arial"/>
              </a:rPr>
              <a:t>н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уж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д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ы,	про</a:t>
            </a:r>
            <a:r>
              <a:rPr sz="2400" b="1" spc="-60" dirty="0">
                <a:solidFill>
                  <a:srgbClr val="000099"/>
                </a:solidFill>
                <a:latin typeface="Arial"/>
                <a:cs typeface="Arial"/>
              </a:rPr>
              <a:t>б</a:t>
            </a:r>
            <a:r>
              <a:rPr sz="2400" b="1" spc="-55" dirty="0">
                <a:solidFill>
                  <a:srgbClr val="000099"/>
                </a:solidFill>
                <a:latin typeface="Arial"/>
                <a:cs typeface="Arial"/>
              </a:rPr>
              <a:t>л</a:t>
            </a:r>
            <a:r>
              <a:rPr sz="2400" b="1" spc="-45" dirty="0">
                <a:solidFill>
                  <a:srgbClr val="000099"/>
                </a:solidFill>
                <a:latin typeface="Arial"/>
                <a:cs typeface="Arial"/>
              </a:rPr>
              <a:t>е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мы	и	п</a:t>
            </a:r>
            <a:r>
              <a:rPr sz="2400" b="1" spc="-50" dirty="0">
                <a:solidFill>
                  <a:srgbClr val="000099"/>
                </a:solidFill>
                <a:latin typeface="Arial"/>
                <a:cs typeface="Arial"/>
              </a:rPr>
              <a:t>о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р</a:t>
            </a:r>
            <a:r>
              <a:rPr sz="2400" b="1" spc="-45" dirty="0">
                <a:solidFill>
                  <a:srgbClr val="000099"/>
                </a:solidFill>
                <a:latin typeface="Arial"/>
                <a:cs typeface="Arial"/>
              </a:rPr>
              <a:t>е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бн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с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9812" y="4456810"/>
            <a:ext cx="216916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78305" algn="l"/>
              </a:tabLst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р</a:t>
            </a:r>
            <a:r>
              <a:rPr sz="2400" b="1" spc="-45" dirty="0">
                <a:solidFill>
                  <a:srgbClr val="000099"/>
                </a:solidFill>
                <a:latin typeface="Arial"/>
                <a:cs typeface="Arial"/>
              </a:rPr>
              <a:t>е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бенка,	е</a:t>
            </a:r>
            <a:r>
              <a:rPr sz="2400" b="1" spc="-45" dirty="0">
                <a:solidFill>
                  <a:srgbClr val="000099"/>
                </a:solidFill>
                <a:latin typeface="Arial"/>
                <a:cs typeface="Arial"/>
              </a:rPr>
              <a:t>г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о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9812" y="4822570"/>
            <a:ext cx="1837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социальная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54223" y="4456810"/>
            <a:ext cx="5565775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42900">
              <a:lnSpc>
                <a:spcPct val="100000"/>
              </a:lnSpc>
              <a:tabLst>
                <a:tab pos="1765300" algn="l"/>
                <a:tab pos="2068195" algn="l"/>
                <a:tab pos="2620645" algn="l"/>
                <a:tab pos="3600450" algn="l"/>
                <a:tab pos="4135754" algn="l"/>
              </a:tabLst>
            </a:pP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с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ильные		и	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слабые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	с</a:t>
            </a:r>
            <a:r>
              <a:rPr sz="2400" b="1" spc="-60" dirty="0">
                <a:solidFill>
                  <a:srgbClr val="000099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орон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ы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;  си</a:t>
            </a:r>
            <a:r>
              <a:rPr sz="2400" b="1" spc="55" dirty="0">
                <a:solidFill>
                  <a:srgbClr val="000099"/>
                </a:solidFill>
                <a:latin typeface="Arial"/>
                <a:cs typeface="Arial"/>
              </a:rPr>
              <a:t>т</a:t>
            </a:r>
            <a:r>
              <a:rPr sz="2400" b="1" spc="-60" dirty="0">
                <a:solidFill>
                  <a:srgbClr val="000099"/>
                </a:solidFill>
                <a:latin typeface="Arial"/>
                <a:cs typeface="Arial"/>
              </a:rPr>
              <a:t>у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а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ция	р</a:t>
            </a:r>
            <a:r>
              <a:rPr sz="2400" b="1" spc="15" dirty="0">
                <a:solidFill>
                  <a:srgbClr val="000099"/>
                </a:solidFill>
                <a:latin typeface="Arial"/>
                <a:cs typeface="Arial"/>
              </a:rPr>
              <a:t>а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зви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ия,	</a:t>
            </a:r>
            <a:r>
              <a:rPr sz="2400" b="1" spc="-55" dirty="0">
                <a:solidFill>
                  <a:srgbClr val="000099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собенн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с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6912" y="5188330"/>
            <a:ext cx="7539355" cy="1255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>
              <a:lnSpc>
                <a:spcPct val="100000"/>
              </a:lnSpc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общения и</a:t>
            </a:r>
            <a:r>
              <a:rPr sz="2400" b="1" spc="-10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60" dirty="0">
                <a:solidFill>
                  <a:srgbClr val="000099"/>
                </a:solidFill>
                <a:latin typeface="Arial"/>
                <a:cs typeface="Arial"/>
              </a:rPr>
              <a:t>т.д.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текущий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уровень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знаний и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умений 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ребенка,</a:t>
            </a:r>
            <a:r>
              <a:rPr sz="2400" b="1" spc="1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60" dirty="0">
                <a:solidFill>
                  <a:srgbClr val="000099"/>
                </a:solidFill>
                <a:latin typeface="Arial"/>
                <a:cs typeface="Arial"/>
              </a:rPr>
              <a:t>т.е.</a:t>
            </a:r>
            <a:endParaRPr sz="2400">
              <a:latin typeface="Arial"/>
              <a:cs typeface="Arial"/>
            </a:endParaRPr>
          </a:p>
          <a:p>
            <a:pPr marL="1932305">
              <a:lnSpc>
                <a:spcPct val="100000"/>
              </a:lnSpc>
              <a:spcBef>
                <a:spcPts val="575"/>
              </a:spcBef>
            </a:pPr>
            <a:r>
              <a:rPr sz="2400" u="heavy" spc="-5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u="heavy" spc="-25" dirty="0">
                <a:solidFill>
                  <a:srgbClr val="C00000"/>
                </a:solidFill>
                <a:latin typeface="Arial"/>
                <a:cs typeface="Arial"/>
              </a:rPr>
              <a:t>что </a:t>
            </a:r>
            <a:r>
              <a:rPr sz="2400" b="1" u="heavy" spc="-10" dirty="0">
                <a:solidFill>
                  <a:srgbClr val="C00000"/>
                </a:solidFill>
                <a:latin typeface="Arial"/>
                <a:cs typeface="Arial"/>
              </a:rPr>
              <a:t>ребенок МОЖЕТ</a:t>
            </a:r>
            <a:r>
              <a:rPr sz="2400" b="1" u="heavy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u="heavy" spc="-10" dirty="0">
                <a:solidFill>
                  <a:srgbClr val="C00000"/>
                </a:solidFill>
                <a:latin typeface="Arial"/>
                <a:cs typeface="Arial"/>
              </a:rPr>
              <a:t>делать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" y="0"/>
            <a:ext cx="2316480" cy="742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97379" y="0"/>
            <a:ext cx="568451" cy="742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3652" y="443483"/>
            <a:ext cx="1783080" cy="79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" y="379475"/>
            <a:ext cx="665988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6888" y="379475"/>
            <a:ext cx="568452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92" y="806195"/>
            <a:ext cx="1551432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8521" y="56769"/>
            <a:ext cx="176593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0" u="heavy" spc="-70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u="heavy" spc="-85" dirty="0">
                <a:solidFill>
                  <a:srgbClr val="0000FF"/>
                </a:solidFill>
                <a:latin typeface="Arial"/>
                <a:cs typeface="Arial"/>
              </a:rPr>
              <a:t>Р</a:t>
            </a:r>
            <a:r>
              <a:rPr sz="2800" u="heavy" spc="-5" dirty="0">
                <a:solidFill>
                  <a:srgbClr val="0000FF"/>
                </a:solidFill>
                <a:latin typeface="Arial"/>
                <a:cs typeface="Arial"/>
              </a:rPr>
              <a:t>е</a:t>
            </a:r>
            <a:r>
              <a:rPr sz="2800" u="heavy" spc="-70" dirty="0">
                <a:solidFill>
                  <a:srgbClr val="0000FF"/>
                </a:solidFill>
                <a:latin typeface="Arial"/>
                <a:cs typeface="Arial"/>
              </a:rPr>
              <a:t>з</a:t>
            </a:r>
            <a:r>
              <a:rPr sz="2800" u="heavy" spc="-75" dirty="0">
                <a:solidFill>
                  <a:srgbClr val="0000FF"/>
                </a:solidFill>
                <a:latin typeface="Arial"/>
                <a:cs typeface="Arial"/>
              </a:rPr>
              <a:t>у</a:t>
            </a:r>
            <a:r>
              <a:rPr sz="2800" u="heavy" spc="-5" dirty="0">
                <a:solidFill>
                  <a:srgbClr val="0000FF"/>
                </a:solidFill>
                <a:latin typeface="Arial"/>
                <a:cs typeface="Arial"/>
              </a:rPr>
              <a:t>л</a:t>
            </a:r>
            <a:r>
              <a:rPr sz="2800" u="heavy" spc="-240" dirty="0">
                <a:solidFill>
                  <a:srgbClr val="0000FF"/>
                </a:solidFill>
                <a:latin typeface="Arial"/>
                <a:cs typeface="Arial"/>
              </a:rPr>
              <a:t>ь</a:t>
            </a:r>
            <a:r>
              <a:rPr sz="2800" u="heavy" spc="-20" dirty="0">
                <a:solidFill>
                  <a:srgbClr val="0000FF"/>
                </a:solidFill>
                <a:latin typeface="Arial"/>
                <a:cs typeface="Arial"/>
              </a:rPr>
              <a:t>т</a:t>
            </a:r>
            <a:r>
              <a:rPr sz="2800" u="heavy" spc="0" dirty="0">
                <a:solidFill>
                  <a:srgbClr val="0000FF"/>
                </a:solidFill>
                <a:latin typeface="Arial"/>
                <a:cs typeface="Arial"/>
              </a:rPr>
              <a:t>а</a:t>
            </a:r>
            <a:r>
              <a:rPr sz="2800" u="heavy" spc="-15" dirty="0">
                <a:solidFill>
                  <a:srgbClr val="0000FF"/>
                </a:solidFill>
                <a:latin typeface="Arial"/>
                <a:cs typeface="Arial"/>
              </a:rPr>
              <a:t>т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7179" y="1394460"/>
            <a:ext cx="775715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7512" y="1394460"/>
            <a:ext cx="548640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0768" y="1394460"/>
            <a:ext cx="1588008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3392" y="1394460"/>
            <a:ext cx="548640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36648" y="1394460"/>
            <a:ext cx="1804416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0059" y="1815083"/>
            <a:ext cx="3278124" cy="716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4027" y="910590"/>
            <a:ext cx="8350884" cy="5670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9475">
              <a:lnSpc>
                <a:spcPct val="100000"/>
              </a:lnSpc>
            </a:pPr>
            <a:r>
              <a:rPr sz="2800" b="1" i="1" spc="-5" dirty="0">
                <a:solidFill>
                  <a:srgbClr val="CC0000"/>
                </a:solidFill>
                <a:latin typeface="Arial"/>
                <a:cs typeface="Arial"/>
              </a:rPr>
              <a:t>Всесторонняя характеристика</a:t>
            </a:r>
            <a:r>
              <a:rPr sz="2800" b="1" i="1" spc="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800" b="1" i="1" spc="5" dirty="0">
                <a:solidFill>
                  <a:srgbClr val="CC0000"/>
                </a:solidFill>
                <a:latin typeface="Arial"/>
                <a:cs typeface="Arial"/>
              </a:rPr>
              <a:t>ребенка</a:t>
            </a:r>
            <a:endParaRPr sz="2800">
              <a:latin typeface="Arial"/>
              <a:cs typeface="Arial"/>
            </a:endParaRPr>
          </a:p>
          <a:p>
            <a:pPr marL="355600" marR="5080" indent="-343535" algn="just">
              <a:lnSpc>
                <a:spcPct val="90000"/>
              </a:lnSpc>
              <a:spcBef>
                <a:spcPts val="1460"/>
              </a:spcBef>
              <a:tabLst>
                <a:tab pos="2928620" algn="l"/>
                <a:tab pos="5514975" algn="l"/>
              </a:tabLst>
            </a:pPr>
            <a:r>
              <a:rPr sz="2400" u="heavy" spc="-6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00AF50"/>
                </a:solidFill>
                <a:latin typeface="Arial"/>
                <a:cs typeface="Arial"/>
              </a:rPr>
              <a:t>по </a:t>
            </a:r>
            <a:r>
              <a:rPr sz="2400" b="1" u="heavy" spc="-10" dirty="0">
                <a:solidFill>
                  <a:srgbClr val="00AF50"/>
                </a:solidFill>
                <a:latin typeface="Arial"/>
                <a:cs typeface="Arial"/>
              </a:rPr>
              <a:t>сферам </a:t>
            </a:r>
            <a:r>
              <a:rPr sz="2400" b="1" u="heavy" dirty="0">
                <a:solidFill>
                  <a:srgbClr val="00AF50"/>
                </a:solidFill>
                <a:latin typeface="Arial"/>
                <a:cs typeface="Arial"/>
              </a:rPr>
              <a:t>развития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: </a:t>
            </a:r>
            <a:r>
              <a:rPr sz="2400" spc="5" dirty="0">
                <a:solidFill>
                  <a:srgbClr val="000099"/>
                </a:solidFill>
                <a:latin typeface="Arial"/>
                <a:cs typeface="Arial"/>
              </a:rPr>
              <a:t>академическая </a:t>
            </a:r>
            <a:r>
              <a:rPr sz="2400" spc="-15" dirty="0">
                <a:solidFill>
                  <a:srgbClr val="000099"/>
                </a:solidFill>
                <a:latin typeface="Arial"/>
                <a:cs typeface="Arial"/>
              </a:rPr>
              <a:t>(познавательная), 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коммуникативно-речевая,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социальная, физическая  (</a:t>
            </a:r>
            <a:r>
              <a:rPr sz="2400" spc="5" dirty="0">
                <a:solidFill>
                  <a:srgbClr val="000099"/>
                </a:solidFill>
                <a:latin typeface="Arial"/>
                <a:cs typeface="Arial"/>
              </a:rPr>
              <a:t>м</a:t>
            </a:r>
            <a:r>
              <a:rPr sz="2400" spc="-60" dirty="0">
                <a:solidFill>
                  <a:srgbClr val="000099"/>
                </a:solidFill>
                <a:latin typeface="Arial"/>
                <a:cs typeface="Arial"/>
              </a:rPr>
              <a:t>о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т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ор</a:t>
            </a:r>
            <a:r>
              <a:rPr sz="2400" spc="-15" dirty="0">
                <a:solidFill>
                  <a:srgbClr val="000099"/>
                </a:solidFill>
                <a:latin typeface="Arial"/>
                <a:cs typeface="Arial"/>
              </a:rPr>
              <a:t>н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ое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	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р</a:t>
            </a:r>
            <a:r>
              <a:rPr sz="2400" spc="-35" dirty="0">
                <a:solidFill>
                  <a:srgbClr val="000099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звитие),	самоо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б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сл</a:t>
            </a:r>
            <a:r>
              <a:rPr sz="2400" spc="20" dirty="0">
                <a:solidFill>
                  <a:srgbClr val="000099"/>
                </a:solidFill>
                <a:latin typeface="Arial"/>
                <a:cs typeface="Arial"/>
              </a:rPr>
              <a:t>у</a:t>
            </a:r>
            <a:r>
              <a:rPr sz="2400" spc="-10" dirty="0">
                <a:solidFill>
                  <a:srgbClr val="000099"/>
                </a:solidFill>
                <a:latin typeface="Arial"/>
                <a:cs typeface="Arial"/>
              </a:rPr>
              <a:t>ж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и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в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а</a:t>
            </a:r>
            <a:r>
              <a:rPr sz="2400" spc="-15" dirty="0">
                <a:solidFill>
                  <a:srgbClr val="000099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ие,  </a:t>
            </a:r>
            <a:r>
              <a:rPr sz="2400" spc="-10" dirty="0">
                <a:solidFill>
                  <a:srgbClr val="000099"/>
                </a:solidFill>
                <a:latin typeface="Arial"/>
                <a:cs typeface="Arial"/>
              </a:rPr>
              <a:t>эмоционально-волевая (поведение), </a:t>
            </a:r>
            <a:r>
              <a:rPr sz="2400" spc="-15" dirty="0">
                <a:solidFill>
                  <a:srgbClr val="000099"/>
                </a:solidFill>
                <a:latin typeface="Arial"/>
                <a:cs typeface="Arial"/>
              </a:rPr>
              <a:t>приоритеты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и 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интересы</a:t>
            </a:r>
            <a:r>
              <a:rPr sz="2400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ребенка.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3250">
              <a:latin typeface="Times New Roman"/>
              <a:cs typeface="Times New Roman"/>
            </a:endParaRPr>
          </a:p>
          <a:p>
            <a:pPr marL="355600" marR="942340" indent="-342900">
              <a:lnSpc>
                <a:spcPts val="2590"/>
              </a:lnSpc>
              <a:buFont typeface="Wingdings"/>
              <a:buChar char=""/>
              <a:tabLst>
                <a:tab pos="356235" algn="l"/>
              </a:tabLst>
            </a:pPr>
            <a:r>
              <a:rPr sz="2400" dirty="0">
                <a:solidFill>
                  <a:srgbClr val="CC00CC"/>
                </a:solidFill>
                <a:latin typeface="Arial"/>
                <a:cs typeface="Arial"/>
              </a:rPr>
              <a:t>Информация </a:t>
            </a:r>
            <a:r>
              <a:rPr sz="2400" spc="-10" dirty="0">
                <a:solidFill>
                  <a:srgbClr val="CC00CC"/>
                </a:solidFill>
                <a:latin typeface="Arial"/>
                <a:cs typeface="Arial"/>
              </a:rPr>
              <a:t>должна </a:t>
            </a:r>
            <a:r>
              <a:rPr sz="2400" dirty="0">
                <a:solidFill>
                  <a:srgbClr val="CC00CC"/>
                </a:solidFill>
                <a:latin typeface="Arial"/>
                <a:cs typeface="Arial"/>
              </a:rPr>
              <a:t>быть собрана из</a:t>
            </a:r>
            <a:r>
              <a:rPr sz="2400" spc="-85" dirty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C00CC"/>
                </a:solidFill>
                <a:latin typeface="Arial"/>
                <a:cs typeface="Arial"/>
              </a:rPr>
              <a:t>различных  </a:t>
            </a:r>
            <a:r>
              <a:rPr sz="2400" spc="-5" dirty="0">
                <a:solidFill>
                  <a:srgbClr val="CC00CC"/>
                </a:solidFill>
                <a:latin typeface="Arial"/>
                <a:cs typeface="Arial"/>
              </a:rPr>
              <a:t>источников...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buClr>
                <a:srgbClr val="CC00CC"/>
              </a:buClr>
              <a:buFont typeface="Wingdings"/>
              <a:buChar char=""/>
            </a:pPr>
            <a:endParaRPr sz="3250">
              <a:latin typeface="Times New Roman"/>
              <a:cs typeface="Times New Roman"/>
            </a:endParaRPr>
          </a:p>
          <a:p>
            <a:pPr marL="355600" marR="174625" indent="-342900">
              <a:lnSpc>
                <a:spcPts val="2590"/>
              </a:lnSpc>
              <a:buFont typeface="Wingdings"/>
              <a:buChar char=""/>
              <a:tabLst>
                <a:tab pos="440055" algn="l"/>
                <a:tab pos="4396105" algn="l"/>
              </a:tabLst>
            </a:pPr>
            <a:r>
              <a:rPr sz="2400" dirty="0">
                <a:solidFill>
                  <a:srgbClr val="CC00CC"/>
                </a:solidFill>
                <a:latin typeface="Arial"/>
                <a:cs typeface="Arial"/>
              </a:rPr>
              <a:t>Информация</a:t>
            </a:r>
            <a:r>
              <a:rPr sz="2400" spc="655" dirty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C00CC"/>
                </a:solidFill>
                <a:latin typeface="Arial"/>
                <a:cs typeface="Arial"/>
              </a:rPr>
              <a:t>должна </a:t>
            </a:r>
            <a:r>
              <a:rPr sz="2400" spc="10" dirty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C00CC"/>
                </a:solidFill>
                <a:latin typeface="Arial"/>
                <a:cs typeface="Arial"/>
              </a:rPr>
              <a:t>быть	</a:t>
            </a:r>
            <a:r>
              <a:rPr sz="2400" spc="-15" dirty="0">
                <a:solidFill>
                  <a:srgbClr val="CC00CC"/>
                </a:solidFill>
                <a:latin typeface="Arial"/>
                <a:cs typeface="Arial"/>
              </a:rPr>
              <a:t>организована</a:t>
            </a:r>
            <a:r>
              <a:rPr sz="2400" spc="-20" dirty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C00CC"/>
                </a:solidFill>
                <a:latin typeface="Arial"/>
                <a:cs typeface="Arial"/>
              </a:rPr>
              <a:t>по</a:t>
            </a:r>
            <a:r>
              <a:rPr sz="2400" spc="-20" dirty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CC00CC"/>
                </a:solidFill>
                <a:latin typeface="Arial"/>
                <a:cs typeface="Arial"/>
              </a:rPr>
              <a:t>областям </a:t>
            </a:r>
            <a:r>
              <a:rPr sz="2400" dirty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00CC"/>
                </a:solidFill>
                <a:latin typeface="Arial"/>
                <a:cs typeface="Arial"/>
              </a:rPr>
              <a:t>развития/обучения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  <a:buClr>
                <a:srgbClr val="CC00CC"/>
              </a:buClr>
              <a:buFont typeface="Wingdings"/>
              <a:buChar char=""/>
            </a:pPr>
            <a:endParaRPr sz="2950">
              <a:latin typeface="Times New Roman"/>
              <a:cs typeface="Times New Roman"/>
            </a:endParaRPr>
          </a:p>
          <a:p>
            <a:pPr marL="355600" indent="-342900">
              <a:lnSpc>
                <a:spcPts val="2735"/>
              </a:lnSpc>
              <a:buFont typeface="Wingdings"/>
              <a:buChar char=""/>
              <a:tabLst>
                <a:tab pos="356235" algn="l"/>
              </a:tabLst>
            </a:pPr>
            <a:r>
              <a:rPr sz="2400" spc="-25" dirty="0">
                <a:solidFill>
                  <a:srgbClr val="CC00CC"/>
                </a:solidFill>
                <a:latin typeface="Arial"/>
                <a:cs typeface="Arial"/>
              </a:rPr>
              <a:t>Уровень </a:t>
            </a:r>
            <a:r>
              <a:rPr sz="2400" spc="-5" dirty="0">
                <a:solidFill>
                  <a:srgbClr val="CC00CC"/>
                </a:solidFill>
                <a:latin typeface="Arial"/>
                <a:cs typeface="Arial"/>
              </a:rPr>
              <a:t>знаний/умений </a:t>
            </a:r>
            <a:r>
              <a:rPr sz="2400" spc="-15" dirty="0">
                <a:solidFill>
                  <a:srgbClr val="CC00CC"/>
                </a:solidFill>
                <a:latin typeface="Arial"/>
                <a:cs typeface="Arial"/>
              </a:rPr>
              <a:t>представлен </a:t>
            </a:r>
            <a:r>
              <a:rPr sz="2400" dirty="0">
                <a:solidFill>
                  <a:srgbClr val="CC00CC"/>
                </a:solidFill>
                <a:latin typeface="Arial"/>
                <a:cs typeface="Arial"/>
              </a:rPr>
              <a:t>в</a:t>
            </a:r>
            <a:r>
              <a:rPr sz="2400" spc="25" dirty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C00CC"/>
                </a:solidFill>
                <a:latin typeface="Arial"/>
                <a:cs typeface="Arial"/>
              </a:rPr>
              <a:t>четкой,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35"/>
              </a:lnSpc>
            </a:pPr>
            <a:r>
              <a:rPr sz="2400" spc="-10" dirty="0">
                <a:solidFill>
                  <a:srgbClr val="CC00CC"/>
                </a:solidFill>
                <a:latin typeface="Arial"/>
                <a:cs typeface="Arial"/>
              </a:rPr>
              <a:t>объективной </a:t>
            </a:r>
            <a:r>
              <a:rPr sz="2400" dirty="0">
                <a:solidFill>
                  <a:srgbClr val="CC00CC"/>
                </a:solidFill>
                <a:latin typeface="Arial"/>
                <a:cs typeface="Arial"/>
              </a:rPr>
              <a:t>и </a:t>
            </a:r>
            <a:r>
              <a:rPr sz="2400" spc="-5" dirty="0">
                <a:solidFill>
                  <a:srgbClr val="CC00CC"/>
                </a:solidFill>
                <a:latin typeface="Arial"/>
                <a:cs typeface="Arial"/>
              </a:rPr>
              <a:t>измеряемой</a:t>
            </a:r>
            <a:r>
              <a:rPr sz="2400" spc="-50" dirty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C00CC"/>
                </a:solidFill>
                <a:latin typeface="Arial"/>
                <a:cs typeface="Arial"/>
              </a:rPr>
              <a:t>форме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72714" y="296163"/>
            <a:ext cx="447675" cy="718820"/>
          </a:xfrm>
          <a:custGeom>
            <a:avLst/>
            <a:gdLst/>
            <a:ahLst/>
            <a:cxnLst/>
            <a:rect l="l" t="t" r="r" b="b"/>
            <a:pathLst>
              <a:path w="447675" h="718819">
                <a:moveTo>
                  <a:pt x="24511" y="436244"/>
                </a:moveTo>
                <a:lnTo>
                  <a:pt x="0" y="696213"/>
                </a:lnTo>
                <a:lnTo>
                  <a:pt x="244729" y="718819"/>
                </a:lnTo>
                <a:lnTo>
                  <a:pt x="189737" y="648207"/>
                </a:lnTo>
                <a:lnTo>
                  <a:pt x="191516" y="646302"/>
                </a:lnTo>
                <a:lnTo>
                  <a:pt x="193421" y="644524"/>
                </a:lnTo>
                <a:lnTo>
                  <a:pt x="195199" y="642619"/>
                </a:lnTo>
                <a:lnTo>
                  <a:pt x="238428" y="596874"/>
                </a:lnTo>
                <a:lnTo>
                  <a:pt x="277744" y="551101"/>
                </a:lnTo>
                <a:lnTo>
                  <a:pt x="312067" y="506856"/>
                </a:lnTo>
                <a:lnTo>
                  <a:pt x="79502" y="506856"/>
                </a:lnTo>
                <a:lnTo>
                  <a:pt x="24511" y="436244"/>
                </a:lnTo>
                <a:close/>
              </a:path>
              <a:path w="447675" h="718819">
                <a:moveTo>
                  <a:pt x="334645" y="0"/>
                </a:moveTo>
                <a:lnTo>
                  <a:pt x="337264" y="35043"/>
                </a:lnTo>
                <a:lnTo>
                  <a:pt x="335113" y="72249"/>
                </a:lnTo>
                <a:lnTo>
                  <a:pt x="328318" y="111361"/>
                </a:lnTo>
                <a:lnTo>
                  <a:pt x="317010" y="152122"/>
                </a:lnTo>
                <a:lnTo>
                  <a:pt x="301317" y="194277"/>
                </a:lnTo>
                <a:lnTo>
                  <a:pt x="281368" y="237569"/>
                </a:lnTo>
                <a:lnTo>
                  <a:pt x="257291" y="281742"/>
                </a:lnTo>
                <a:lnTo>
                  <a:pt x="229216" y="326540"/>
                </a:lnTo>
                <a:lnTo>
                  <a:pt x="197270" y="371707"/>
                </a:lnTo>
                <a:lnTo>
                  <a:pt x="161583" y="416986"/>
                </a:lnTo>
                <a:lnTo>
                  <a:pt x="122284" y="462121"/>
                </a:lnTo>
                <a:lnTo>
                  <a:pt x="79502" y="506856"/>
                </a:lnTo>
                <a:lnTo>
                  <a:pt x="312067" y="506856"/>
                </a:lnTo>
                <a:lnTo>
                  <a:pt x="344442" y="460380"/>
                </a:lnTo>
                <a:lnTo>
                  <a:pt x="371725" y="415885"/>
                </a:lnTo>
                <a:lnTo>
                  <a:pt x="394899" y="372269"/>
                </a:lnTo>
                <a:lnTo>
                  <a:pt x="413915" y="329760"/>
                </a:lnTo>
                <a:lnTo>
                  <a:pt x="428724" y="288584"/>
                </a:lnTo>
                <a:lnTo>
                  <a:pt x="439277" y="248967"/>
                </a:lnTo>
                <a:lnTo>
                  <a:pt x="445524" y="211137"/>
                </a:lnTo>
                <a:lnTo>
                  <a:pt x="447418" y="175319"/>
                </a:lnTo>
                <a:lnTo>
                  <a:pt x="444909" y="141741"/>
                </a:lnTo>
                <a:lnTo>
                  <a:pt x="426485" y="82210"/>
                </a:lnTo>
                <a:lnTo>
                  <a:pt x="389861" y="34359"/>
                </a:lnTo>
                <a:lnTo>
                  <a:pt x="364601" y="15379"/>
                </a:lnTo>
                <a:lnTo>
                  <a:pt x="3346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95322" y="133894"/>
            <a:ext cx="887094" cy="387985"/>
          </a:xfrm>
          <a:custGeom>
            <a:avLst/>
            <a:gdLst/>
            <a:ahLst/>
            <a:cxnLst/>
            <a:rect l="l" t="t" r="r" b="b"/>
            <a:pathLst>
              <a:path w="887094" h="387984">
                <a:moveTo>
                  <a:pt x="566868" y="0"/>
                </a:moveTo>
                <a:lnTo>
                  <a:pt x="526225" y="3060"/>
                </a:lnTo>
                <a:lnTo>
                  <a:pt x="483606" y="9463"/>
                </a:lnTo>
                <a:lnTo>
                  <a:pt x="439244" y="19156"/>
                </a:lnTo>
                <a:lnTo>
                  <a:pt x="393373" y="32089"/>
                </a:lnTo>
                <a:lnTo>
                  <a:pt x="346224" y="48212"/>
                </a:lnTo>
                <a:lnTo>
                  <a:pt x="298032" y="67472"/>
                </a:lnTo>
                <a:lnTo>
                  <a:pt x="249028" y="89820"/>
                </a:lnTo>
                <a:lnTo>
                  <a:pt x="199447" y="115205"/>
                </a:lnTo>
                <a:lnTo>
                  <a:pt x="149520" y="143575"/>
                </a:lnTo>
                <a:lnTo>
                  <a:pt x="99481" y="174879"/>
                </a:lnTo>
                <a:lnTo>
                  <a:pt x="49563" y="209068"/>
                </a:lnTo>
                <a:lnTo>
                  <a:pt x="0" y="246089"/>
                </a:lnTo>
                <a:lnTo>
                  <a:pt x="110235" y="387440"/>
                </a:lnTo>
                <a:lnTo>
                  <a:pt x="159781" y="350419"/>
                </a:lnTo>
                <a:lnTo>
                  <a:pt x="209685" y="316230"/>
                </a:lnTo>
                <a:lnTo>
                  <a:pt x="259713" y="284926"/>
                </a:lnTo>
                <a:lnTo>
                  <a:pt x="309633" y="256556"/>
                </a:lnTo>
                <a:lnTo>
                  <a:pt x="359210" y="231171"/>
                </a:lnTo>
                <a:lnTo>
                  <a:pt x="408211" y="208823"/>
                </a:lnTo>
                <a:lnTo>
                  <a:pt x="456404" y="189563"/>
                </a:lnTo>
                <a:lnTo>
                  <a:pt x="503555" y="173440"/>
                </a:lnTo>
                <a:lnTo>
                  <a:pt x="549430" y="160507"/>
                </a:lnTo>
                <a:lnTo>
                  <a:pt x="593797" y="150814"/>
                </a:lnTo>
                <a:lnTo>
                  <a:pt x="636422" y="144411"/>
                </a:lnTo>
                <a:lnTo>
                  <a:pt x="677072" y="141350"/>
                </a:lnTo>
                <a:lnTo>
                  <a:pt x="827118" y="141350"/>
                </a:lnTo>
                <a:lnTo>
                  <a:pt x="776477" y="76417"/>
                </a:lnTo>
                <a:lnTo>
                  <a:pt x="732292" y="36603"/>
                </a:lnTo>
                <a:lnTo>
                  <a:pt x="674613" y="11377"/>
                </a:lnTo>
                <a:lnTo>
                  <a:pt x="605302" y="331"/>
                </a:lnTo>
                <a:lnTo>
                  <a:pt x="566868" y="0"/>
                </a:lnTo>
                <a:close/>
              </a:path>
              <a:path w="887094" h="387984">
                <a:moveTo>
                  <a:pt x="827118" y="141350"/>
                </a:moveTo>
                <a:lnTo>
                  <a:pt x="677072" y="141350"/>
                </a:lnTo>
                <a:lnTo>
                  <a:pt x="715512" y="141682"/>
                </a:lnTo>
                <a:lnTo>
                  <a:pt x="751512" y="145458"/>
                </a:lnTo>
                <a:lnTo>
                  <a:pt x="815251" y="163543"/>
                </a:lnTo>
                <a:lnTo>
                  <a:pt x="866423" y="196012"/>
                </a:lnTo>
                <a:lnTo>
                  <a:pt x="886713" y="217768"/>
                </a:lnTo>
                <a:lnTo>
                  <a:pt x="827118" y="141350"/>
                </a:lnTo>
                <a:close/>
              </a:path>
            </a:pathLst>
          </a:custGeom>
          <a:solidFill>
            <a:srgbClr val="CD9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95322" y="133894"/>
            <a:ext cx="925194" cy="881380"/>
          </a:xfrm>
          <a:custGeom>
            <a:avLst/>
            <a:gdLst/>
            <a:ahLst/>
            <a:cxnLst/>
            <a:rect l="l" t="t" r="r" b="b"/>
            <a:pathLst>
              <a:path w="925194" h="881380">
                <a:moveTo>
                  <a:pt x="886713" y="217768"/>
                </a:moveTo>
                <a:lnTo>
                  <a:pt x="842525" y="177954"/>
                </a:lnTo>
                <a:lnTo>
                  <a:pt x="784835" y="152728"/>
                </a:lnTo>
                <a:lnTo>
                  <a:pt x="715512" y="141682"/>
                </a:lnTo>
                <a:lnTo>
                  <a:pt x="677072" y="141350"/>
                </a:lnTo>
                <a:lnTo>
                  <a:pt x="636422" y="144411"/>
                </a:lnTo>
                <a:lnTo>
                  <a:pt x="593797" y="150814"/>
                </a:lnTo>
                <a:lnTo>
                  <a:pt x="549430" y="160507"/>
                </a:lnTo>
                <a:lnTo>
                  <a:pt x="503555" y="173440"/>
                </a:lnTo>
                <a:lnTo>
                  <a:pt x="456404" y="189563"/>
                </a:lnTo>
                <a:lnTo>
                  <a:pt x="408211" y="208823"/>
                </a:lnTo>
                <a:lnTo>
                  <a:pt x="359210" y="231171"/>
                </a:lnTo>
                <a:lnTo>
                  <a:pt x="309633" y="256556"/>
                </a:lnTo>
                <a:lnTo>
                  <a:pt x="259713" y="284926"/>
                </a:lnTo>
                <a:lnTo>
                  <a:pt x="209685" y="316230"/>
                </a:lnTo>
                <a:lnTo>
                  <a:pt x="159781" y="350419"/>
                </a:lnTo>
                <a:lnTo>
                  <a:pt x="110235" y="387440"/>
                </a:lnTo>
                <a:lnTo>
                  <a:pt x="0" y="246089"/>
                </a:lnTo>
                <a:lnTo>
                  <a:pt x="49563" y="209068"/>
                </a:lnTo>
                <a:lnTo>
                  <a:pt x="99481" y="174879"/>
                </a:lnTo>
                <a:lnTo>
                  <a:pt x="149520" y="143575"/>
                </a:lnTo>
                <a:lnTo>
                  <a:pt x="199447" y="115205"/>
                </a:lnTo>
                <a:lnTo>
                  <a:pt x="249028" y="89820"/>
                </a:lnTo>
                <a:lnTo>
                  <a:pt x="298032" y="67472"/>
                </a:lnTo>
                <a:lnTo>
                  <a:pt x="346224" y="48212"/>
                </a:lnTo>
                <a:lnTo>
                  <a:pt x="393373" y="32089"/>
                </a:lnTo>
                <a:lnTo>
                  <a:pt x="439244" y="19156"/>
                </a:lnTo>
                <a:lnTo>
                  <a:pt x="483606" y="9463"/>
                </a:lnTo>
                <a:lnTo>
                  <a:pt x="526225" y="3060"/>
                </a:lnTo>
                <a:lnTo>
                  <a:pt x="566868" y="0"/>
                </a:lnTo>
                <a:lnTo>
                  <a:pt x="605302" y="331"/>
                </a:lnTo>
                <a:lnTo>
                  <a:pt x="674613" y="11377"/>
                </a:lnTo>
                <a:lnTo>
                  <a:pt x="732292" y="36603"/>
                </a:lnTo>
                <a:lnTo>
                  <a:pt x="776477" y="76417"/>
                </a:lnTo>
                <a:lnTo>
                  <a:pt x="886713" y="217768"/>
                </a:lnTo>
                <a:lnTo>
                  <a:pt x="916691" y="277639"/>
                </a:lnTo>
                <a:lnTo>
                  <a:pt x="924713" y="349824"/>
                </a:lnTo>
                <a:lnTo>
                  <a:pt x="920773" y="389776"/>
                </a:lnTo>
                <a:lnTo>
                  <a:pt x="911683" y="431896"/>
                </a:lnTo>
                <a:lnTo>
                  <a:pt x="897556" y="475880"/>
                </a:lnTo>
                <a:lnTo>
                  <a:pt x="878506" y="521425"/>
                </a:lnTo>
                <a:lnTo>
                  <a:pt x="854644" y="568227"/>
                </a:lnTo>
                <a:lnTo>
                  <a:pt x="826085" y="615983"/>
                </a:lnTo>
                <a:lnTo>
                  <a:pt x="792941" y="664390"/>
                </a:lnTo>
                <a:lnTo>
                  <a:pt x="755325" y="713143"/>
                </a:lnTo>
                <a:lnTo>
                  <a:pt x="713351" y="761940"/>
                </a:lnTo>
                <a:lnTo>
                  <a:pt x="667130" y="810477"/>
                </a:lnTo>
                <a:lnTo>
                  <a:pt x="722121" y="881089"/>
                </a:lnTo>
                <a:lnTo>
                  <a:pt x="477392" y="858483"/>
                </a:lnTo>
                <a:lnTo>
                  <a:pt x="501903" y="598514"/>
                </a:lnTo>
                <a:lnTo>
                  <a:pt x="556894" y="669126"/>
                </a:lnTo>
                <a:lnTo>
                  <a:pt x="599677" y="624391"/>
                </a:lnTo>
                <a:lnTo>
                  <a:pt x="638976" y="579255"/>
                </a:lnTo>
                <a:lnTo>
                  <a:pt x="674663" y="533976"/>
                </a:lnTo>
                <a:lnTo>
                  <a:pt x="706609" y="488809"/>
                </a:lnTo>
                <a:lnTo>
                  <a:pt x="734684" y="444011"/>
                </a:lnTo>
                <a:lnTo>
                  <a:pt x="758761" y="399838"/>
                </a:lnTo>
                <a:lnTo>
                  <a:pt x="778710" y="356546"/>
                </a:lnTo>
                <a:lnTo>
                  <a:pt x="794403" y="314391"/>
                </a:lnTo>
                <a:lnTo>
                  <a:pt x="805711" y="273630"/>
                </a:lnTo>
                <a:lnTo>
                  <a:pt x="812506" y="234518"/>
                </a:lnTo>
                <a:lnTo>
                  <a:pt x="814657" y="197313"/>
                </a:lnTo>
                <a:lnTo>
                  <a:pt x="812038" y="162269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39" y="89915"/>
            <a:ext cx="6918959" cy="871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82840" y="89915"/>
            <a:ext cx="627888" cy="871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92568" y="89915"/>
            <a:ext cx="627887" cy="871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37303" y="562355"/>
            <a:ext cx="627888" cy="871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833" rIns="0" bIns="0" rtlCol="0">
            <a:spAutoFit/>
          </a:bodyPr>
          <a:lstStyle/>
          <a:p>
            <a:pPr marL="584200">
              <a:lnSpc>
                <a:spcPct val="100000"/>
              </a:lnSpc>
              <a:tabLst>
                <a:tab pos="4457700" algn="l"/>
              </a:tabLst>
            </a:pPr>
            <a:r>
              <a:rPr sz="3100" spc="-5" dirty="0">
                <a:solidFill>
                  <a:srgbClr val="CC0000"/>
                </a:solidFill>
                <a:latin typeface="Arial"/>
                <a:cs typeface="Arial"/>
              </a:rPr>
              <a:t>Анализ  </a:t>
            </a:r>
            <a:r>
              <a:rPr sz="3100" spc="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3100" spc="-5" dirty="0">
                <a:solidFill>
                  <a:srgbClr val="CC0000"/>
                </a:solidFill>
                <a:latin typeface="Arial"/>
                <a:cs typeface="Arial"/>
              </a:rPr>
              <a:t>собранной	</a:t>
            </a:r>
            <a:r>
              <a:rPr sz="3100" spc="-15" dirty="0">
                <a:solidFill>
                  <a:srgbClr val="CC0000"/>
                </a:solidFill>
                <a:latin typeface="Arial"/>
                <a:cs typeface="Arial"/>
              </a:rPr>
              <a:t>информации</a:t>
            </a:r>
            <a:r>
              <a:rPr sz="3100" b="0" spc="-15" dirty="0">
                <a:solidFill>
                  <a:srgbClr val="CC0000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8889" y="1019047"/>
            <a:ext cx="3362960" cy="5625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6515" indent="-342900">
              <a:lnSpc>
                <a:spcPct val="8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200" spc="-15" dirty="0">
                <a:solidFill>
                  <a:srgbClr val="CC00CC"/>
                </a:solidFill>
                <a:latin typeface="Arial"/>
                <a:cs typeface="Arial"/>
              </a:rPr>
              <a:t>Определение</a:t>
            </a:r>
            <a:r>
              <a:rPr sz="2200" spc="-45" dirty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CC00CC"/>
                </a:solidFill>
                <a:latin typeface="Arial"/>
                <a:cs typeface="Arial"/>
              </a:rPr>
              <a:t>сильных  и слабых сторон  ребенка, </a:t>
            </a:r>
            <a:r>
              <a:rPr sz="2200" spc="-20" dirty="0">
                <a:solidFill>
                  <a:srgbClr val="CC00CC"/>
                </a:solidFill>
                <a:latin typeface="Arial"/>
                <a:cs typeface="Arial"/>
              </a:rPr>
              <a:t>его  </a:t>
            </a:r>
            <a:r>
              <a:rPr sz="2200" spc="-10" dirty="0">
                <a:solidFill>
                  <a:srgbClr val="CC00CC"/>
                </a:solidFill>
                <a:latin typeface="Arial"/>
                <a:cs typeface="Arial"/>
              </a:rPr>
              <a:t>потребностей,  </a:t>
            </a:r>
            <a:r>
              <a:rPr sz="2200" spc="-5" dirty="0">
                <a:solidFill>
                  <a:srgbClr val="CC00CC"/>
                </a:solidFill>
                <a:latin typeface="Arial"/>
                <a:cs typeface="Arial"/>
              </a:rPr>
              <a:t>интересов,  </a:t>
            </a:r>
            <a:r>
              <a:rPr sz="2200" spc="-15" dirty="0">
                <a:solidFill>
                  <a:srgbClr val="CC00CC"/>
                </a:solidFill>
                <a:latin typeface="Arial"/>
                <a:cs typeface="Arial"/>
              </a:rPr>
              <a:t>возможностей </a:t>
            </a:r>
            <a:r>
              <a:rPr sz="2200" spc="-5" dirty="0">
                <a:solidFill>
                  <a:srgbClr val="CC00CC"/>
                </a:solidFill>
                <a:latin typeface="Arial"/>
                <a:cs typeface="Arial"/>
              </a:rPr>
              <a:t>и  особенностей по  сферам</a:t>
            </a:r>
            <a:r>
              <a:rPr sz="2200" spc="-80" dirty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CC00CC"/>
                </a:solidFill>
                <a:latin typeface="Arial"/>
                <a:cs typeface="Arial"/>
              </a:rPr>
              <a:t>развития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C00CC"/>
              </a:buClr>
              <a:buFont typeface="Wingdings"/>
              <a:buChar char=""/>
            </a:pPr>
            <a:endParaRPr sz="27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2100"/>
              </a:lnSpc>
              <a:buFont typeface="Wingdings"/>
              <a:buChar char=""/>
              <a:tabLst>
                <a:tab pos="433705" algn="l"/>
              </a:tabLst>
            </a:pPr>
            <a:r>
              <a:rPr sz="2200" spc="-15" dirty="0">
                <a:solidFill>
                  <a:srgbClr val="CC00CC"/>
                </a:solidFill>
                <a:latin typeface="Arial"/>
                <a:cs typeface="Arial"/>
              </a:rPr>
              <a:t>Определение  приоритетов</a:t>
            </a:r>
            <a:r>
              <a:rPr sz="2200" spc="-45" dirty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CC00CC"/>
                </a:solidFill>
                <a:latin typeface="Arial"/>
                <a:cs typeface="Arial"/>
              </a:rPr>
              <a:t>обучения/  воспитания </a:t>
            </a:r>
            <a:r>
              <a:rPr sz="2200" spc="-5" dirty="0">
                <a:solidFill>
                  <a:srgbClr val="CC00CC"/>
                </a:solidFill>
                <a:latin typeface="Arial"/>
                <a:cs typeface="Arial"/>
              </a:rPr>
              <a:t>по сферам  развития ребенка с  </a:t>
            </a:r>
            <a:r>
              <a:rPr sz="2200" spc="-20" dirty="0">
                <a:solidFill>
                  <a:srgbClr val="CC00CC"/>
                </a:solidFill>
                <a:latin typeface="Arial"/>
                <a:cs typeface="Arial"/>
              </a:rPr>
              <a:t>учетом </a:t>
            </a:r>
            <a:r>
              <a:rPr sz="2200" spc="-5" dirty="0">
                <a:solidFill>
                  <a:srgbClr val="CC00CC"/>
                </a:solidFill>
                <a:latin typeface="Arial"/>
                <a:cs typeface="Arial"/>
              </a:rPr>
              <a:t>их  актуальности,  </a:t>
            </a:r>
            <a:r>
              <a:rPr sz="2200" spc="-10" dirty="0">
                <a:solidFill>
                  <a:srgbClr val="CC00CC"/>
                </a:solidFill>
                <a:latin typeface="Arial"/>
                <a:cs typeface="Arial"/>
              </a:rPr>
              <a:t>проблемности </a:t>
            </a:r>
            <a:r>
              <a:rPr sz="2200" spc="-5" dirty="0">
                <a:solidFill>
                  <a:srgbClr val="CC00CC"/>
                </a:solidFill>
                <a:latin typeface="Arial"/>
                <a:cs typeface="Arial"/>
              </a:rPr>
              <a:t>и  функциональности,</a:t>
            </a:r>
            <a:endParaRPr sz="2200">
              <a:latin typeface="Arial"/>
              <a:cs typeface="Arial"/>
            </a:endParaRPr>
          </a:p>
          <a:p>
            <a:pPr marL="355600" marR="1121410" indent="45720" algn="just">
              <a:lnSpc>
                <a:spcPct val="80000"/>
              </a:lnSpc>
              <a:spcBef>
                <a:spcPts val="525"/>
              </a:spcBef>
            </a:pPr>
            <a:r>
              <a:rPr sz="2200" spc="-10" dirty="0">
                <a:solidFill>
                  <a:srgbClr val="CC00CC"/>
                </a:solidFill>
                <a:latin typeface="Arial"/>
                <a:cs typeface="Arial"/>
              </a:rPr>
              <a:t>влияния </a:t>
            </a:r>
            <a:r>
              <a:rPr sz="2200" spc="-5" dirty="0">
                <a:solidFill>
                  <a:srgbClr val="CC00CC"/>
                </a:solidFill>
                <a:latin typeface="Arial"/>
                <a:cs typeface="Arial"/>
              </a:rPr>
              <a:t>их</a:t>
            </a:r>
            <a:r>
              <a:rPr sz="2200" spc="-80" dirty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CC00CC"/>
                </a:solidFill>
                <a:latin typeface="Arial"/>
                <a:cs typeface="Arial"/>
              </a:rPr>
              <a:t>на  </a:t>
            </a:r>
            <a:r>
              <a:rPr sz="2200" dirty="0">
                <a:solidFill>
                  <a:srgbClr val="CC00CC"/>
                </a:solidFill>
                <a:latin typeface="Arial"/>
                <a:cs typeface="Arial"/>
              </a:rPr>
              <a:t>способность </a:t>
            </a:r>
            <a:r>
              <a:rPr sz="2200" spc="-5" dirty="0">
                <a:solidFill>
                  <a:srgbClr val="CC00CC"/>
                </a:solidFill>
                <a:latin typeface="Arial"/>
                <a:cs typeface="Arial"/>
              </a:rPr>
              <a:t>к  </a:t>
            </a:r>
            <a:r>
              <a:rPr sz="2200" spc="-10" dirty="0">
                <a:solidFill>
                  <a:srgbClr val="CC00CC"/>
                </a:solidFill>
                <a:latin typeface="Arial"/>
                <a:cs typeface="Arial"/>
              </a:rPr>
              <a:t>обучению</a:t>
            </a:r>
            <a:endParaRPr sz="22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36931" y="966787"/>
          <a:ext cx="5257786" cy="54283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6487"/>
                <a:gridCol w="1487043"/>
                <a:gridCol w="1294256"/>
              </a:tblGrid>
              <a:tr h="914400"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Сферы</a:t>
                      </a:r>
                      <a:r>
                        <a:rPr sz="1800" b="1" spc="-3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развития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4475" marR="203835" indent="-32384" algn="just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800" b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800" b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800" b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800" b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ные  </a:t>
                      </a:r>
                      <a:r>
                        <a:rPr sz="1800" b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стороны  </a:t>
                      </a:r>
                      <a:r>
                        <a:rPr sz="18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ребенка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 marR="132080" indent="43815" algn="just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Слабые  </a:t>
                      </a:r>
                      <a:r>
                        <a:rPr sz="1800" b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стороны  </a:t>
                      </a:r>
                      <a:r>
                        <a:rPr sz="18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ребенка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9501">
                <a:tc>
                  <a:txBody>
                    <a:bodyPr/>
                    <a:lstStyle/>
                    <a:p>
                      <a:pPr marL="53975" marR="7423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Академическая  (учебная)</a:t>
                      </a:r>
                      <a:r>
                        <a:rPr sz="1600" b="1" spc="-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сфера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Социальная</a:t>
                      </a:r>
                      <a:r>
                        <a:rPr sz="1600" b="1" spc="-4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сфера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90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Самообслуживание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9501">
                <a:tc>
                  <a:txBody>
                    <a:bodyPr/>
                    <a:lstStyle/>
                    <a:p>
                      <a:pPr marL="53975" marR="3028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Физическая </a:t>
                      </a:r>
                      <a:r>
                        <a:rPr sz="1600" b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сфера  </a:t>
                      </a:r>
                      <a:r>
                        <a:rPr sz="1600" b="1" spc="-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(моторное</a:t>
                      </a:r>
                      <a:r>
                        <a:rPr sz="1600" b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развитие)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9374">
                <a:tc>
                  <a:txBody>
                    <a:bodyPr/>
                    <a:lstStyle/>
                    <a:p>
                      <a:pPr marL="53975" marR="6172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Коммуникативно-  </a:t>
                      </a:r>
                      <a:r>
                        <a:rPr sz="1600" b="1" spc="-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речевая</a:t>
                      </a:r>
                      <a:r>
                        <a:rPr sz="1600" b="1" spc="-5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сфера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9501">
                <a:tc>
                  <a:txBody>
                    <a:bodyPr/>
                    <a:lstStyle/>
                    <a:p>
                      <a:pPr marL="53975" marR="8051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b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Эмоционально-  </a:t>
                      </a:r>
                      <a:r>
                        <a:rPr sz="1600" b="1" spc="-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волевая</a:t>
                      </a:r>
                      <a:r>
                        <a:rPr sz="1600" b="1" spc="-5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сфера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9399">
                <a:tc>
                  <a:txBody>
                    <a:bodyPr/>
                    <a:lstStyle/>
                    <a:p>
                      <a:pPr marL="53975" marR="5454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b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Приоритеты </a:t>
                      </a:r>
                      <a:r>
                        <a:rPr sz="16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  </a:t>
                      </a:r>
                      <a:r>
                        <a:rPr sz="1600" b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интересы ребенка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9437">
                <a:tc>
                  <a:txBody>
                    <a:bodyPr/>
                    <a:lstStyle/>
                    <a:p>
                      <a:pPr marL="53975" marR="109791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Сенсорные  </a:t>
                      </a:r>
                      <a:r>
                        <a:rPr sz="1600" b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особенности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5707" y="0"/>
            <a:ext cx="483616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>
                <a:solidFill>
                  <a:srgbClr val="FF0000"/>
                </a:solidFill>
                <a:latin typeface="Arial"/>
                <a:cs typeface="Arial"/>
              </a:rPr>
              <a:t>Основные </a:t>
            </a:r>
            <a:r>
              <a:rPr sz="4000" spc="-30" dirty="0">
                <a:solidFill>
                  <a:srgbClr val="FF0000"/>
                </a:solidFill>
                <a:latin typeface="Arial"/>
                <a:cs typeface="Arial"/>
              </a:rPr>
              <a:t>задачи</a:t>
            </a:r>
            <a:r>
              <a:rPr sz="4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406" y="949578"/>
            <a:ext cx="7640955" cy="521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98830" indent="-342900">
              <a:lnSpc>
                <a:spcPct val="100000"/>
              </a:lnSpc>
              <a:buClr>
                <a:srgbClr val="FF0000"/>
              </a:buClr>
              <a:buSzPct val="87500"/>
              <a:buFont typeface="Arial"/>
              <a:buChar char="•"/>
              <a:tabLst>
                <a:tab pos="404495" algn="l"/>
              </a:tabLst>
            </a:pPr>
            <a:r>
              <a:rPr sz="1600" b="1" spc="-5" dirty="0">
                <a:latin typeface="Arial"/>
                <a:cs typeface="Arial"/>
              </a:rPr>
              <a:t>Планирование, </a:t>
            </a:r>
            <a:r>
              <a:rPr sz="1600" b="1" spc="-10" dirty="0">
                <a:latin typeface="Arial"/>
                <a:cs typeface="Arial"/>
              </a:rPr>
              <a:t>реализация </a:t>
            </a:r>
            <a:r>
              <a:rPr sz="1600" b="1" spc="-5" dirty="0">
                <a:latin typeface="Arial"/>
                <a:cs typeface="Arial"/>
              </a:rPr>
              <a:t>и анализ </a:t>
            </a:r>
            <a:r>
              <a:rPr sz="1600" b="1" spc="-10" dirty="0">
                <a:latin typeface="Arial"/>
                <a:cs typeface="Arial"/>
              </a:rPr>
              <a:t>конкретных </a:t>
            </a:r>
            <a:r>
              <a:rPr sz="1600" b="1" spc="-20" dirty="0">
                <a:latin typeface="Arial"/>
                <a:cs typeface="Arial"/>
              </a:rPr>
              <a:t>шагов  </a:t>
            </a:r>
            <a:r>
              <a:rPr sz="1600" b="1" spc="-5" dirty="0">
                <a:latin typeface="Arial"/>
                <a:cs typeface="Arial"/>
              </a:rPr>
              <a:t>администрации и </a:t>
            </a:r>
            <a:r>
              <a:rPr sz="1600" b="1" spc="-15" dirty="0">
                <a:latin typeface="Arial"/>
                <a:cs typeface="Arial"/>
              </a:rPr>
              <a:t>общей </a:t>
            </a:r>
            <a:r>
              <a:rPr sz="1600" b="1" spc="-10" dirty="0">
                <a:latin typeface="Arial"/>
                <a:cs typeface="Arial"/>
              </a:rPr>
              <a:t>стратегии </a:t>
            </a:r>
            <a:r>
              <a:rPr sz="1600" b="1" spc="-15" dirty="0">
                <a:latin typeface="Arial"/>
                <a:cs typeface="Arial"/>
              </a:rPr>
              <a:t>психолого-педагогического  </a:t>
            </a:r>
            <a:r>
              <a:rPr sz="1600" b="1" spc="-10" dirty="0">
                <a:latin typeface="Arial"/>
                <a:cs typeface="Arial"/>
              </a:rPr>
              <a:t>сопровождения </a:t>
            </a:r>
            <a:r>
              <a:rPr sz="1600" b="1" spc="-15" dirty="0">
                <a:latin typeface="Arial"/>
                <a:cs typeface="Arial"/>
              </a:rPr>
              <a:t>конкретного </a:t>
            </a:r>
            <a:r>
              <a:rPr sz="1600" b="1" spc="-10" dirty="0">
                <a:latin typeface="Arial"/>
                <a:cs typeface="Arial"/>
              </a:rPr>
              <a:t>ребенка </a:t>
            </a:r>
            <a:r>
              <a:rPr sz="1600" b="1" spc="-5" dirty="0">
                <a:latin typeface="Arial"/>
                <a:cs typeface="Arial"/>
              </a:rPr>
              <a:t>с</a:t>
            </a:r>
            <a:r>
              <a:rPr sz="1600" b="1" spc="12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ОВЗ;</a:t>
            </a:r>
            <a:endParaRPr sz="1600">
              <a:latin typeface="Arial"/>
              <a:cs typeface="Arial"/>
            </a:endParaRPr>
          </a:p>
          <a:p>
            <a:pPr marL="355600" marR="516255" indent="-342900">
              <a:lnSpc>
                <a:spcPct val="100000"/>
              </a:lnSpc>
              <a:spcBef>
                <a:spcPts val="384"/>
              </a:spcBef>
              <a:buClr>
                <a:srgbClr val="FF0000"/>
              </a:buClr>
              <a:buFont typeface="Arial"/>
              <a:buChar char="•"/>
              <a:tabLst>
                <a:tab pos="355600" algn="l"/>
              </a:tabLst>
            </a:pPr>
            <a:r>
              <a:rPr sz="1600" b="1" spc="-10" dirty="0">
                <a:latin typeface="Arial"/>
                <a:cs typeface="Arial"/>
              </a:rPr>
              <a:t>Организация </a:t>
            </a:r>
            <a:r>
              <a:rPr sz="1600" b="1" spc="-20" dirty="0">
                <a:latin typeface="Arial"/>
                <a:cs typeface="Arial"/>
              </a:rPr>
              <a:t>условий </a:t>
            </a:r>
            <a:r>
              <a:rPr sz="1600" b="1" spc="-10" dirty="0">
                <a:latin typeface="Arial"/>
                <a:cs typeface="Arial"/>
              </a:rPr>
              <a:t>для деятельности педагогов, включенных </a:t>
            </a:r>
            <a:r>
              <a:rPr sz="1600" b="1" spc="-5" dirty="0">
                <a:latin typeface="Arial"/>
                <a:cs typeface="Arial"/>
              </a:rPr>
              <a:t>в  инклюзивный </a:t>
            </a:r>
            <a:r>
              <a:rPr sz="1600" b="1" spc="-10" dirty="0">
                <a:latin typeface="Arial"/>
                <a:cs typeface="Arial"/>
              </a:rPr>
              <a:t>процесс, специалистов </a:t>
            </a:r>
            <a:r>
              <a:rPr sz="1600" b="1" spc="-15" dirty="0">
                <a:latin typeface="Arial"/>
                <a:cs typeface="Arial"/>
              </a:rPr>
              <a:t>психолого-педагогического  </a:t>
            </a:r>
            <a:r>
              <a:rPr sz="1600" b="1" spc="-10" dirty="0">
                <a:latin typeface="Arial"/>
                <a:cs typeface="Arial"/>
              </a:rPr>
              <a:t>сопровождения;</a:t>
            </a:r>
            <a:endParaRPr sz="1600">
              <a:latin typeface="Arial"/>
              <a:cs typeface="Arial"/>
            </a:endParaRPr>
          </a:p>
          <a:p>
            <a:pPr marL="355600" marR="876935" indent="-342900">
              <a:lnSpc>
                <a:spcPct val="100000"/>
              </a:lnSpc>
              <a:spcBef>
                <a:spcPts val="385"/>
              </a:spcBef>
              <a:buClr>
                <a:srgbClr val="FF0000"/>
              </a:buClr>
              <a:buFont typeface="Arial"/>
              <a:buChar char="•"/>
              <a:tabLst>
                <a:tab pos="412115" algn="l"/>
              </a:tabLst>
            </a:pPr>
            <a:r>
              <a:rPr sz="1600" b="1" spc="-5" dirty="0">
                <a:latin typeface="Arial"/>
                <a:cs typeface="Arial"/>
              </a:rPr>
              <a:t>Поиск </a:t>
            </a:r>
            <a:r>
              <a:rPr sz="1600" b="1" spc="-15" dirty="0">
                <a:latin typeface="Arial"/>
                <a:cs typeface="Arial"/>
              </a:rPr>
              <a:t>необходимых ресурсов </a:t>
            </a:r>
            <a:r>
              <a:rPr sz="1600" b="1" spc="-5" dirty="0">
                <a:latin typeface="Arial"/>
                <a:cs typeface="Arial"/>
              </a:rPr>
              <a:t>как </a:t>
            </a:r>
            <a:r>
              <a:rPr sz="1600" b="1" spc="-10" dirty="0">
                <a:latin typeface="Arial"/>
                <a:cs typeface="Arial"/>
              </a:rPr>
              <a:t>«внутри» образовательного  учреждения, так </a:t>
            </a:r>
            <a:r>
              <a:rPr sz="1600" b="1" spc="-5" dirty="0">
                <a:latin typeface="Arial"/>
                <a:cs typeface="Arial"/>
              </a:rPr>
              <a:t>и «вне»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его;</a:t>
            </a:r>
            <a:endParaRPr sz="1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384"/>
              </a:spcBef>
              <a:buClr>
                <a:srgbClr val="FF0000"/>
              </a:buClr>
              <a:buFont typeface="Arial"/>
              <a:buChar char="•"/>
              <a:tabLst>
                <a:tab pos="355600" algn="l"/>
              </a:tabLst>
            </a:pPr>
            <a:r>
              <a:rPr sz="1600" b="1" spc="-10" dirty="0">
                <a:latin typeface="Arial"/>
                <a:cs typeface="Arial"/>
              </a:rPr>
              <a:t>Координация взаимодействия специалистов междисциплинарной  </a:t>
            </a:r>
            <a:r>
              <a:rPr sz="1600" b="1" spc="-20" dirty="0">
                <a:latin typeface="Arial"/>
                <a:cs typeface="Arial"/>
              </a:rPr>
              <a:t>команды </a:t>
            </a:r>
            <a:r>
              <a:rPr sz="1600" b="1" spc="-15" dirty="0">
                <a:latin typeface="Arial"/>
                <a:cs typeface="Arial"/>
              </a:rPr>
              <a:t>психолого-педагогического </a:t>
            </a:r>
            <a:r>
              <a:rPr sz="1600" b="1" spc="-10" dirty="0">
                <a:latin typeface="Arial"/>
                <a:cs typeface="Arial"/>
              </a:rPr>
              <a:t>сопровождения (фактически, </a:t>
            </a:r>
            <a:r>
              <a:rPr sz="1600" b="1" spc="-20" dirty="0">
                <a:latin typeface="Arial"/>
                <a:cs typeface="Arial"/>
              </a:rPr>
              <a:t>всех  </a:t>
            </a:r>
            <a:r>
              <a:rPr sz="1600" b="1" spc="-10" dirty="0">
                <a:latin typeface="Arial"/>
                <a:cs typeface="Arial"/>
              </a:rPr>
              <a:t>членов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ПМПк);</a:t>
            </a:r>
            <a:endParaRPr sz="1600">
              <a:latin typeface="Arial"/>
              <a:cs typeface="Arial"/>
            </a:endParaRPr>
          </a:p>
          <a:p>
            <a:pPr marL="355600" marR="661035" indent="-342900">
              <a:lnSpc>
                <a:spcPct val="100000"/>
              </a:lnSpc>
              <a:spcBef>
                <a:spcPts val="385"/>
              </a:spcBef>
              <a:buClr>
                <a:srgbClr val="FF0000"/>
              </a:buClr>
              <a:buFont typeface="Arial"/>
              <a:buChar char="•"/>
              <a:tabLst>
                <a:tab pos="412115" algn="l"/>
              </a:tabLst>
            </a:pPr>
            <a:r>
              <a:rPr sz="1600" b="1" spc="-15" dirty="0">
                <a:latin typeface="Arial"/>
                <a:cs typeface="Arial"/>
              </a:rPr>
              <a:t>Регулирование взаимоотношений </a:t>
            </a:r>
            <a:r>
              <a:rPr sz="1600" b="1" spc="-10" dirty="0">
                <a:latin typeface="Arial"/>
                <a:cs typeface="Arial"/>
              </a:rPr>
              <a:t>между </a:t>
            </a:r>
            <a:r>
              <a:rPr sz="1600" b="1" spc="-20" dirty="0">
                <a:latin typeface="Arial"/>
                <a:cs typeface="Arial"/>
              </a:rPr>
              <a:t>всеми </a:t>
            </a:r>
            <a:r>
              <a:rPr sz="1600" b="1" spc="-10" dirty="0">
                <a:latin typeface="Arial"/>
                <a:cs typeface="Arial"/>
              </a:rPr>
              <a:t>участниками  образовательного </a:t>
            </a:r>
            <a:r>
              <a:rPr sz="1600" b="1" spc="-5" dirty="0">
                <a:latin typeface="Arial"/>
                <a:cs typeface="Arial"/>
              </a:rPr>
              <a:t>процесса, </a:t>
            </a:r>
            <a:r>
              <a:rPr sz="1600" b="1" spc="-10" dirty="0">
                <a:latin typeface="Arial"/>
                <a:cs typeface="Arial"/>
              </a:rPr>
              <a:t>предупреждение </a:t>
            </a:r>
            <a:r>
              <a:rPr sz="1600" b="1" spc="-5" dirty="0">
                <a:latin typeface="Arial"/>
                <a:cs typeface="Arial"/>
              </a:rPr>
              <a:t>и разрешение  </a:t>
            </a:r>
            <a:r>
              <a:rPr sz="1600" b="1" spc="-15" dirty="0">
                <a:latin typeface="Arial"/>
                <a:cs typeface="Arial"/>
              </a:rPr>
              <a:t>конфликтных </a:t>
            </a:r>
            <a:r>
              <a:rPr sz="1600" b="1" spc="-5" dirty="0">
                <a:latin typeface="Arial"/>
                <a:cs typeface="Arial"/>
              </a:rPr>
              <a:t>ситуаций, </a:t>
            </a:r>
            <a:r>
              <a:rPr sz="1600" b="1" spc="-15" dirty="0">
                <a:latin typeface="Arial"/>
                <a:cs typeface="Arial"/>
              </a:rPr>
              <a:t>поддержка отношений </a:t>
            </a:r>
            <a:r>
              <a:rPr sz="1600" b="1" spc="-20" dirty="0">
                <a:latin typeface="Arial"/>
                <a:cs typeface="Arial"/>
              </a:rPr>
              <a:t>сотрудничества </a:t>
            </a:r>
            <a:r>
              <a:rPr sz="1600" b="1" spc="-5" dirty="0">
                <a:latin typeface="Arial"/>
                <a:cs typeface="Arial"/>
              </a:rPr>
              <a:t>и  </a:t>
            </a:r>
            <a:r>
              <a:rPr sz="1600" b="1" spc="-15" dirty="0">
                <a:latin typeface="Arial"/>
                <a:cs typeface="Arial"/>
              </a:rPr>
              <a:t>взаимопомощи;</a:t>
            </a:r>
            <a:endParaRPr sz="1600">
              <a:latin typeface="Arial"/>
              <a:cs typeface="Arial"/>
            </a:endParaRPr>
          </a:p>
          <a:p>
            <a:pPr marL="411480" indent="-398780">
              <a:lnSpc>
                <a:spcPct val="100000"/>
              </a:lnSpc>
              <a:spcBef>
                <a:spcPts val="380"/>
              </a:spcBef>
              <a:buClr>
                <a:srgbClr val="FF0000"/>
              </a:buClr>
              <a:buFont typeface="Arial"/>
              <a:buChar char="•"/>
              <a:tabLst>
                <a:tab pos="412115" algn="l"/>
              </a:tabLst>
            </a:pPr>
            <a:r>
              <a:rPr sz="1600" b="1" spc="-10" dirty="0">
                <a:latin typeface="Arial"/>
                <a:cs typeface="Arial"/>
              </a:rPr>
              <a:t>Организация взаимодействия специалистов </a:t>
            </a:r>
            <a:r>
              <a:rPr sz="1600" b="1" spc="-5" dirty="0">
                <a:latin typeface="Arial"/>
                <a:cs typeface="Arial"/>
              </a:rPr>
              <a:t>и </a:t>
            </a:r>
            <a:r>
              <a:rPr sz="1600" b="1" spc="-15" dirty="0">
                <a:latin typeface="Arial"/>
                <a:cs typeface="Arial"/>
              </a:rPr>
              <a:t>педагогов</a:t>
            </a:r>
            <a:r>
              <a:rPr sz="1600" b="1" spc="29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с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родителями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учащихся;</a:t>
            </a:r>
            <a:endParaRPr sz="1600">
              <a:latin typeface="Arial"/>
              <a:cs typeface="Arial"/>
            </a:endParaRPr>
          </a:p>
          <a:p>
            <a:pPr marL="355600" marR="1184275" indent="-342900">
              <a:lnSpc>
                <a:spcPct val="100000"/>
              </a:lnSpc>
              <a:spcBef>
                <a:spcPts val="384"/>
              </a:spcBef>
              <a:buClr>
                <a:srgbClr val="FF0000"/>
              </a:buClr>
              <a:buFont typeface="Arial"/>
              <a:buChar char="•"/>
              <a:tabLst>
                <a:tab pos="412115" algn="l"/>
              </a:tabLst>
            </a:pPr>
            <a:r>
              <a:rPr sz="1600" b="1" spc="-10" dirty="0">
                <a:latin typeface="Arial"/>
                <a:cs typeface="Arial"/>
              </a:rPr>
              <a:t>Координация </a:t>
            </a:r>
            <a:r>
              <a:rPr sz="1600" b="1" spc="-15" dirty="0">
                <a:latin typeface="Arial"/>
                <a:cs typeface="Arial"/>
              </a:rPr>
              <a:t>сетевого </a:t>
            </a:r>
            <a:r>
              <a:rPr sz="1600" b="1" spc="-10" dirty="0">
                <a:latin typeface="Arial"/>
                <a:cs typeface="Arial"/>
              </a:rPr>
              <a:t>взаимодействия образовательной  организации  </a:t>
            </a:r>
            <a:r>
              <a:rPr sz="1600" b="1" spc="-5" dirty="0">
                <a:latin typeface="Arial"/>
                <a:cs typeface="Arial"/>
              </a:rPr>
              <a:t>с социальными</a:t>
            </a:r>
            <a:r>
              <a:rPr sz="1600" b="1" spc="10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партнерами;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Clr>
                <a:srgbClr val="FF0000"/>
              </a:buClr>
              <a:buFont typeface="Arial"/>
              <a:buChar char="•"/>
              <a:tabLst>
                <a:tab pos="355600" algn="l"/>
              </a:tabLst>
            </a:pPr>
            <a:r>
              <a:rPr sz="1600" b="1" spc="-5" dirty="0">
                <a:latin typeface="Arial"/>
                <a:cs typeface="Arial"/>
              </a:rPr>
              <a:t>Оценка </a:t>
            </a:r>
            <a:r>
              <a:rPr sz="1600" b="1" spc="-10" dirty="0">
                <a:latin typeface="Arial"/>
                <a:cs typeface="Arial"/>
              </a:rPr>
              <a:t>эффективности сопровождения</a:t>
            </a:r>
            <a:r>
              <a:rPr sz="1600" b="1" spc="9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(мониторинг)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600200"/>
            <a:ext cx="9144000" cy="510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91739" y="3889247"/>
            <a:ext cx="2353056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5339" y="4218432"/>
            <a:ext cx="1626108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99508" y="1252550"/>
            <a:ext cx="4356099" cy="54168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8327" y="0"/>
            <a:ext cx="8805672" cy="7498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075" y="583691"/>
            <a:ext cx="3049524" cy="8046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70048" y="326136"/>
            <a:ext cx="885444" cy="12313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48939" y="583691"/>
            <a:ext cx="6195060" cy="8046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23376" y="583691"/>
            <a:ext cx="420624" cy="8046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46608" y="65278"/>
            <a:ext cx="831215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99995" algn="l"/>
              </a:tabLst>
            </a:pPr>
            <a:r>
              <a:rPr sz="2800" spc="-5" dirty="0">
                <a:latin typeface="Arial"/>
                <a:cs typeface="Arial"/>
              </a:rPr>
              <a:t>Организация	</a:t>
            </a:r>
            <a:r>
              <a:rPr sz="2800" spc="-25" dirty="0">
                <a:latin typeface="Arial"/>
                <a:cs typeface="Arial"/>
              </a:rPr>
              <a:t>условий </a:t>
            </a:r>
            <a:r>
              <a:rPr sz="2800" spc="-10" dirty="0">
                <a:latin typeface="Arial"/>
                <a:cs typeface="Arial"/>
              </a:rPr>
              <a:t>включения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конкретного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8099" y="690498"/>
            <a:ext cx="8527415" cy="5970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34945" algn="l"/>
              </a:tabLst>
            </a:pPr>
            <a:r>
              <a:rPr sz="2800" b="1" spc="-10" dirty="0">
                <a:solidFill>
                  <a:srgbClr val="0000CC"/>
                </a:solidFill>
                <a:latin typeface="Arial"/>
                <a:cs typeface="Arial"/>
              </a:rPr>
              <a:t>ребенка</a:t>
            </a:r>
            <a:r>
              <a:rPr sz="2800" b="1" spc="6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CC"/>
                </a:solidFill>
                <a:latin typeface="Arial"/>
                <a:cs typeface="Arial"/>
              </a:rPr>
              <a:t>с</a:t>
            </a:r>
            <a:r>
              <a:rPr sz="2800" b="1" spc="6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00CC"/>
                </a:solidFill>
                <a:latin typeface="Arial"/>
                <a:cs typeface="Arial"/>
              </a:rPr>
              <a:t>ОВЗ	</a:t>
            </a:r>
            <a:r>
              <a:rPr sz="2800" b="1" spc="-5" dirty="0">
                <a:solidFill>
                  <a:srgbClr val="0000CC"/>
                </a:solidFill>
                <a:latin typeface="Arial"/>
                <a:cs typeface="Arial"/>
              </a:rPr>
              <a:t>в </a:t>
            </a:r>
            <a:r>
              <a:rPr sz="2800" b="1" spc="-10" dirty="0">
                <a:solidFill>
                  <a:srgbClr val="0000CC"/>
                </a:solidFill>
                <a:latin typeface="Arial"/>
                <a:cs typeface="Arial"/>
              </a:rPr>
              <a:t>образовательной</a:t>
            </a:r>
            <a:r>
              <a:rPr sz="2800" b="1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CC"/>
                </a:solidFill>
                <a:latin typeface="Arial"/>
                <a:cs typeface="Arial"/>
              </a:rPr>
              <a:t>организации</a:t>
            </a:r>
            <a:endParaRPr sz="2800">
              <a:latin typeface="Arial"/>
              <a:cs typeface="Arial"/>
            </a:endParaRPr>
          </a:p>
          <a:p>
            <a:pPr marL="194945" marR="4572635" indent="487680">
              <a:lnSpc>
                <a:spcPct val="120500"/>
              </a:lnSpc>
              <a:spcBef>
                <a:spcPts val="1175"/>
              </a:spcBef>
            </a:pPr>
            <a:r>
              <a:rPr sz="2400" dirty="0">
                <a:latin typeface="Trebuchet MS"/>
                <a:cs typeface="Trebuchet MS"/>
              </a:rPr>
              <a:t>Для </a:t>
            </a:r>
            <a:r>
              <a:rPr sz="2400" spc="-5" dirty="0">
                <a:latin typeface="Trebuchet MS"/>
                <a:cs typeface="Trebuchet MS"/>
              </a:rPr>
              <a:t>каждого ребёнка  </a:t>
            </a:r>
            <a:r>
              <a:rPr sz="2400" dirty="0">
                <a:latin typeface="Trebuchet MS"/>
                <a:cs typeface="Trebuchet MS"/>
              </a:rPr>
              <a:t>с ОВЗ, </a:t>
            </a:r>
            <a:r>
              <a:rPr sz="2400" spc="-5" dirty="0">
                <a:latin typeface="Trebuchet MS"/>
                <a:cs typeface="Trebuchet MS"/>
              </a:rPr>
              <a:t>поступающего </a:t>
            </a:r>
            <a:r>
              <a:rPr sz="2400" dirty="0">
                <a:latin typeface="Trebuchet MS"/>
                <a:cs typeface="Trebuchet MS"/>
              </a:rPr>
              <a:t>в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ОО  </a:t>
            </a:r>
            <a:r>
              <a:rPr sz="2400" spc="-5" dirty="0">
                <a:latin typeface="Trebuchet MS"/>
                <a:cs typeface="Trebuchet MS"/>
              </a:rPr>
              <a:t>на инклюзивную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форму</a:t>
            </a:r>
            <a:endParaRPr sz="2400">
              <a:latin typeface="Trebuchet MS"/>
              <a:cs typeface="Trebuchet MS"/>
            </a:endParaRPr>
          </a:p>
          <a:p>
            <a:pPr marR="4286885" algn="ctr">
              <a:lnSpc>
                <a:spcPts val="2450"/>
              </a:lnSpc>
              <a:tabLst>
                <a:tab pos="1591310" algn="l"/>
              </a:tabLst>
            </a:pPr>
            <a:r>
              <a:rPr sz="2400" spc="-5" dirty="0">
                <a:latin typeface="Trebuchet MS"/>
                <a:cs typeface="Trebuchet MS"/>
              </a:rPr>
              <a:t>обучения	составляется</a:t>
            </a:r>
            <a:endParaRPr sz="2400">
              <a:latin typeface="Trebuchet MS"/>
              <a:cs typeface="Trebuchet MS"/>
            </a:endParaRPr>
          </a:p>
          <a:p>
            <a:pPr marR="4285615" algn="ctr">
              <a:lnSpc>
                <a:spcPts val="2595"/>
              </a:lnSpc>
            </a:pPr>
            <a:r>
              <a:rPr sz="2400" b="1" dirty="0">
                <a:solidFill>
                  <a:srgbClr val="0000FF"/>
                </a:solidFill>
                <a:latin typeface="Trebuchet MS"/>
                <a:cs typeface="Trebuchet MS"/>
              </a:rPr>
              <a:t>Индивидуальный</a:t>
            </a:r>
            <a:endParaRPr sz="2400">
              <a:latin typeface="Trebuchet MS"/>
              <a:cs typeface="Trebuchet MS"/>
            </a:endParaRPr>
          </a:p>
          <a:p>
            <a:pPr marR="4283075" algn="ctr">
              <a:lnSpc>
                <a:spcPts val="2735"/>
              </a:lnSpc>
            </a:pPr>
            <a:r>
              <a:rPr sz="2400" b="1" dirty="0">
                <a:solidFill>
                  <a:srgbClr val="0000FF"/>
                </a:solidFill>
                <a:latin typeface="Trebuchet MS"/>
                <a:cs typeface="Trebuchet MS"/>
              </a:rPr>
              <a:t>маршрутный</a:t>
            </a:r>
            <a:r>
              <a:rPr sz="2400" b="1" spc="-9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rebuchet MS"/>
                <a:cs typeface="Trebuchet MS"/>
              </a:rPr>
              <a:t>лист</a:t>
            </a:r>
            <a:r>
              <a:rPr sz="2400" spc="-5" dirty="0">
                <a:latin typeface="Trebuchet MS"/>
                <a:cs typeface="Trebuchet MS"/>
              </a:rPr>
              <a:t>,</a:t>
            </a:r>
            <a:endParaRPr sz="2400">
              <a:latin typeface="Trebuchet MS"/>
              <a:cs typeface="Trebuchet MS"/>
            </a:endParaRPr>
          </a:p>
          <a:p>
            <a:pPr marL="137160" marR="4422140" indent="152400">
              <a:lnSpc>
                <a:spcPts val="2590"/>
              </a:lnSpc>
              <a:spcBef>
                <a:spcPts val="915"/>
              </a:spcBef>
              <a:tabLst>
                <a:tab pos="2243455" algn="l"/>
              </a:tabLst>
            </a:pPr>
            <a:r>
              <a:rPr sz="2400" spc="-5" dirty="0">
                <a:latin typeface="Trebuchet MS"/>
                <a:cs typeface="Trebuchet MS"/>
              </a:rPr>
              <a:t>в котором </a:t>
            </a:r>
            <a:r>
              <a:rPr sz="2400" dirty="0">
                <a:latin typeface="Trebuchet MS"/>
                <a:cs typeface="Trebuchet MS"/>
              </a:rPr>
              <a:t>отражены </a:t>
            </a:r>
            <a:r>
              <a:rPr sz="2400" spc="-5" dirty="0">
                <a:latin typeface="Trebuchet MS"/>
                <a:cs typeface="Trebuchet MS"/>
              </a:rPr>
              <a:t>все  </a:t>
            </a:r>
            <a:r>
              <a:rPr sz="2400" dirty="0">
                <a:latin typeface="Trebuchet MS"/>
                <a:cs typeface="Trebuchet MS"/>
              </a:rPr>
              <a:t>нео</a:t>
            </a:r>
            <a:r>
              <a:rPr sz="2400" spc="-10" dirty="0">
                <a:latin typeface="Trebuchet MS"/>
                <a:cs typeface="Trebuchet MS"/>
              </a:rPr>
              <a:t>б</a:t>
            </a:r>
            <a:r>
              <a:rPr sz="2400" dirty="0">
                <a:latin typeface="Trebuchet MS"/>
                <a:cs typeface="Trebuchet MS"/>
              </a:rPr>
              <a:t>ходи</a:t>
            </a:r>
            <a:r>
              <a:rPr sz="2400" spc="-10" dirty="0">
                <a:latin typeface="Trebuchet MS"/>
                <a:cs typeface="Trebuchet MS"/>
              </a:rPr>
              <a:t>м</a:t>
            </a:r>
            <a:r>
              <a:rPr sz="2400" dirty="0">
                <a:latin typeface="Trebuchet MS"/>
                <a:cs typeface="Trebuchet MS"/>
              </a:rPr>
              <a:t>ые	с</a:t>
            </a:r>
            <a:r>
              <a:rPr sz="2400" spc="-10" dirty="0">
                <a:latin typeface="Trebuchet MS"/>
                <a:cs typeface="Trebuchet MS"/>
              </a:rPr>
              <a:t>п</a:t>
            </a:r>
            <a:r>
              <a:rPr sz="2400" dirty="0">
                <a:latin typeface="Trebuchet MS"/>
                <a:cs typeface="Trebuchet MS"/>
              </a:rPr>
              <a:t>е</a:t>
            </a:r>
            <a:r>
              <a:rPr sz="2400" spc="-10" dirty="0">
                <a:latin typeface="Trebuchet MS"/>
                <a:cs typeface="Trebuchet MS"/>
              </a:rPr>
              <a:t>ц</a:t>
            </a:r>
            <a:r>
              <a:rPr sz="2400" dirty="0">
                <a:latin typeface="Trebuchet MS"/>
                <a:cs typeface="Trebuchet MS"/>
              </a:rPr>
              <a:t>иальные</a:t>
            </a:r>
            <a:endParaRPr sz="2400">
              <a:latin typeface="Trebuchet MS"/>
              <a:cs typeface="Trebuchet MS"/>
            </a:endParaRPr>
          </a:p>
          <a:p>
            <a:pPr marL="120014" marR="4405630" indent="1270" algn="ctr">
              <a:lnSpc>
                <a:spcPts val="2590"/>
              </a:lnSpc>
              <a:spcBef>
                <a:spcPts val="5"/>
              </a:spcBef>
            </a:pPr>
            <a:r>
              <a:rPr sz="2400" spc="-5" dirty="0">
                <a:latin typeface="Trebuchet MS"/>
                <a:cs typeface="Trebuchet MS"/>
              </a:rPr>
              <a:t>условия </a:t>
            </a:r>
            <a:r>
              <a:rPr sz="2400" dirty="0">
                <a:latin typeface="Trebuchet MS"/>
                <a:cs typeface="Trebuchet MS"/>
              </a:rPr>
              <a:t>в </a:t>
            </a:r>
            <a:r>
              <a:rPr sz="2400" spc="-5" dirty="0">
                <a:latin typeface="Trebuchet MS"/>
                <a:cs typeface="Trebuchet MS"/>
              </a:rPr>
              <a:t>конкретной  образовательной  организации в соответствии  с индивидуальными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и</a:t>
            </a:r>
            <a:endParaRPr sz="2400">
              <a:latin typeface="Trebuchet MS"/>
              <a:cs typeface="Trebuchet MS"/>
            </a:endParaRPr>
          </a:p>
          <a:p>
            <a:pPr marL="423545" marR="4711700" indent="3810" algn="ctr">
              <a:lnSpc>
                <a:spcPts val="2590"/>
              </a:lnSpc>
              <a:spcBef>
                <a:spcPts val="5"/>
              </a:spcBef>
            </a:pPr>
            <a:r>
              <a:rPr sz="2400" spc="-5" dirty="0">
                <a:latin typeface="Trebuchet MS"/>
                <a:cs typeface="Trebuchet MS"/>
              </a:rPr>
              <a:t>возрастными  особенностями </a:t>
            </a:r>
            <a:r>
              <a:rPr sz="2400" dirty="0">
                <a:latin typeface="Trebuchet MS"/>
                <a:cs typeface="Trebuchet MS"/>
              </a:rPr>
              <a:t>и  </a:t>
            </a:r>
            <a:r>
              <a:rPr sz="2400" spc="-5" dirty="0">
                <a:latin typeface="Trebuchet MS"/>
                <a:cs typeface="Trebuchet MS"/>
              </a:rPr>
              <a:t>потребностями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ребёнка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09245" y="174307"/>
          <a:ext cx="8507030" cy="64319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336"/>
                <a:gridCol w="2272919"/>
                <a:gridCol w="1841881"/>
                <a:gridCol w="2334894"/>
              </a:tblGrid>
              <a:tr h="13106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Сферы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развития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Образовательн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ые</a:t>
                      </a:r>
                      <a:r>
                        <a:rPr sz="2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потребности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Интересы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ребенка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88265" indent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Особенности 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психофизическо  го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развития 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ребенка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901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ПОЗНАВАТЕЛЬНОЕ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774">
                <a:tc>
                  <a:txBody>
                    <a:bodyPr/>
                    <a:lstStyle/>
                    <a:p>
                      <a:pPr marL="53975" marR="6559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СОЦИАЛЬНОЕ  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РАЗВИТИЕ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901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КОММУНИКАТИВНО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-РЕЧЕВОЕ</a:t>
                      </a:r>
                      <a:r>
                        <a:rPr sz="14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РАЗВИТИЕ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53975" marR="889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САМООБСЛУЖИВАН 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774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ФИЗИЧЕСКОЕ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РАЗВИТИЕ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888">
                <a:tc>
                  <a:txBody>
                    <a:bodyPr/>
                    <a:lstStyle/>
                    <a:p>
                      <a:pPr marL="53975" marR="571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ПОВЕДЕНИЕ  (ЭМОЦИОНАЛЬНО- 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ВОЛЕВОЕ</a:t>
                      </a:r>
                      <a:r>
                        <a:rPr sz="14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РАЗВИТИЕ)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837">
                <a:tc>
                  <a:txBody>
                    <a:bodyPr/>
                    <a:lstStyle/>
                    <a:p>
                      <a:pPr marL="53975" marR="81724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СЕНСОРНОЕ  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РАЗВИТИЕ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1876" y="499872"/>
            <a:ext cx="8217408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0644" y="987552"/>
            <a:ext cx="8465820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7739" y="1475232"/>
            <a:ext cx="7694676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43300" y="1962911"/>
            <a:ext cx="2429255" cy="9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36108" y="1962911"/>
            <a:ext cx="649224" cy="902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48884" y="1962911"/>
            <a:ext cx="649224" cy="902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73074" y="619505"/>
            <a:ext cx="7890509" cy="196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dirty="0">
                <a:solidFill>
                  <a:srgbClr val="0066FF"/>
                </a:solidFill>
                <a:latin typeface="Arial"/>
                <a:cs typeface="Arial"/>
              </a:rPr>
              <a:t>Чем тщательнее продуман</a:t>
            </a:r>
            <a:r>
              <a:rPr sz="3200" b="1" i="1" spc="-13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0066FF"/>
                </a:solidFill>
                <a:latin typeface="Arial"/>
                <a:cs typeface="Arial"/>
              </a:rPr>
              <a:t>процесс</a:t>
            </a:r>
            <a:endParaRPr sz="3200">
              <a:latin typeface="Arial"/>
              <a:cs typeface="Arial"/>
            </a:endParaRPr>
          </a:p>
          <a:p>
            <a:pPr marL="60960" marR="5080" algn="ctr">
              <a:lnSpc>
                <a:spcPct val="100000"/>
              </a:lnSpc>
            </a:pPr>
            <a:r>
              <a:rPr sz="3200" b="1" i="1" dirty="0">
                <a:solidFill>
                  <a:srgbClr val="0066FF"/>
                </a:solidFill>
                <a:latin typeface="Arial"/>
                <a:cs typeface="Arial"/>
              </a:rPr>
              <a:t>инклюзии, </a:t>
            </a:r>
            <a:r>
              <a:rPr sz="3200" b="1" i="1" spc="-5" dirty="0">
                <a:solidFill>
                  <a:srgbClr val="0066FF"/>
                </a:solidFill>
                <a:latin typeface="Arial"/>
                <a:cs typeface="Arial"/>
              </a:rPr>
              <a:t>тем </a:t>
            </a:r>
            <a:r>
              <a:rPr sz="3200" b="1" i="1" dirty="0">
                <a:solidFill>
                  <a:srgbClr val="0066FF"/>
                </a:solidFill>
                <a:latin typeface="Arial"/>
                <a:cs typeface="Arial"/>
              </a:rPr>
              <a:t>больше</a:t>
            </a:r>
            <a:r>
              <a:rPr sz="3200" b="1" i="1" spc="-7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0066FF"/>
                </a:solidFill>
                <a:latin typeface="Arial"/>
                <a:cs typeface="Arial"/>
              </a:rPr>
              <a:t>вероятность  </a:t>
            </a:r>
            <a:r>
              <a:rPr sz="3200" b="1" i="1" dirty="0">
                <a:solidFill>
                  <a:srgbClr val="0066FF"/>
                </a:solidFill>
                <a:latin typeface="Arial"/>
                <a:cs typeface="Arial"/>
              </a:rPr>
              <a:t>того, что данный </a:t>
            </a:r>
            <a:r>
              <a:rPr sz="3200" b="1" i="1" spc="-5" dirty="0">
                <a:solidFill>
                  <a:srgbClr val="0066FF"/>
                </a:solidFill>
                <a:latin typeface="Arial"/>
                <a:cs typeface="Arial"/>
              </a:rPr>
              <a:t>процесс </a:t>
            </a:r>
            <a:r>
              <a:rPr sz="3200" b="1" i="1" dirty="0">
                <a:solidFill>
                  <a:srgbClr val="0066FF"/>
                </a:solidFill>
                <a:latin typeface="Arial"/>
                <a:cs typeface="Arial"/>
              </a:rPr>
              <a:t>будет  </a:t>
            </a:r>
            <a:r>
              <a:rPr sz="3200" b="1" i="1" spc="-5" dirty="0">
                <a:solidFill>
                  <a:srgbClr val="0066FF"/>
                </a:solidFill>
                <a:latin typeface="Arial"/>
                <a:cs typeface="Arial"/>
              </a:rPr>
              <a:t>успешен!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47214" y="3140917"/>
            <a:ext cx="5605145" cy="3600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517" rIns="0" bIns="0" rtlCol="0">
            <a:spAutoFit/>
          </a:bodyPr>
          <a:lstStyle/>
          <a:p>
            <a:pPr marL="441325">
              <a:lnSpc>
                <a:spcPct val="100000"/>
              </a:lnSpc>
            </a:pPr>
            <a:r>
              <a:rPr spc="-1545" dirty="0"/>
              <a:t>Спасибо</a:t>
            </a:r>
            <a:r>
              <a:rPr spc="180" dirty="0"/>
              <a:t> </a:t>
            </a:r>
            <a:r>
              <a:rPr spc="-1945" dirty="0"/>
              <a:t>за</a:t>
            </a:r>
            <a:r>
              <a:rPr spc="210" dirty="0"/>
              <a:t> </a:t>
            </a:r>
            <a:r>
              <a:rPr spc="-1240" dirty="0"/>
              <a:t>внимание!</a:t>
            </a:r>
          </a:p>
        </p:txBody>
      </p:sp>
      <p:sp>
        <p:nvSpPr>
          <p:cNvPr id="3" name="object 3"/>
          <p:cNvSpPr/>
          <p:nvPr/>
        </p:nvSpPr>
        <p:spPr>
          <a:xfrm>
            <a:off x="468312" y="907986"/>
            <a:ext cx="8243824" cy="5719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2295">
              <a:lnSpc>
                <a:spcPct val="100000"/>
              </a:lnSpc>
            </a:pPr>
            <a:r>
              <a:rPr sz="4000" spc="-15" dirty="0">
                <a:solidFill>
                  <a:srgbClr val="FF0000"/>
                </a:solidFill>
                <a:latin typeface="Times New Roman"/>
                <a:cs typeface="Times New Roman"/>
              </a:rPr>
              <a:t>Локальные</a:t>
            </a:r>
            <a:r>
              <a:rPr sz="40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Times New Roman"/>
                <a:cs typeface="Times New Roman"/>
              </a:rPr>
              <a:t>акты: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867283"/>
            <a:ext cx="5337175" cy="762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0000"/>
              </a:buClr>
              <a:buChar char="•"/>
              <a:tabLst>
                <a:tab pos="355600" algn="l"/>
              </a:tabLst>
            </a:pPr>
            <a:r>
              <a:rPr sz="2500" spc="-60" dirty="0">
                <a:latin typeface="Times New Roman"/>
                <a:cs typeface="Times New Roman"/>
              </a:rPr>
              <a:t>Устав </a:t>
            </a:r>
            <a:r>
              <a:rPr sz="2500" spc="-10" dirty="0">
                <a:latin typeface="Times New Roman"/>
                <a:cs typeface="Times New Roman"/>
              </a:rPr>
              <a:t>образовательной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организации;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FF0000"/>
                </a:solidFill>
                <a:latin typeface="Times New Roman"/>
                <a:cs typeface="Times New Roman"/>
              </a:rPr>
              <a:t>•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203" y="1248536"/>
            <a:ext cx="7563484" cy="39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17320" algn="l"/>
                <a:tab pos="7400290" algn="l"/>
              </a:tabLst>
            </a:pPr>
            <a:r>
              <a:rPr sz="2500" spc="-5" dirty="0">
                <a:latin typeface="Times New Roman"/>
                <a:cs typeface="Times New Roman"/>
              </a:rPr>
              <a:t>Порядок	р</a:t>
            </a:r>
            <a:r>
              <a:rPr sz="2500" spc="25" dirty="0">
                <a:latin typeface="Times New Roman"/>
                <a:cs typeface="Times New Roman"/>
              </a:rPr>
              <a:t>е</a:t>
            </a:r>
            <a:r>
              <a:rPr sz="2500" spc="5" dirty="0">
                <a:latin typeface="Times New Roman"/>
                <a:cs typeface="Times New Roman"/>
              </a:rPr>
              <a:t>а</a:t>
            </a:r>
            <a:r>
              <a:rPr sz="2500" spc="-5" dirty="0">
                <a:latin typeface="Times New Roman"/>
                <a:cs typeface="Times New Roman"/>
              </a:rPr>
              <a:t>лиз</a:t>
            </a:r>
            <a:r>
              <a:rPr sz="2500" spc="-20" dirty="0">
                <a:latin typeface="Times New Roman"/>
                <a:cs typeface="Times New Roman"/>
              </a:rPr>
              <a:t>а</a:t>
            </a:r>
            <a:r>
              <a:rPr sz="2500" spc="-5" dirty="0">
                <a:latin typeface="Times New Roman"/>
                <a:cs typeface="Times New Roman"/>
              </a:rPr>
              <a:t>ц</a:t>
            </a:r>
            <a:r>
              <a:rPr sz="2500" spc="-15" dirty="0">
                <a:latin typeface="Times New Roman"/>
                <a:cs typeface="Times New Roman"/>
              </a:rPr>
              <a:t>и</a:t>
            </a:r>
            <a:r>
              <a:rPr sz="2500" spc="-5" dirty="0">
                <a:latin typeface="Times New Roman"/>
                <a:cs typeface="Times New Roman"/>
              </a:rPr>
              <a:t>и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и</a:t>
            </a:r>
            <a:r>
              <a:rPr sz="2500" spc="-15" dirty="0">
                <a:latin typeface="Times New Roman"/>
                <a:cs typeface="Times New Roman"/>
              </a:rPr>
              <a:t>н</a:t>
            </a:r>
            <a:r>
              <a:rPr sz="2500" spc="-5" dirty="0">
                <a:latin typeface="Times New Roman"/>
                <a:cs typeface="Times New Roman"/>
              </a:rPr>
              <a:t>клю</a:t>
            </a:r>
            <a:r>
              <a:rPr sz="2500" spc="-15" dirty="0">
                <a:latin typeface="Times New Roman"/>
                <a:cs typeface="Times New Roman"/>
              </a:rPr>
              <a:t>з</a:t>
            </a:r>
            <a:r>
              <a:rPr sz="2500" spc="-5" dirty="0">
                <a:latin typeface="Times New Roman"/>
                <a:cs typeface="Times New Roman"/>
              </a:rPr>
              <a:t>и</a:t>
            </a:r>
            <a:r>
              <a:rPr sz="2500" spc="-15" dirty="0">
                <a:latin typeface="Times New Roman"/>
                <a:cs typeface="Times New Roman"/>
              </a:rPr>
              <a:t>в</a:t>
            </a:r>
            <a:r>
              <a:rPr sz="2500" spc="-5" dirty="0">
                <a:latin typeface="Times New Roman"/>
                <a:cs typeface="Times New Roman"/>
              </a:rPr>
              <a:t>ной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пр</a:t>
            </a:r>
            <a:r>
              <a:rPr sz="2500" spc="-15" dirty="0">
                <a:latin typeface="Times New Roman"/>
                <a:cs typeface="Times New Roman"/>
              </a:rPr>
              <a:t>а</a:t>
            </a:r>
            <a:r>
              <a:rPr sz="2500" spc="-45" dirty="0">
                <a:latin typeface="Times New Roman"/>
                <a:cs typeface="Times New Roman"/>
              </a:rPr>
              <a:t>к</a:t>
            </a:r>
            <a:r>
              <a:rPr sz="2500" spc="-5" dirty="0">
                <a:latin typeface="Times New Roman"/>
                <a:cs typeface="Times New Roman"/>
              </a:rPr>
              <a:t>тики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в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303" y="1553336"/>
            <a:ext cx="7851775" cy="2374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ct val="100000"/>
              </a:lnSpc>
            </a:pPr>
            <a:r>
              <a:rPr sz="2500" spc="-15" dirty="0">
                <a:latin typeface="Times New Roman"/>
                <a:cs typeface="Times New Roman"/>
              </a:rPr>
              <a:t>образовательной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организации;</a:t>
            </a:r>
            <a:endParaRPr sz="2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Char char="•"/>
              <a:tabLst>
                <a:tab pos="355600" algn="l"/>
                <a:tab pos="4414520" algn="l"/>
                <a:tab pos="5805170" algn="l"/>
              </a:tabLst>
            </a:pPr>
            <a:r>
              <a:rPr sz="2500" spc="-5" dirty="0">
                <a:latin typeface="Times New Roman"/>
                <a:cs typeface="Times New Roman"/>
              </a:rPr>
              <a:t>Порядок организации </a:t>
            </a:r>
            <a:r>
              <a:rPr sz="2500" dirty="0">
                <a:latin typeface="Times New Roman"/>
                <a:cs typeface="Times New Roman"/>
              </a:rPr>
              <a:t>деятельности </a:t>
            </a:r>
            <a:r>
              <a:rPr sz="2500" spc="-25" dirty="0">
                <a:latin typeface="Times New Roman"/>
                <a:cs typeface="Times New Roman"/>
              </a:rPr>
              <a:t>психолого-медико-  </a:t>
            </a:r>
            <a:r>
              <a:rPr sz="2500" spc="-20" dirty="0">
                <a:latin typeface="Times New Roman"/>
                <a:cs typeface="Times New Roman"/>
              </a:rPr>
              <a:t>педагогического  </a:t>
            </a:r>
            <a:r>
              <a:rPr sz="2500" spc="15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консилиума	</a:t>
            </a:r>
            <a:r>
              <a:rPr sz="2500" spc="-10" dirty="0">
                <a:latin typeface="Times New Roman"/>
                <a:cs typeface="Times New Roman"/>
              </a:rPr>
              <a:t>(приказы	</a:t>
            </a:r>
            <a:r>
              <a:rPr sz="2500" spc="-5" dirty="0">
                <a:latin typeface="Times New Roman"/>
                <a:cs typeface="Times New Roman"/>
              </a:rPr>
              <a:t>о</a:t>
            </a:r>
            <a:r>
              <a:rPr sz="2500" spc="-10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создании </a:t>
            </a:r>
            <a:r>
              <a:rPr sz="2500" spc="-5" dirty="0">
                <a:latin typeface="Times New Roman"/>
                <a:cs typeface="Times New Roman"/>
              </a:rPr>
              <a:t> ПМПк, о </a:t>
            </a:r>
            <a:r>
              <a:rPr sz="2500" spc="5" dirty="0">
                <a:latin typeface="Times New Roman"/>
                <a:cs typeface="Times New Roman"/>
              </a:rPr>
              <a:t>составе </a:t>
            </a:r>
            <a:r>
              <a:rPr sz="2500" spc="-5" dirty="0">
                <a:latin typeface="Times New Roman"/>
                <a:cs typeface="Times New Roman"/>
              </a:rPr>
              <a:t>ПМПк на </a:t>
            </a:r>
            <a:r>
              <a:rPr sz="2500" spc="-15" dirty="0">
                <a:latin typeface="Times New Roman"/>
                <a:cs typeface="Times New Roman"/>
              </a:rPr>
              <a:t>начало </a:t>
            </a:r>
            <a:r>
              <a:rPr sz="2500" spc="-10" dirty="0">
                <a:latin typeface="Times New Roman"/>
                <a:cs typeface="Times New Roman"/>
              </a:rPr>
              <a:t>учебного </a:t>
            </a:r>
            <a:r>
              <a:rPr sz="2500" spc="-30" dirty="0">
                <a:latin typeface="Times New Roman"/>
                <a:cs typeface="Times New Roman"/>
              </a:rPr>
              <a:t>года,  </a:t>
            </a:r>
            <a:r>
              <a:rPr sz="2500" dirty="0">
                <a:latin typeface="Times New Roman"/>
                <a:cs typeface="Times New Roman"/>
              </a:rPr>
              <a:t>должностные </a:t>
            </a:r>
            <a:r>
              <a:rPr sz="2500" spc="-5" dirty="0">
                <a:latin typeface="Times New Roman"/>
                <a:cs typeface="Times New Roman"/>
              </a:rPr>
              <a:t>обязанности членов ПМПк и  </a:t>
            </a:r>
            <a:r>
              <a:rPr sz="2500" dirty="0">
                <a:latin typeface="Times New Roman"/>
                <a:cs typeface="Times New Roman"/>
              </a:rPr>
              <a:t>др./утверждается </a:t>
            </a:r>
            <a:r>
              <a:rPr sz="2500" spc="-20" dirty="0">
                <a:latin typeface="Times New Roman"/>
                <a:cs typeface="Times New Roman"/>
              </a:rPr>
              <a:t>педсоветом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ОО/);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FF0000"/>
              </a:buClr>
              <a:buChar char="•"/>
              <a:tabLst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Порядок организации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психолого-педагогического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73112" y="3839971"/>
            <a:ext cx="1401445" cy="39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5" dirty="0">
                <a:latin typeface="Times New Roman"/>
                <a:cs typeface="Times New Roman"/>
              </a:rPr>
              <a:t>в</a:t>
            </a:r>
            <a:r>
              <a:rPr sz="2500" spc="-10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учебном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303" y="3839971"/>
            <a:ext cx="6549390" cy="1459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ts val="2700"/>
              </a:lnSpc>
            </a:pPr>
            <a:r>
              <a:rPr sz="2500" spc="-10" dirty="0">
                <a:latin typeface="Times New Roman"/>
                <a:cs typeface="Times New Roman"/>
              </a:rPr>
              <a:t>сопровождения </a:t>
            </a:r>
            <a:r>
              <a:rPr sz="2500" spc="-5" dirty="0">
                <a:latin typeface="Times New Roman"/>
                <a:cs typeface="Times New Roman"/>
              </a:rPr>
              <a:t>детей с ОВЗ/</a:t>
            </a:r>
            <a:r>
              <a:rPr sz="2500" spc="5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инвалидностью,</a:t>
            </a:r>
            <a:endParaRPr sz="2500">
              <a:latin typeface="Times New Roman"/>
              <a:cs typeface="Times New Roman"/>
            </a:endParaRPr>
          </a:p>
          <a:p>
            <a:pPr marL="355600">
              <a:lnSpc>
                <a:spcPts val="2700"/>
              </a:lnSpc>
            </a:pPr>
            <a:r>
              <a:rPr sz="2500" spc="5" dirty="0">
                <a:latin typeface="Times New Roman"/>
                <a:cs typeface="Times New Roman"/>
              </a:rPr>
              <a:t>процессе, </a:t>
            </a:r>
            <a:r>
              <a:rPr sz="2500" spc="-5" dirty="0">
                <a:latin typeface="Times New Roman"/>
                <a:cs typeface="Times New Roman"/>
              </a:rPr>
              <a:t>учитывая </a:t>
            </a:r>
            <a:r>
              <a:rPr sz="2500" dirty="0">
                <a:latin typeface="Times New Roman"/>
                <a:cs typeface="Times New Roman"/>
              </a:rPr>
              <a:t>сетевое</a:t>
            </a:r>
            <a:r>
              <a:rPr sz="2500" spc="-2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взаимодействие;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FF0000"/>
              </a:buClr>
              <a:buChar char="•"/>
              <a:tabLst>
                <a:tab pos="355600" algn="l"/>
              </a:tabLst>
            </a:pPr>
            <a:r>
              <a:rPr sz="2500" spc="-15" dirty="0">
                <a:latin typeface="Times New Roman"/>
                <a:cs typeface="Times New Roman"/>
              </a:rPr>
              <a:t>Договор </a:t>
            </a:r>
            <a:r>
              <a:rPr sz="2500" spc="-5" dirty="0">
                <a:latin typeface="Times New Roman"/>
                <a:cs typeface="Times New Roman"/>
              </a:rPr>
              <a:t>с </a:t>
            </a:r>
            <a:r>
              <a:rPr sz="2500" spc="-10" dirty="0">
                <a:latin typeface="Times New Roman"/>
                <a:cs typeface="Times New Roman"/>
              </a:rPr>
              <a:t>родителями </a:t>
            </a:r>
            <a:r>
              <a:rPr sz="2500" spc="-5" dirty="0">
                <a:latin typeface="Times New Roman"/>
                <a:cs typeface="Times New Roman"/>
              </a:rPr>
              <a:t>детей с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ОВЗ;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FF0000"/>
                </a:solidFill>
                <a:latin typeface="Times New Roman"/>
                <a:cs typeface="Times New Roman"/>
              </a:rPr>
              <a:t>•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9203" y="4980432"/>
            <a:ext cx="7096759" cy="623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400"/>
              </a:lnSpc>
            </a:pPr>
            <a:r>
              <a:rPr sz="2500" spc="-5" dirty="0">
                <a:latin typeface="Times New Roman"/>
                <a:cs typeface="Times New Roman"/>
              </a:rPr>
              <a:t>Порядок </a:t>
            </a:r>
            <a:r>
              <a:rPr sz="2500" spc="-10" dirty="0">
                <a:latin typeface="Times New Roman"/>
                <a:cs typeface="Times New Roman"/>
              </a:rPr>
              <a:t>разработки </a:t>
            </a:r>
            <a:r>
              <a:rPr sz="2500" spc="-5" dirty="0">
                <a:latin typeface="Times New Roman"/>
                <a:cs typeface="Times New Roman"/>
              </a:rPr>
              <a:t>и </a:t>
            </a:r>
            <a:r>
              <a:rPr sz="2500" dirty="0">
                <a:latin typeface="Times New Roman"/>
                <a:cs typeface="Times New Roman"/>
              </a:rPr>
              <a:t>реализации </a:t>
            </a:r>
            <a:r>
              <a:rPr sz="2500" spc="-10" dirty="0">
                <a:latin typeface="Times New Roman"/>
                <a:cs typeface="Times New Roman"/>
              </a:rPr>
              <a:t>индивидуального  учебного </a:t>
            </a:r>
            <a:r>
              <a:rPr sz="2500" spc="-5" dirty="0">
                <a:latin typeface="Times New Roman"/>
                <a:cs typeface="Times New Roman"/>
              </a:rPr>
              <a:t>плана (при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необходимости);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6303" y="5669076"/>
            <a:ext cx="7420609" cy="62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buClr>
                <a:srgbClr val="FF0000"/>
              </a:buClr>
              <a:buChar char="•"/>
              <a:tabLst>
                <a:tab pos="355600" algn="l"/>
                <a:tab pos="1760220" algn="l"/>
              </a:tabLst>
            </a:pPr>
            <a:r>
              <a:rPr sz="2500" spc="-5" dirty="0">
                <a:latin typeface="Times New Roman"/>
                <a:cs typeface="Times New Roman"/>
              </a:rPr>
              <a:t>Порядок	</a:t>
            </a:r>
            <a:r>
              <a:rPr sz="2500" spc="-10" dirty="0">
                <a:latin typeface="Times New Roman"/>
                <a:cs typeface="Times New Roman"/>
              </a:rPr>
              <a:t>разработки </a:t>
            </a:r>
            <a:r>
              <a:rPr sz="2500" spc="-5" dirty="0">
                <a:latin typeface="Times New Roman"/>
                <a:cs typeface="Times New Roman"/>
              </a:rPr>
              <a:t>и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реализации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адаптированной 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образовательной </a:t>
            </a:r>
            <a:r>
              <a:rPr sz="2500" spc="-5" dirty="0">
                <a:latin typeface="Times New Roman"/>
                <a:cs typeface="Times New Roman"/>
              </a:rPr>
              <a:t>программы и</a:t>
            </a:r>
            <a:r>
              <a:rPr sz="2500" spc="7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другое.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001" rIns="0" bIns="0" rtlCol="0">
            <a:spAutoFit/>
          </a:bodyPr>
          <a:lstStyle/>
          <a:p>
            <a:pPr marL="551180">
              <a:lnSpc>
                <a:spcPct val="100000"/>
              </a:lnSpc>
            </a:pPr>
            <a:r>
              <a:rPr sz="2500" spc="-5" dirty="0">
                <a:solidFill>
                  <a:srgbClr val="FF0000"/>
                </a:solidFill>
                <a:latin typeface="Arial"/>
                <a:cs typeface="Arial"/>
              </a:rPr>
              <a:t>Основная цель </a:t>
            </a:r>
            <a:r>
              <a:rPr sz="2500" spc="-10" dirty="0">
                <a:solidFill>
                  <a:srgbClr val="FF0000"/>
                </a:solidFill>
                <a:latin typeface="Arial"/>
                <a:cs typeface="Arial"/>
              </a:rPr>
              <a:t>деятельности</a:t>
            </a:r>
            <a:r>
              <a:rPr sz="2500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FF0000"/>
                </a:solidFill>
                <a:latin typeface="Arial"/>
                <a:cs typeface="Arial"/>
              </a:rPr>
              <a:t>руководителя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8872" y="814578"/>
            <a:ext cx="7549515" cy="56203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196215" algn="just">
              <a:lnSpc>
                <a:spcPct val="80000"/>
              </a:lnSpc>
              <a:spcBef>
                <a:spcPts val="480"/>
              </a:spcBef>
            </a:pPr>
            <a:r>
              <a:rPr sz="2000" b="1" spc="-10" dirty="0">
                <a:solidFill>
                  <a:srgbClr val="6F2F9F"/>
                </a:solidFill>
                <a:latin typeface="Arial"/>
                <a:cs typeface="Arial"/>
              </a:rPr>
              <a:t>Обеспечить </a:t>
            </a:r>
            <a:r>
              <a:rPr sz="2000" b="1" spc="-5" dirty="0">
                <a:solidFill>
                  <a:srgbClr val="6F2F9F"/>
                </a:solidFill>
                <a:latin typeface="Arial"/>
                <a:cs typeface="Arial"/>
              </a:rPr>
              <a:t>междисциплинарное, </a:t>
            </a:r>
            <a:r>
              <a:rPr sz="2000" b="1" spc="-10" dirty="0">
                <a:solidFill>
                  <a:srgbClr val="6F2F9F"/>
                </a:solidFill>
                <a:latin typeface="Arial"/>
                <a:cs typeface="Arial"/>
              </a:rPr>
              <a:t>«командное»  </a:t>
            </a:r>
            <a:r>
              <a:rPr sz="2000" b="1" spc="-5" dirty="0">
                <a:solidFill>
                  <a:srgbClr val="6F2F9F"/>
                </a:solidFill>
                <a:latin typeface="Arial"/>
                <a:cs typeface="Arial"/>
              </a:rPr>
              <a:t>эффективное </a:t>
            </a:r>
            <a:r>
              <a:rPr sz="2000" b="1" spc="-10" dirty="0">
                <a:solidFill>
                  <a:srgbClr val="6F2F9F"/>
                </a:solidFill>
                <a:latin typeface="Arial"/>
                <a:cs typeface="Arial"/>
              </a:rPr>
              <a:t>взаимодействие </a:t>
            </a:r>
            <a:r>
              <a:rPr sz="2000" b="1" spc="-5" dirty="0">
                <a:solidFill>
                  <a:srgbClr val="6F2F9F"/>
                </a:solidFill>
                <a:latin typeface="Arial"/>
                <a:cs typeface="Arial"/>
              </a:rPr>
              <a:t>специалистов 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в </a:t>
            </a:r>
            <a:r>
              <a:rPr sz="2000" b="1" spc="-5" dirty="0">
                <a:solidFill>
                  <a:srgbClr val="6F2F9F"/>
                </a:solidFill>
                <a:latin typeface="Arial"/>
                <a:cs typeface="Arial"/>
              </a:rPr>
              <a:t>решении  вопросов 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о </a:t>
            </a:r>
            <a:r>
              <a:rPr sz="2000" b="1" spc="-5" dirty="0">
                <a:solidFill>
                  <a:srgbClr val="6F2F9F"/>
                </a:solidFill>
                <a:latin typeface="Arial"/>
                <a:cs typeface="Arial"/>
              </a:rPr>
              <a:t>содержании, </a:t>
            </a:r>
            <a:r>
              <a:rPr sz="2000" b="1" spc="-15" dirty="0">
                <a:solidFill>
                  <a:srgbClr val="6F2F9F"/>
                </a:solidFill>
                <a:latin typeface="Arial"/>
                <a:cs typeface="Arial"/>
              </a:rPr>
              <a:t>формах,</a:t>
            </a:r>
            <a:r>
              <a:rPr sz="2000" b="1" spc="5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6F2F9F"/>
                </a:solidFill>
                <a:latin typeface="Arial"/>
                <a:cs typeface="Arial"/>
              </a:rPr>
              <a:t>методах</a:t>
            </a:r>
            <a:r>
              <a:rPr sz="2000" b="1" spc="5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и </a:t>
            </a:r>
            <a:r>
              <a:rPr sz="2000" b="1" spc="-10" dirty="0">
                <a:solidFill>
                  <a:srgbClr val="6F2F9F"/>
                </a:solidFill>
                <a:latin typeface="Arial"/>
                <a:cs typeface="Arial"/>
              </a:rPr>
              <a:t>приемах  </a:t>
            </a:r>
            <a:r>
              <a:rPr sz="2000" b="1" spc="-5" dirty="0">
                <a:solidFill>
                  <a:srgbClr val="6F2F9F"/>
                </a:solidFill>
                <a:latin typeface="Arial"/>
                <a:cs typeface="Arial"/>
              </a:rPr>
              <a:t>обучения, коррекционно-развивающей </a:t>
            </a:r>
            <a:r>
              <a:rPr sz="2000" b="1" spc="-15" dirty="0">
                <a:solidFill>
                  <a:srgbClr val="6F2F9F"/>
                </a:solidFill>
                <a:latin typeface="Arial"/>
                <a:cs typeface="Arial"/>
              </a:rPr>
              <a:t>работы 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с </a:t>
            </a:r>
            <a:r>
              <a:rPr sz="2000" b="1" spc="-15" dirty="0">
                <a:solidFill>
                  <a:srgbClr val="6F2F9F"/>
                </a:solidFill>
                <a:latin typeface="Arial"/>
                <a:cs typeface="Arial"/>
              </a:rPr>
              <a:t>ребенком  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с </a:t>
            </a:r>
            <a:r>
              <a:rPr sz="2000" b="1" spc="-10" dirty="0">
                <a:solidFill>
                  <a:srgbClr val="6F2F9F"/>
                </a:solidFill>
                <a:latin typeface="Arial"/>
                <a:cs typeface="Arial"/>
              </a:rPr>
              <a:t>ОВЗ, </a:t>
            </a:r>
            <a:r>
              <a:rPr sz="2000" b="1" spc="-15" dirty="0">
                <a:solidFill>
                  <a:srgbClr val="6F2F9F"/>
                </a:solidFill>
                <a:latin typeface="Arial"/>
                <a:cs typeface="Arial"/>
              </a:rPr>
              <a:t>комплексном</a:t>
            </a:r>
            <a:r>
              <a:rPr sz="2000" b="1" spc="5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6F2F9F"/>
                </a:solidFill>
                <a:latin typeface="Arial"/>
                <a:cs typeface="Arial"/>
              </a:rPr>
              <a:t>сопровождении </a:t>
            </a:r>
            <a:r>
              <a:rPr sz="2000" b="1" spc="-20" dirty="0">
                <a:solidFill>
                  <a:srgbClr val="6F2F9F"/>
                </a:solidFill>
                <a:latin typeface="Arial"/>
                <a:cs typeface="Arial"/>
              </a:rPr>
              <a:t>всех </a:t>
            </a:r>
            <a:r>
              <a:rPr sz="2000" b="1" spc="-10" dirty="0">
                <a:solidFill>
                  <a:srgbClr val="6F2F9F"/>
                </a:solidFill>
                <a:latin typeface="Arial"/>
                <a:cs typeface="Arial"/>
              </a:rPr>
              <a:t>субъектов  </a:t>
            </a:r>
            <a:r>
              <a:rPr sz="2000" b="1" spc="5" dirty="0">
                <a:solidFill>
                  <a:srgbClr val="6F2F9F"/>
                </a:solidFill>
                <a:latin typeface="Arial"/>
                <a:cs typeface="Arial"/>
              </a:rPr>
              <a:t>инклюзивной</a:t>
            </a:r>
            <a:r>
              <a:rPr sz="2000" b="1" spc="-1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практики.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i="1" spc="-10" dirty="0">
                <a:solidFill>
                  <a:srgbClr val="00AF50"/>
                </a:solidFill>
                <a:latin typeface="Arial"/>
                <a:cs typeface="Arial"/>
              </a:rPr>
              <a:t>Алгоритм</a:t>
            </a:r>
            <a:r>
              <a:rPr sz="2000" b="1" i="1" spc="-9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AF50"/>
                </a:solidFill>
                <a:latin typeface="Arial"/>
                <a:cs typeface="Arial"/>
              </a:rPr>
              <a:t>деятельности:</a:t>
            </a:r>
            <a:endParaRPr sz="2000">
              <a:latin typeface="Arial"/>
              <a:cs typeface="Arial"/>
            </a:endParaRPr>
          </a:p>
          <a:p>
            <a:pPr marL="12700" marR="39370" indent="55880">
              <a:lnSpc>
                <a:spcPct val="80000"/>
              </a:lnSpc>
              <a:spcBef>
                <a:spcPts val="480"/>
              </a:spcBef>
              <a:buChar char="•"/>
              <a:tabLst>
                <a:tab pos="229235" algn="l"/>
                <a:tab pos="1323975" algn="l"/>
                <a:tab pos="2804795" algn="l"/>
                <a:tab pos="3181350" algn="l"/>
                <a:tab pos="4536440" algn="l"/>
                <a:tab pos="5777230" algn="l"/>
              </a:tabLst>
            </a:pPr>
            <a:r>
              <a:rPr sz="2000" spc="-5" dirty="0">
                <a:latin typeface="Arial"/>
                <a:cs typeface="Arial"/>
              </a:rPr>
              <a:t>изучение 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документации	(заключение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ЦПМПК,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рекомендации  </a:t>
            </a:r>
            <a:r>
              <a:rPr sz="2000" spc="-5" dirty="0">
                <a:latin typeface="Arial"/>
                <a:cs typeface="Arial"/>
              </a:rPr>
              <a:t>по 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условиям</a:t>
            </a:r>
            <a:r>
              <a:rPr sz="2000" spc="5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обучения	(воспитания)	</a:t>
            </a:r>
            <a:r>
              <a:rPr sz="2000" dirty="0">
                <a:latin typeface="Arial"/>
                <a:cs typeface="Arial"/>
              </a:rPr>
              <a:t>ребенка,	режиму  </a:t>
            </a:r>
            <a:r>
              <a:rPr sz="2000" spc="-5" dirty="0">
                <a:latin typeface="Arial"/>
                <a:cs typeface="Arial"/>
              </a:rPr>
              <a:t>пребывания </a:t>
            </a:r>
            <a:r>
              <a:rPr sz="2000" dirty="0">
                <a:latin typeface="Arial"/>
                <a:cs typeface="Arial"/>
              </a:rPr>
              <a:t>в </a:t>
            </a:r>
            <a:r>
              <a:rPr sz="2000" spc="-15" dirty="0">
                <a:latin typeface="Arial"/>
                <a:cs typeface="Arial"/>
              </a:rPr>
              <a:t>образовательном </a:t>
            </a:r>
            <a:r>
              <a:rPr sz="2000" spc="-5" dirty="0">
                <a:latin typeface="Arial"/>
                <a:cs typeface="Arial"/>
              </a:rPr>
              <a:t>учреждении; </a:t>
            </a:r>
            <a:r>
              <a:rPr sz="2000" dirty="0">
                <a:latin typeface="Arial"/>
                <a:cs typeface="Arial"/>
              </a:rPr>
              <a:t>программа  </a:t>
            </a:r>
            <a:r>
              <a:rPr sz="2000" spc="-5" dirty="0">
                <a:latin typeface="Arial"/>
                <a:cs typeface="Arial"/>
              </a:rPr>
              <a:t>обучения,	характеристики	</a:t>
            </a:r>
            <a:r>
              <a:rPr sz="2000" spc="-25" dirty="0">
                <a:latin typeface="Arial"/>
                <a:cs typeface="Arial"/>
              </a:rPr>
              <a:t>от</a:t>
            </a:r>
            <a:r>
              <a:rPr sz="2000" spc="-5" dirty="0">
                <a:latin typeface="Arial"/>
                <a:cs typeface="Arial"/>
              </a:rPr>
              <a:t> специалистов,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ранее  </a:t>
            </a:r>
            <a:r>
              <a:rPr sz="2000" spc="-5" dirty="0">
                <a:latin typeface="Arial"/>
                <a:cs typeface="Arial"/>
              </a:rPr>
              <a:t>осуществлявших </a:t>
            </a:r>
            <a:r>
              <a:rPr sz="2000" dirty="0">
                <a:latin typeface="Arial"/>
                <a:cs typeface="Arial"/>
              </a:rPr>
              <a:t>коррекционно-развивающую и  </a:t>
            </a:r>
            <a:r>
              <a:rPr sz="2000" spc="-15" dirty="0">
                <a:latin typeface="Arial"/>
                <a:cs typeface="Arial"/>
              </a:rPr>
              <a:t>образовательную </a:t>
            </a:r>
            <a:r>
              <a:rPr sz="2000" spc="-5" dirty="0">
                <a:latin typeface="Arial"/>
                <a:cs typeface="Arial"/>
              </a:rPr>
              <a:t>работу </a:t>
            </a:r>
            <a:r>
              <a:rPr sz="2000" dirty="0">
                <a:latin typeface="Arial"/>
                <a:cs typeface="Arial"/>
              </a:rPr>
              <a:t>с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ребенком);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har char="•"/>
              <a:tabLst>
                <a:tab pos="171450" algn="l"/>
              </a:tabLst>
            </a:pPr>
            <a:r>
              <a:rPr sz="2000" dirty="0">
                <a:latin typeface="Arial"/>
                <a:cs typeface="Arial"/>
              </a:rPr>
              <a:t>знакомство с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родителями;</a:t>
            </a:r>
            <a:endParaRPr sz="2000">
              <a:latin typeface="Arial"/>
              <a:cs typeface="Arial"/>
            </a:endParaRPr>
          </a:p>
          <a:p>
            <a:pPr marL="12700" marR="293370">
              <a:lnSpc>
                <a:spcPct val="80000"/>
              </a:lnSpc>
              <a:spcBef>
                <a:spcPts val="480"/>
              </a:spcBef>
              <a:buChar char="•"/>
              <a:tabLst>
                <a:tab pos="171450" algn="l"/>
                <a:tab pos="1138555" algn="l"/>
              </a:tabLst>
            </a:pPr>
            <a:r>
              <a:rPr sz="2000" dirty="0">
                <a:latin typeface="Arial"/>
                <a:cs typeface="Arial"/>
              </a:rPr>
              <a:t>анализ	</a:t>
            </a:r>
            <a:r>
              <a:rPr sz="2000" spc="-10" dirty="0">
                <a:latin typeface="Arial"/>
                <a:cs typeface="Arial"/>
              </a:rPr>
              <a:t>потребностей конкретного </a:t>
            </a:r>
            <a:r>
              <a:rPr sz="2000" dirty="0">
                <a:latin typeface="Arial"/>
                <a:cs typeface="Arial"/>
              </a:rPr>
              <a:t>ребенка,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поступившего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  </a:t>
            </a:r>
            <a:r>
              <a:rPr sz="2000" spc="-20" dirty="0">
                <a:latin typeface="Arial"/>
                <a:cs typeface="Arial"/>
              </a:rPr>
              <a:t>ОУ;</a:t>
            </a:r>
            <a:endParaRPr sz="2000">
              <a:latin typeface="Arial"/>
              <a:cs typeface="Arial"/>
            </a:endParaRPr>
          </a:p>
          <a:p>
            <a:pPr marL="170815" indent="-158115">
              <a:lnSpc>
                <a:spcPct val="100000"/>
              </a:lnSpc>
              <a:buChar char="•"/>
              <a:tabLst>
                <a:tab pos="171450" algn="l"/>
              </a:tabLst>
            </a:pPr>
            <a:r>
              <a:rPr sz="2000" spc="-10" dirty="0">
                <a:latin typeface="Arial"/>
                <a:cs typeface="Arial"/>
              </a:rPr>
              <a:t>методическая </a:t>
            </a:r>
            <a:r>
              <a:rPr sz="2000" spc="-5" dirty="0">
                <a:latin typeface="Arial"/>
                <a:cs typeface="Arial"/>
              </a:rPr>
              <a:t>поддержка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педагогов;</a:t>
            </a:r>
            <a:endParaRPr sz="2000">
              <a:latin typeface="Arial"/>
              <a:cs typeface="Arial"/>
            </a:endParaRPr>
          </a:p>
          <a:p>
            <a:pPr marL="12700" marR="31115">
              <a:lnSpc>
                <a:spcPct val="80000"/>
              </a:lnSpc>
              <a:spcBef>
                <a:spcPts val="480"/>
              </a:spcBef>
              <a:buChar char="•"/>
              <a:tabLst>
                <a:tab pos="171450" algn="l"/>
              </a:tabLst>
            </a:pPr>
            <a:r>
              <a:rPr sz="2000" spc="-10" dirty="0">
                <a:latin typeface="Arial"/>
                <a:cs typeface="Arial"/>
              </a:rPr>
              <a:t>методическое обеспечение </a:t>
            </a:r>
            <a:r>
              <a:rPr sz="2000" spc="-15" dirty="0">
                <a:latin typeface="Arial"/>
                <a:cs typeface="Arial"/>
              </a:rPr>
              <a:t>(образовательные </a:t>
            </a:r>
            <a:r>
              <a:rPr sz="2000" dirty="0">
                <a:latin typeface="Arial"/>
                <a:cs typeface="Arial"/>
              </a:rPr>
              <a:t>программы,  </a:t>
            </a:r>
            <a:r>
              <a:rPr sz="2000" spc="-5" dirty="0">
                <a:latin typeface="Arial"/>
                <a:cs typeface="Arial"/>
              </a:rPr>
              <a:t>учебные </a:t>
            </a:r>
            <a:r>
              <a:rPr sz="2000" dirty="0">
                <a:latin typeface="Arial"/>
                <a:cs typeface="Arial"/>
              </a:rPr>
              <a:t>планы. дидактические </a:t>
            </a:r>
            <a:r>
              <a:rPr sz="2000" spc="-10" dirty="0">
                <a:latin typeface="Arial"/>
                <a:cs typeface="Arial"/>
              </a:rPr>
              <a:t>материалы, </a:t>
            </a:r>
            <a:r>
              <a:rPr sz="2000" spc="-5" dirty="0">
                <a:latin typeface="Arial"/>
                <a:cs typeface="Arial"/>
              </a:rPr>
              <a:t>компьютерные  </a:t>
            </a:r>
            <a:r>
              <a:rPr sz="2000" dirty="0">
                <a:latin typeface="Arial"/>
                <a:cs typeface="Arial"/>
              </a:rPr>
              <a:t>программы, </a:t>
            </a:r>
            <a:r>
              <a:rPr sz="2000" spc="-15" dirty="0">
                <a:latin typeface="Arial"/>
                <a:cs typeface="Arial"/>
              </a:rPr>
              <a:t>дополнительное </a:t>
            </a:r>
            <a:r>
              <a:rPr sz="2000" dirty="0">
                <a:latin typeface="Arial"/>
                <a:cs typeface="Arial"/>
              </a:rPr>
              <a:t>специальное </a:t>
            </a:r>
            <a:r>
              <a:rPr sz="2000" spc="-10" dirty="0">
                <a:latin typeface="Arial"/>
                <a:cs typeface="Arial"/>
              </a:rPr>
              <a:t>оборудование </a:t>
            </a:r>
            <a:r>
              <a:rPr sz="2000" dirty="0">
                <a:latin typeface="Arial"/>
                <a:cs typeface="Arial"/>
              </a:rPr>
              <a:t>и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т.д);</a:t>
            </a:r>
            <a:endParaRPr sz="2000">
              <a:latin typeface="Arial"/>
              <a:cs typeface="Arial"/>
            </a:endParaRPr>
          </a:p>
          <a:p>
            <a:pPr marL="241935" indent="-229235">
              <a:lnSpc>
                <a:spcPct val="100000"/>
              </a:lnSpc>
              <a:buChar char="•"/>
              <a:tabLst>
                <a:tab pos="242570" algn="l"/>
              </a:tabLst>
            </a:pPr>
            <a:r>
              <a:rPr sz="2000" spc="-5" dirty="0">
                <a:latin typeface="Arial"/>
                <a:cs typeface="Arial"/>
              </a:rPr>
              <a:t>организация </a:t>
            </a:r>
            <a:r>
              <a:rPr sz="2000" spc="-10" dirty="0">
                <a:latin typeface="Arial"/>
                <a:cs typeface="Arial"/>
              </a:rPr>
              <a:t>деятельности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ПМПк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9135" y="61595"/>
            <a:ext cx="545655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15" dirty="0">
                <a:solidFill>
                  <a:srgbClr val="FF0000"/>
                </a:solidFill>
                <a:latin typeface="Times New Roman"/>
                <a:cs typeface="Times New Roman"/>
              </a:rPr>
              <a:t>Председатель</a:t>
            </a:r>
            <a:r>
              <a:rPr sz="36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spc="-15" dirty="0">
                <a:solidFill>
                  <a:srgbClr val="FF0000"/>
                </a:solidFill>
                <a:latin typeface="Times New Roman"/>
                <a:cs typeface="Times New Roman"/>
              </a:rPr>
              <a:t>консилиума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334" y="800989"/>
            <a:ext cx="8701405" cy="2207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226695">
              <a:lnSpc>
                <a:spcPct val="100000"/>
              </a:lnSpc>
              <a:buSzPct val="83333"/>
              <a:buFont typeface="Symbol"/>
              <a:buChar char=""/>
              <a:tabLst>
                <a:tab pos="890905" algn="l"/>
                <a:tab pos="34163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организует  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работу	консилиума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ОО;</a:t>
            </a:r>
            <a:endParaRPr sz="2400">
              <a:latin typeface="Times New Roman"/>
              <a:cs typeface="Times New Roman"/>
            </a:endParaRPr>
          </a:p>
          <a:p>
            <a:pPr marL="913130" indent="-6737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913765" algn="l"/>
              </a:tabLst>
            </a:pPr>
            <a:r>
              <a:rPr sz="2400" spc="-10" dirty="0">
                <a:latin typeface="Times New Roman"/>
                <a:cs typeface="Times New Roman"/>
              </a:rPr>
              <a:t>обеспечивает </a:t>
            </a:r>
            <a:r>
              <a:rPr sz="2400" spc="-5" dirty="0">
                <a:latin typeface="Times New Roman"/>
                <a:cs typeface="Times New Roman"/>
              </a:rPr>
              <a:t>систематичность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заседаний;</a:t>
            </a:r>
            <a:endParaRPr sz="2400">
              <a:latin typeface="Times New Roman"/>
              <a:cs typeface="Times New Roman"/>
            </a:endParaRPr>
          </a:p>
          <a:p>
            <a:pPr marL="913130" indent="-673735">
              <a:lnSpc>
                <a:spcPct val="100000"/>
              </a:lnSpc>
              <a:buFont typeface="Symbol"/>
              <a:buChar char=""/>
              <a:tabLst>
                <a:tab pos="913765" algn="l"/>
              </a:tabLst>
            </a:pPr>
            <a:r>
              <a:rPr sz="2400" spc="-10" dirty="0">
                <a:latin typeface="Times New Roman"/>
                <a:cs typeface="Times New Roman"/>
              </a:rPr>
              <a:t>формирует </a:t>
            </a:r>
            <a:r>
              <a:rPr sz="2400" spc="10" dirty="0">
                <a:latin typeface="Times New Roman"/>
                <a:cs typeface="Times New Roman"/>
              </a:rPr>
              <a:t>состав </a:t>
            </a:r>
            <a:r>
              <a:rPr sz="2400" spc="-15" dirty="0">
                <a:latin typeface="Times New Roman"/>
                <a:cs typeface="Times New Roman"/>
              </a:rPr>
              <a:t>участников </a:t>
            </a:r>
            <a:r>
              <a:rPr sz="2400" spc="-10" dirty="0">
                <a:latin typeface="Times New Roman"/>
                <a:cs typeface="Times New Roman"/>
              </a:rPr>
              <a:t>следующего</a:t>
            </a:r>
            <a:r>
              <a:rPr sz="2400" spc="-5" dirty="0">
                <a:latin typeface="Times New Roman"/>
                <a:cs typeface="Times New Roman"/>
              </a:rPr>
              <a:t> заседания;</a:t>
            </a:r>
            <a:endParaRPr sz="2400">
              <a:latin typeface="Times New Roman"/>
              <a:cs typeface="Times New Roman"/>
            </a:endParaRPr>
          </a:p>
          <a:p>
            <a:pPr marL="12700" marR="5715" indent="226695">
              <a:lnSpc>
                <a:spcPts val="2870"/>
              </a:lnSpc>
              <a:spcBef>
                <a:spcPts val="105"/>
              </a:spcBef>
              <a:buFont typeface="Symbol"/>
              <a:buChar char=""/>
              <a:tabLst>
                <a:tab pos="864869" algn="l"/>
                <a:tab pos="2527300" algn="l"/>
                <a:tab pos="3615690" algn="l"/>
                <a:tab pos="6388735" algn="l"/>
                <a:tab pos="8388350" algn="l"/>
              </a:tabLst>
            </a:pPr>
            <a:r>
              <a:rPr sz="2400" dirty="0">
                <a:latin typeface="Times New Roman"/>
                <a:cs typeface="Times New Roman"/>
              </a:rPr>
              <a:t>фо</a:t>
            </a:r>
            <a:r>
              <a:rPr sz="2400" spc="-35" dirty="0">
                <a:latin typeface="Times New Roman"/>
                <a:cs typeface="Times New Roman"/>
              </a:rPr>
              <a:t>р</a:t>
            </a:r>
            <a:r>
              <a:rPr sz="2400" dirty="0">
                <a:latin typeface="Times New Roman"/>
                <a:cs typeface="Times New Roman"/>
              </a:rPr>
              <a:t>ми</a:t>
            </a:r>
            <a:r>
              <a:rPr sz="2400" spc="-35" dirty="0">
                <a:latin typeface="Times New Roman"/>
                <a:cs typeface="Times New Roman"/>
              </a:rPr>
              <a:t>р</a:t>
            </a:r>
            <a:r>
              <a:rPr sz="2400" spc="-25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ет	с</a:t>
            </a:r>
            <a:r>
              <a:rPr sz="2400" spc="6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15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ав	</a:t>
            </a:r>
            <a:r>
              <a:rPr sz="2400" spc="20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чащ</a:t>
            </a:r>
            <a:r>
              <a:rPr sz="2400" spc="-5" dirty="0">
                <a:latin typeface="Times New Roman"/>
                <a:cs typeface="Times New Roman"/>
              </a:rPr>
              <a:t>и</a:t>
            </a:r>
            <a:r>
              <a:rPr sz="2400" spc="-80" dirty="0">
                <a:latin typeface="Times New Roman"/>
                <a:cs typeface="Times New Roman"/>
              </a:rPr>
              <a:t>х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я/</a:t>
            </a:r>
            <a:r>
              <a:rPr sz="2400" spc="-1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опр</a:t>
            </a:r>
            <a:r>
              <a:rPr sz="2400" spc="5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сы,	об</a:t>
            </a:r>
            <a:r>
              <a:rPr sz="2400" spc="-35" dirty="0">
                <a:latin typeface="Times New Roman"/>
                <a:cs typeface="Times New Roman"/>
              </a:rPr>
              <a:t>с</a:t>
            </a:r>
            <a:r>
              <a:rPr sz="2400" spc="-15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жд</a:t>
            </a:r>
            <a:r>
              <a:rPr sz="2400" spc="-10" dirty="0">
                <a:latin typeface="Times New Roman"/>
                <a:cs typeface="Times New Roman"/>
              </a:rPr>
              <a:t>ае</a:t>
            </a:r>
            <a:r>
              <a:rPr sz="2400" dirty="0">
                <a:latin typeface="Times New Roman"/>
                <a:cs typeface="Times New Roman"/>
              </a:rPr>
              <a:t>мые	на  заседании;</a:t>
            </a:r>
            <a:endParaRPr sz="2400">
              <a:latin typeface="Times New Roman"/>
              <a:cs typeface="Times New Roman"/>
            </a:endParaRPr>
          </a:p>
          <a:p>
            <a:pPr marL="843280" indent="-603885">
              <a:lnSpc>
                <a:spcPts val="2800"/>
              </a:lnSpc>
              <a:buFont typeface="Symbol"/>
              <a:buChar char=""/>
              <a:tabLst>
                <a:tab pos="843280" algn="l"/>
              </a:tabLst>
            </a:pPr>
            <a:r>
              <a:rPr sz="2400" spc="-20" dirty="0">
                <a:latin typeface="Times New Roman"/>
                <a:cs typeface="Times New Roman"/>
              </a:rPr>
              <a:t>координирует </a:t>
            </a:r>
            <a:r>
              <a:rPr sz="2400" spc="-10" dirty="0">
                <a:latin typeface="Times New Roman"/>
                <a:cs typeface="Times New Roman"/>
              </a:rPr>
              <a:t>связи </a:t>
            </a:r>
            <a:r>
              <a:rPr sz="2400" spc="-20" dirty="0">
                <a:latin typeface="Times New Roman"/>
                <a:cs typeface="Times New Roman"/>
              </a:rPr>
              <a:t>консилиума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10" dirty="0">
                <a:latin typeface="Times New Roman"/>
                <a:cs typeface="Times New Roman"/>
              </a:rPr>
              <a:t>другими </a:t>
            </a:r>
            <a:r>
              <a:rPr sz="2400" spc="-5" dirty="0">
                <a:latin typeface="Times New Roman"/>
                <a:cs typeface="Times New Roman"/>
              </a:rPr>
              <a:t>звеньями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учебно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59071" y="3363467"/>
            <a:ext cx="4628515" cy="110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660" indent="-60960">
              <a:lnSpc>
                <a:spcPct val="100000"/>
              </a:lnSpc>
              <a:tabLst>
                <a:tab pos="638810" algn="l"/>
                <a:tab pos="2776220" algn="l"/>
              </a:tabLst>
            </a:pPr>
            <a:r>
              <a:rPr sz="2400" dirty="0">
                <a:latin typeface="Times New Roman"/>
                <a:cs typeface="Times New Roman"/>
              </a:rPr>
              <a:t>за	в</a:t>
            </a:r>
            <a:r>
              <a:rPr sz="2400" spc="-10" dirty="0">
                <a:latin typeface="Times New Roman"/>
                <a:cs typeface="Times New Roman"/>
              </a:rPr>
              <a:t>ы</a:t>
            </a:r>
            <a:r>
              <a:rPr sz="2400" dirty="0">
                <a:latin typeface="Times New Roman"/>
                <a:cs typeface="Times New Roman"/>
              </a:rPr>
              <a:t>п</a:t>
            </a:r>
            <a:r>
              <a:rPr sz="2400" spc="-40" dirty="0">
                <a:latin typeface="Times New Roman"/>
                <a:cs typeface="Times New Roman"/>
              </a:rPr>
              <a:t>о</a:t>
            </a:r>
            <a:r>
              <a:rPr sz="2400" spc="-5" dirty="0">
                <a:latin typeface="Times New Roman"/>
                <a:cs typeface="Times New Roman"/>
              </a:rPr>
              <a:t>лнен</a:t>
            </a:r>
            <a:r>
              <a:rPr sz="2400" spc="0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ем	ре</a:t>
            </a:r>
            <a:r>
              <a:rPr sz="2400" spc="-120" dirty="0">
                <a:latin typeface="Times New Roman"/>
                <a:cs typeface="Times New Roman"/>
              </a:rPr>
              <a:t>к</a:t>
            </a:r>
            <a:r>
              <a:rPr sz="2400" spc="-50" dirty="0">
                <a:latin typeface="Times New Roman"/>
                <a:cs typeface="Times New Roman"/>
              </a:rPr>
              <a:t>о</a:t>
            </a:r>
            <a:r>
              <a:rPr sz="2400" spc="-10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енда</a:t>
            </a:r>
            <a:r>
              <a:rPr sz="2400" spc="-5" dirty="0">
                <a:latin typeface="Times New Roman"/>
                <a:cs typeface="Times New Roman"/>
              </a:rPr>
              <a:t>ций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73660">
              <a:lnSpc>
                <a:spcPct val="100000"/>
              </a:lnSpc>
              <a:tabLst>
                <a:tab pos="528955" algn="l"/>
                <a:tab pos="2785110" algn="l"/>
              </a:tabLst>
            </a:pPr>
            <a:r>
              <a:rPr sz="2400" spc="-5" dirty="0">
                <a:latin typeface="Times New Roman"/>
                <a:cs typeface="Times New Roman"/>
              </a:rPr>
              <a:t>з</a:t>
            </a:r>
            <a:r>
              <a:rPr sz="2400" dirty="0">
                <a:latin typeface="Times New Roman"/>
                <a:cs typeface="Times New Roman"/>
              </a:rPr>
              <a:t>а	</a:t>
            </a:r>
            <a:r>
              <a:rPr sz="2400" spc="10" dirty="0">
                <a:latin typeface="Times New Roman"/>
                <a:cs typeface="Times New Roman"/>
              </a:rPr>
              <a:t>с</a:t>
            </a:r>
            <a:r>
              <a:rPr sz="2400" spc="-20" dirty="0">
                <a:latin typeface="Times New Roman"/>
                <a:cs typeface="Times New Roman"/>
              </a:rPr>
              <a:t>в</a:t>
            </a:r>
            <a:r>
              <a:rPr sz="2400" spc="1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евремен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ым	н</a:t>
            </a:r>
            <a:r>
              <a:rPr sz="2400" spc="-40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пр</a:t>
            </a:r>
            <a:r>
              <a:rPr sz="2400" spc="5" dirty="0">
                <a:latin typeface="Times New Roman"/>
                <a:cs typeface="Times New Roman"/>
              </a:rPr>
              <a:t>а</a:t>
            </a:r>
            <a:r>
              <a:rPr sz="2400" spc="-30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лением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334" y="2996184"/>
            <a:ext cx="3959225" cy="1840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har char="–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воспитательного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процесса;</a:t>
            </a:r>
            <a:endParaRPr sz="2400">
              <a:latin typeface="Times New Roman"/>
              <a:cs typeface="Times New Roman"/>
            </a:endParaRPr>
          </a:p>
          <a:p>
            <a:pPr marL="12700" marR="234950" lvl="1" indent="226695">
              <a:lnSpc>
                <a:spcPts val="2870"/>
              </a:lnSpc>
              <a:spcBef>
                <a:spcPts val="114"/>
              </a:spcBef>
              <a:buFont typeface="Symbol"/>
              <a:buChar char=""/>
              <a:tabLst>
                <a:tab pos="749300" algn="l"/>
                <a:tab pos="2541270" algn="l"/>
              </a:tabLst>
            </a:pPr>
            <a:r>
              <a:rPr sz="2400" spc="-5" dirty="0">
                <a:latin typeface="Times New Roman"/>
                <a:cs typeface="Times New Roman"/>
              </a:rPr>
              <a:t>органи</a:t>
            </a:r>
            <a:r>
              <a:rPr sz="2400" spc="-55" dirty="0">
                <a:latin typeface="Times New Roman"/>
                <a:cs typeface="Times New Roman"/>
              </a:rPr>
              <a:t>з</a:t>
            </a:r>
            <a:r>
              <a:rPr sz="2400" spc="-25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ет	</a:t>
            </a:r>
            <a:r>
              <a:rPr sz="2400" spc="-125" dirty="0">
                <a:latin typeface="Times New Roman"/>
                <a:cs typeface="Times New Roman"/>
              </a:rPr>
              <a:t>к</a:t>
            </a:r>
            <a:r>
              <a:rPr sz="2400" spc="-5" dirty="0">
                <a:latin typeface="Times New Roman"/>
                <a:cs typeface="Times New Roman"/>
              </a:rPr>
              <a:t>он</a:t>
            </a:r>
            <a:r>
              <a:rPr sz="2400" spc="5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р</a:t>
            </a:r>
            <a:r>
              <a:rPr sz="2400" spc="-4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ль  </a:t>
            </a:r>
            <a:r>
              <a:rPr sz="2400" spc="-15" dirty="0">
                <a:latin typeface="Times New Roman"/>
                <a:cs typeface="Times New Roman"/>
              </a:rPr>
              <a:t>консилиума;</a:t>
            </a:r>
            <a:endParaRPr sz="2400">
              <a:latin typeface="Times New Roman"/>
              <a:cs typeface="Times New Roman"/>
            </a:endParaRPr>
          </a:p>
          <a:p>
            <a:pPr marL="779145" lvl="1" indent="-539750">
              <a:lnSpc>
                <a:spcPts val="2795"/>
              </a:lnSpc>
              <a:buFont typeface="Symbol"/>
              <a:buChar char=""/>
              <a:tabLst>
                <a:tab pos="779780" algn="l"/>
                <a:tab pos="2767965" algn="l"/>
              </a:tabLst>
            </a:pPr>
            <a:r>
              <a:rPr sz="2400" dirty="0">
                <a:latin typeface="Times New Roman"/>
                <a:cs typeface="Times New Roman"/>
              </a:rPr>
              <a:t>осуществляет	</a:t>
            </a:r>
            <a:r>
              <a:rPr sz="2400" spc="-20" dirty="0">
                <a:latin typeface="Times New Roman"/>
                <a:cs typeface="Times New Roman"/>
              </a:rPr>
              <a:t>контроль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75"/>
              </a:lnSpc>
              <a:tabLst>
                <a:tab pos="1421130" algn="l"/>
                <a:tab pos="2024380" algn="l"/>
                <a:tab pos="3245485" algn="l"/>
              </a:tabLst>
            </a:pPr>
            <a:r>
              <a:rPr sz="2400" dirty="0">
                <a:latin typeface="Times New Roman"/>
                <a:cs typeface="Times New Roman"/>
              </a:rPr>
              <a:t>детей,	на	ПМПК	для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72203" y="4459478"/>
            <a:ext cx="121666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вн</a:t>
            </a:r>
            <a:r>
              <a:rPr sz="2400" spc="55" dirty="0">
                <a:latin typeface="Times New Roman"/>
                <a:cs typeface="Times New Roman"/>
              </a:rPr>
              <a:t>е</a:t>
            </a:r>
            <a:r>
              <a:rPr sz="2400" spc="2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ения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55111" y="4825238"/>
            <a:ext cx="230632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latin typeface="Times New Roman"/>
                <a:cs typeface="Times New Roman"/>
              </a:rPr>
              <a:t>образовательного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69026" y="4459478"/>
            <a:ext cx="1955164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225" marR="5080" indent="-264160">
              <a:lnSpc>
                <a:spcPct val="100000"/>
              </a:lnSpc>
              <a:tabLst>
                <a:tab pos="1626870" algn="l"/>
              </a:tabLst>
            </a:pPr>
            <a:r>
              <a:rPr sz="2400" spc="-125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орре</a:t>
            </a:r>
            <a:r>
              <a:rPr sz="2400" spc="-40" dirty="0">
                <a:latin typeface="Times New Roman"/>
                <a:cs typeface="Times New Roman"/>
              </a:rPr>
              <a:t>к</a:t>
            </a:r>
            <a:r>
              <a:rPr sz="2400" spc="-5" dirty="0">
                <a:latin typeface="Times New Roman"/>
                <a:cs typeface="Times New Roman"/>
              </a:rPr>
              <a:t>тив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Times New Roman"/>
                <a:cs typeface="Times New Roman"/>
              </a:rPr>
              <a:t>по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маршрута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16722" y="4459478"/>
            <a:ext cx="107188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26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ы</a:t>
            </a:r>
            <a:r>
              <a:rPr sz="2400" dirty="0">
                <a:latin typeface="Times New Roman"/>
                <a:cs typeface="Times New Roman"/>
              </a:rPr>
              <a:t>б</a:t>
            </a:r>
            <a:r>
              <a:rPr sz="2400" spc="10" dirty="0">
                <a:latin typeface="Times New Roman"/>
                <a:cs typeface="Times New Roman"/>
              </a:rPr>
              <a:t>о</a:t>
            </a:r>
            <a:r>
              <a:rPr sz="2400" spc="-50" dirty="0">
                <a:latin typeface="Times New Roman"/>
                <a:cs typeface="Times New Roman"/>
              </a:rPr>
              <a:t>р</a:t>
            </a:r>
            <a:r>
              <a:rPr sz="2400" dirty="0">
                <a:latin typeface="Times New Roman"/>
                <a:cs typeface="Times New Roman"/>
              </a:rPr>
              <a:t>у  </a:t>
            </a:r>
            <a:r>
              <a:rPr sz="2400" spc="5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чени</a:t>
            </a:r>
            <a:r>
              <a:rPr sz="2400" spc="-45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334" y="4825238"/>
            <a:ext cx="229743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инд</a:t>
            </a:r>
            <a:r>
              <a:rPr sz="2400" spc="0" dirty="0">
                <a:latin typeface="Times New Roman"/>
                <a:cs typeface="Times New Roman"/>
              </a:rPr>
              <a:t>и</a:t>
            </a:r>
            <a:r>
              <a:rPr sz="2400" spc="-5" dirty="0">
                <a:latin typeface="Times New Roman"/>
                <a:cs typeface="Times New Roman"/>
              </a:rPr>
              <a:t>вид</a:t>
            </a:r>
            <a:r>
              <a:rPr sz="2400" spc="-20" dirty="0">
                <a:latin typeface="Times New Roman"/>
                <a:cs typeface="Times New Roman"/>
              </a:rPr>
              <a:t>у</a:t>
            </a:r>
            <a:r>
              <a:rPr sz="2400" spc="20" dirty="0">
                <a:latin typeface="Times New Roman"/>
                <a:cs typeface="Times New Roman"/>
              </a:rPr>
              <a:t>а</a:t>
            </a:r>
            <a:r>
              <a:rPr sz="2400" spc="-10" dirty="0">
                <a:latin typeface="Times New Roman"/>
                <a:cs typeface="Times New Roman"/>
              </a:rPr>
              <a:t>л</a:t>
            </a:r>
            <a:r>
              <a:rPr sz="2400" spc="-5" dirty="0">
                <a:latin typeface="Times New Roman"/>
                <a:cs typeface="Times New Roman"/>
              </a:rPr>
              <a:t>ьно</a:t>
            </a:r>
            <a:r>
              <a:rPr sz="2400" spc="-70" dirty="0">
                <a:latin typeface="Times New Roman"/>
                <a:cs typeface="Times New Roman"/>
              </a:rPr>
              <a:t>г</a:t>
            </a:r>
            <a:r>
              <a:rPr sz="2400" dirty="0">
                <a:latin typeface="Times New Roman"/>
                <a:cs typeface="Times New Roman"/>
              </a:rPr>
              <a:t>о  (воспитанника);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334" y="5558637"/>
            <a:ext cx="8700135" cy="1108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4385" indent="-554990">
              <a:lnSpc>
                <a:spcPts val="2875"/>
              </a:lnSpc>
              <a:buFont typeface="Symbol"/>
              <a:buChar char=""/>
              <a:tabLst>
                <a:tab pos="795020" algn="l"/>
                <a:tab pos="2731770" algn="l"/>
                <a:tab pos="4999990" algn="l"/>
                <a:tab pos="6685915" algn="l"/>
                <a:tab pos="8534400" algn="l"/>
              </a:tabLst>
            </a:pP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40" dirty="0">
                <a:latin typeface="Times New Roman"/>
                <a:cs typeface="Times New Roman"/>
              </a:rPr>
              <a:t>б</a:t>
            </a:r>
            <a:r>
              <a:rPr sz="2400" spc="4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сп</a:t>
            </a:r>
            <a:r>
              <a:rPr sz="2400" spc="-70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чи</a:t>
            </a:r>
            <a:r>
              <a:rPr sz="2400" spc="-40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ает	пр</a:t>
            </a:r>
            <a:r>
              <a:rPr sz="2400" spc="-2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д</a:t>
            </a:r>
            <a:r>
              <a:rPr sz="2400" spc="5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15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4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лен</a:t>
            </a:r>
            <a:r>
              <a:rPr sz="2400" spc="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е	</a:t>
            </a:r>
            <a:r>
              <a:rPr sz="2400" spc="-125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ор</a:t>
            </a:r>
            <a:r>
              <a:rPr sz="2400" spc="-15" dirty="0">
                <a:latin typeface="Times New Roman"/>
                <a:cs typeface="Times New Roman"/>
              </a:rPr>
              <a:t>р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-40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тн</a:t>
            </a:r>
            <a:r>
              <a:rPr sz="2400" spc="-1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й	инфо</a:t>
            </a:r>
            <a:r>
              <a:rPr sz="2400" spc="-40" dirty="0">
                <a:latin typeface="Times New Roman"/>
                <a:cs typeface="Times New Roman"/>
              </a:rPr>
              <a:t>р</a:t>
            </a:r>
            <a:r>
              <a:rPr sz="2400" spc="-25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ации	о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75"/>
              </a:lnSpc>
            </a:pPr>
            <a:r>
              <a:rPr sz="2400" spc="-10" dirty="0">
                <a:latin typeface="Times New Roman"/>
                <a:cs typeface="Times New Roman"/>
              </a:rPr>
              <a:t>ребёнке </a:t>
            </a:r>
            <a:r>
              <a:rPr sz="2400" spc="-20" dirty="0">
                <a:latin typeface="Times New Roman"/>
                <a:cs typeface="Times New Roman"/>
              </a:rPr>
              <a:t>его </a:t>
            </a:r>
            <a:r>
              <a:rPr sz="2400" spc="-10" dirty="0">
                <a:latin typeface="Times New Roman"/>
                <a:cs typeface="Times New Roman"/>
              </a:rPr>
              <a:t>родителям </a:t>
            </a:r>
            <a:r>
              <a:rPr sz="2400" dirty="0">
                <a:latin typeface="Times New Roman"/>
                <a:cs typeface="Times New Roman"/>
              </a:rPr>
              <a:t>/ </a:t>
            </a:r>
            <a:r>
              <a:rPr sz="2400" spc="-15" dirty="0">
                <a:latin typeface="Times New Roman"/>
                <a:cs typeface="Times New Roman"/>
              </a:rPr>
              <a:t>законным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представителям;</a:t>
            </a:r>
            <a:endParaRPr sz="2400">
              <a:latin typeface="Times New Roman"/>
              <a:cs typeface="Times New Roman"/>
            </a:endParaRPr>
          </a:p>
          <a:p>
            <a:pPr marL="684530" indent="-445134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685165" algn="l"/>
              </a:tabLst>
            </a:pPr>
            <a:r>
              <a:rPr sz="2400" spc="-15" dirty="0">
                <a:latin typeface="Times New Roman"/>
                <a:cs typeface="Times New Roman"/>
              </a:rPr>
              <a:t>проводит </a:t>
            </a:r>
            <a:r>
              <a:rPr sz="2400" dirty="0">
                <a:latin typeface="Times New Roman"/>
                <a:cs typeface="Times New Roman"/>
              </a:rPr>
              <a:t>анализ </a:t>
            </a:r>
            <a:r>
              <a:rPr sz="2400" spc="-5" dirty="0">
                <a:latin typeface="Times New Roman"/>
                <a:cs typeface="Times New Roman"/>
              </a:rPr>
              <a:t>эффективности </a:t>
            </a:r>
            <a:r>
              <a:rPr sz="2400" spc="-10" dirty="0">
                <a:latin typeface="Times New Roman"/>
                <a:cs typeface="Times New Roman"/>
              </a:rPr>
              <a:t>работы </a:t>
            </a:r>
            <a:r>
              <a:rPr sz="2400" spc="-5" dirty="0">
                <a:latin typeface="Times New Roman"/>
                <a:cs typeface="Times New Roman"/>
              </a:rPr>
              <a:t>ПМПк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/мониторинг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2852" y="196595"/>
            <a:ext cx="6880859" cy="902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27264" y="196595"/>
            <a:ext cx="649224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1101" rIns="0" bIns="0" rtlCol="0">
            <a:spAutoFit/>
          </a:bodyPr>
          <a:lstStyle/>
          <a:p>
            <a:pPr marL="993775">
              <a:lnSpc>
                <a:spcPct val="100000"/>
              </a:lnSpc>
            </a:pPr>
            <a:r>
              <a:rPr sz="3200" spc="-10" dirty="0">
                <a:solidFill>
                  <a:srgbClr val="130CB4"/>
                </a:solidFill>
                <a:latin typeface="Arial"/>
                <a:cs typeface="Arial"/>
              </a:rPr>
              <a:t>Взаимодействие</a:t>
            </a:r>
            <a:r>
              <a:rPr sz="3200" spc="-145" dirty="0">
                <a:solidFill>
                  <a:srgbClr val="130CB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30CB4"/>
                </a:solidFill>
                <a:latin typeface="Arial"/>
                <a:cs typeface="Arial"/>
              </a:rPr>
              <a:t>специалистов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1550" y="1235328"/>
            <a:ext cx="7798434" cy="403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4445" algn="ctr">
              <a:lnSpc>
                <a:spcPct val="100000"/>
              </a:lnSpc>
              <a:tabLst>
                <a:tab pos="3898900" algn="l"/>
              </a:tabLst>
            </a:pPr>
            <a:r>
              <a:rPr sz="2400" spc="-25" dirty="0">
                <a:latin typeface="Arial"/>
                <a:cs typeface="Arial"/>
              </a:rPr>
              <a:t>предполагает </a:t>
            </a:r>
            <a:r>
              <a:rPr sz="2400" spc="-5" dirty="0">
                <a:latin typeface="Arial"/>
                <a:cs typeface="Arial"/>
              </a:rPr>
              <a:t>совместную </a:t>
            </a:r>
            <a:r>
              <a:rPr sz="2400" spc="-10" dirty="0">
                <a:latin typeface="Arial"/>
                <a:cs typeface="Arial"/>
              </a:rPr>
              <a:t>деятельность </a:t>
            </a:r>
            <a:r>
              <a:rPr sz="2400" dirty="0">
                <a:latin typeface="Arial"/>
                <a:cs typeface="Arial"/>
              </a:rPr>
              <a:t>по  </a:t>
            </a:r>
            <a:r>
              <a:rPr sz="2400" spc="-5" dirty="0">
                <a:latin typeface="Arial"/>
                <a:cs typeface="Arial"/>
              </a:rPr>
              <a:t>сопровождению </a:t>
            </a:r>
            <a:r>
              <a:rPr sz="2400" spc="-10" dirty="0">
                <a:latin typeface="Arial"/>
                <a:cs typeface="Arial"/>
              </a:rPr>
              <a:t>субъекта </a:t>
            </a:r>
            <a:r>
              <a:rPr sz="2400" spc="-20" dirty="0">
                <a:latin typeface="Arial"/>
                <a:cs typeface="Arial"/>
              </a:rPr>
              <a:t>образовательного </a:t>
            </a:r>
            <a:r>
              <a:rPr sz="2400" spc="-5" dirty="0">
                <a:latin typeface="Arial"/>
                <a:cs typeface="Arial"/>
              </a:rPr>
              <a:t>процесса  (ребенка, 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группы, 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класса),	</a:t>
            </a:r>
            <a:r>
              <a:rPr sz="2400" spc="-5" dirty="0">
                <a:latin typeface="Arial"/>
                <a:cs typeface="Arial"/>
              </a:rPr>
              <a:t>в нашем случае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ребенка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с  </a:t>
            </a:r>
            <a:r>
              <a:rPr sz="2400" spc="-25" dirty="0">
                <a:latin typeface="Arial"/>
                <a:cs typeface="Arial"/>
              </a:rPr>
              <a:t>ОВЗ, </a:t>
            </a:r>
            <a:r>
              <a:rPr sz="2400" spc="-10" dirty="0">
                <a:latin typeface="Arial"/>
                <a:cs typeface="Arial"/>
              </a:rPr>
              <a:t>направленную </a:t>
            </a:r>
            <a:r>
              <a:rPr sz="2400" spc="-5" dirty="0">
                <a:latin typeface="Arial"/>
                <a:cs typeface="Arial"/>
              </a:rPr>
              <a:t>на решение </a:t>
            </a:r>
            <a:r>
              <a:rPr sz="2400" spc="-15" dirty="0">
                <a:latin typeface="Arial"/>
                <a:cs typeface="Arial"/>
              </a:rPr>
              <a:t>задач </a:t>
            </a:r>
            <a:r>
              <a:rPr sz="2400" spc="-5" dirty="0">
                <a:latin typeface="Arial"/>
                <a:cs typeface="Arial"/>
              </a:rPr>
              <a:t>развития,  </a:t>
            </a:r>
            <a:r>
              <a:rPr sz="2400" spc="-10" dirty="0">
                <a:latin typeface="Arial"/>
                <a:cs typeface="Arial"/>
              </a:rPr>
              <a:t>обучения, воспитания </a:t>
            </a:r>
            <a:r>
              <a:rPr sz="2400" dirty="0">
                <a:latin typeface="Arial"/>
                <a:cs typeface="Arial"/>
              </a:rPr>
              <a:t>и социализации </a:t>
            </a:r>
            <a:r>
              <a:rPr sz="2400" spc="-20" dirty="0">
                <a:latin typeface="Arial"/>
                <a:cs typeface="Arial"/>
              </a:rPr>
              <a:t>детей </a:t>
            </a:r>
            <a:r>
              <a:rPr sz="2400" dirty="0">
                <a:latin typeface="Arial"/>
                <a:cs typeface="Arial"/>
              </a:rPr>
              <a:t>и  </a:t>
            </a:r>
            <a:r>
              <a:rPr sz="2400" spc="-5" dirty="0">
                <a:latin typeface="Arial"/>
                <a:cs typeface="Arial"/>
              </a:rPr>
              <a:t>подростков </a:t>
            </a:r>
            <a:r>
              <a:rPr sz="2400" dirty="0">
                <a:latin typeface="Arial"/>
                <a:cs typeface="Arial"/>
              </a:rPr>
              <a:t>и </a:t>
            </a:r>
            <a:r>
              <a:rPr sz="2400" spc="-25" dirty="0">
                <a:latin typeface="Arial"/>
                <a:cs typeface="Arial"/>
              </a:rPr>
              <a:t>обеспечивает </a:t>
            </a:r>
            <a:r>
              <a:rPr sz="2400" spc="5" dirty="0">
                <a:latin typeface="Arial"/>
                <a:cs typeface="Arial"/>
              </a:rPr>
              <a:t>комплексный  </a:t>
            </a:r>
            <a:r>
              <a:rPr sz="2400" spc="-15" dirty="0">
                <a:latin typeface="Arial"/>
                <a:cs typeface="Arial"/>
              </a:rPr>
              <a:t>мультидисциплинарный </a:t>
            </a:r>
            <a:r>
              <a:rPr sz="2400" spc="-30" dirty="0">
                <a:latin typeface="Arial"/>
                <a:cs typeface="Arial"/>
              </a:rPr>
              <a:t>подход </a:t>
            </a:r>
            <a:r>
              <a:rPr sz="2400" spc="-5" dirty="0">
                <a:latin typeface="Arial"/>
                <a:cs typeface="Arial"/>
              </a:rPr>
              <a:t>в решении </a:t>
            </a:r>
            <a:r>
              <a:rPr sz="2400" spc="-20" dirty="0">
                <a:latin typeface="Arial"/>
                <a:cs typeface="Arial"/>
              </a:rPr>
              <a:t>проблем  </a:t>
            </a:r>
            <a:r>
              <a:rPr sz="2400" spc="-5" dirty="0">
                <a:latin typeface="Arial"/>
                <a:cs typeface="Arial"/>
              </a:rPr>
              <a:t>ребенка. Организация взаимодействия специалистов  в </a:t>
            </a:r>
            <a:r>
              <a:rPr sz="2400" spc="-20" dirty="0">
                <a:latin typeface="Arial"/>
                <a:cs typeface="Arial"/>
              </a:rPr>
              <a:t>образовательном </a:t>
            </a:r>
            <a:r>
              <a:rPr sz="2400" spc="-5" dirty="0">
                <a:latin typeface="Arial"/>
                <a:cs typeface="Arial"/>
              </a:rPr>
              <a:t>процессе </a:t>
            </a:r>
            <a:r>
              <a:rPr sz="2400" spc="-15" dirty="0">
                <a:latin typeface="Arial"/>
                <a:cs typeface="Arial"/>
              </a:rPr>
              <a:t>достигается </a:t>
            </a:r>
            <a:r>
              <a:rPr sz="2400" spc="-5" dirty="0">
                <a:latin typeface="Arial"/>
                <a:cs typeface="Arial"/>
              </a:rPr>
              <a:t>постановкой  </a:t>
            </a:r>
            <a:r>
              <a:rPr sz="2400" spc="-10" dirty="0">
                <a:latin typeface="Arial"/>
                <a:cs typeface="Arial"/>
              </a:rPr>
              <a:t>единых </a:t>
            </a:r>
            <a:r>
              <a:rPr sz="2400" spc="-25" dirty="0">
                <a:latin typeface="Arial"/>
                <a:cs typeface="Arial"/>
              </a:rPr>
              <a:t>целей </a:t>
            </a:r>
            <a:r>
              <a:rPr sz="2400" dirty="0">
                <a:latin typeface="Arial"/>
                <a:cs typeface="Arial"/>
              </a:rPr>
              <a:t>и </a:t>
            </a:r>
            <a:r>
              <a:rPr sz="2400" spc="-15" dirty="0">
                <a:latin typeface="Arial"/>
                <a:cs typeface="Arial"/>
              </a:rPr>
              <a:t>задач </a:t>
            </a:r>
            <a:r>
              <a:rPr sz="2400" dirty="0">
                <a:latin typeface="Arial"/>
                <a:cs typeface="Arial"/>
              </a:rPr>
              <a:t>и </a:t>
            </a:r>
            <a:r>
              <a:rPr sz="2400" spc="-25" dirty="0">
                <a:latin typeface="Arial"/>
                <a:cs typeface="Arial"/>
              </a:rPr>
              <a:t>предполагает </a:t>
            </a:r>
            <a:r>
              <a:rPr sz="2400" dirty="0">
                <a:latin typeface="Arial"/>
                <a:cs typeface="Arial"/>
              </a:rPr>
              <a:t>их реализацию  командой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единомышленников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8739" y="30480"/>
            <a:ext cx="2374392" cy="78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53740" y="30480"/>
            <a:ext cx="588263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72611" y="30480"/>
            <a:ext cx="1769364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72584" y="30480"/>
            <a:ext cx="589788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92979" y="30480"/>
            <a:ext cx="3444239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2772" y="457200"/>
            <a:ext cx="2615183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88564" y="457200"/>
            <a:ext cx="1453896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73067" y="457200"/>
            <a:ext cx="1927860" cy="789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31535" y="457200"/>
            <a:ext cx="568451" cy="789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30596" y="457200"/>
            <a:ext cx="3107436" cy="789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68640" y="457200"/>
            <a:ext cx="568451" cy="7894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7975" algn="ctr">
              <a:lnSpc>
                <a:spcPct val="100000"/>
              </a:lnSpc>
            </a:pPr>
            <a:r>
              <a:rPr sz="2800" i="1" spc="-10" dirty="0">
                <a:solidFill>
                  <a:srgbClr val="130CB4"/>
                </a:solidFill>
                <a:latin typeface="Arial"/>
                <a:cs typeface="Arial"/>
              </a:rPr>
              <a:t>Психолого-медико-педагогический</a:t>
            </a:r>
            <a:endParaRPr sz="2800">
              <a:latin typeface="Arial"/>
              <a:cs typeface="Arial"/>
            </a:endParaRPr>
          </a:p>
          <a:p>
            <a:pPr marL="307975" algn="ctr">
              <a:lnSpc>
                <a:spcPct val="100000"/>
              </a:lnSpc>
            </a:pPr>
            <a:r>
              <a:rPr sz="2800" i="1" spc="-5" dirty="0">
                <a:solidFill>
                  <a:srgbClr val="130CB4"/>
                </a:solidFill>
                <a:latin typeface="Arial"/>
                <a:cs typeface="Arial"/>
              </a:rPr>
              <a:t>консилиум (ПМПк) </a:t>
            </a:r>
            <a:r>
              <a:rPr sz="2800" i="1" spc="-15" dirty="0">
                <a:solidFill>
                  <a:srgbClr val="130CB4"/>
                </a:solidFill>
                <a:latin typeface="Arial"/>
                <a:cs typeface="Arial"/>
              </a:rPr>
              <a:t>школы/детского</a:t>
            </a:r>
            <a:r>
              <a:rPr sz="2800" i="1" spc="110" dirty="0">
                <a:solidFill>
                  <a:srgbClr val="130CB4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30CB4"/>
                </a:solidFill>
                <a:latin typeface="Arial"/>
                <a:cs typeface="Arial"/>
              </a:rPr>
              <a:t>сада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3923" y="1306067"/>
            <a:ext cx="1385316" cy="4130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10055" y="1143000"/>
            <a:ext cx="2033016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7688" y="1143000"/>
            <a:ext cx="574548" cy="679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19928" y="1143000"/>
            <a:ext cx="2113787" cy="6797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28331" y="1143000"/>
            <a:ext cx="490727" cy="6797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2776" y="3759708"/>
            <a:ext cx="426720" cy="5547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3483" y="3735323"/>
            <a:ext cx="8567928" cy="5958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54795" y="3735323"/>
            <a:ext cx="445007" cy="59588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3483" y="4055364"/>
            <a:ext cx="1254252" cy="5958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41119" y="4055364"/>
            <a:ext cx="445007" cy="5958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29511" y="4055364"/>
            <a:ext cx="7714488" cy="59588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3483" y="4375403"/>
            <a:ext cx="8700516" cy="59588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3483" y="4695444"/>
            <a:ext cx="6263640" cy="5958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50508" y="4695444"/>
            <a:ext cx="445008" cy="5958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38900" y="4695444"/>
            <a:ext cx="2253996" cy="59588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36280" y="4695444"/>
            <a:ext cx="445007" cy="5958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3483" y="5015484"/>
            <a:ext cx="1254252" cy="59588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41119" y="5015484"/>
            <a:ext cx="445007" cy="59588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29511" y="5015484"/>
            <a:ext cx="4008120" cy="59588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81015" y="5015484"/>
            <a:ext cx="1080515" cy="5958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04915" y="5015484"/>
            <a:ext cx="2822447" cy="59588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3483" y="5335523"/>
            <a:ext cx="7559040" cy="59588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45907" y="5335523"/>
            <a:ext cx="431292" cy="59588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2776" y="5679947"/>
            <a:ext cx="426720" cy="5547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3483" y="5655564"/>
            <a:ext cx="2116836" cy="59588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3704" y="5655564"/>
            <a:ext cx="1080516" cy="59588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27604" y="5655564"/>
            <a:ext cx="431292" cy="59588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02279" y="5655564"/>
            <a:ext cx="5311140" cy="59588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3483" y="5975603"/>
            <a:ext cx="3877055" cy="59588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63923" y="5975603"/>
            <a:ext cx="445008" cy="5958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52315" y="5975603"/>
            <a:ext cx="1254252" cy="5958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49952" y="5975603"/>
            <a:ext cx="445008" cy="5958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38344" y="5975603"/>
            <a:ext cx="3584448" cy="59588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3483" y="6295644"/>
            <a:ext cx="1370076" cy="56235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56944" y="6295644"/>
            <a:ext cx="431292" cy="56235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0584" y="6615683"/>
            <a:ext cx="431292" cy="24231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54914" y="1235328"/>
            <a:ext cx="8748395" cy="547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4905">
              <a:lnSpc>
                <a:spcPct val="100000"/>
              </a:lnSpc>
              <a:tabLst>
                <a:tab pos="2941955" algn="l"/>
                <a:tab pos="5103495" algn="l"/>
                <a:tab pos="545592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Консилиум	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(с  </a:t>
            </a:r>
            <a:r>
              <a:rPr sz="24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латинского)	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-	обсуждение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Times New Roman"/>
              <a:cs typeface="Times New Roman"/>
            </a:endParaRPr>
          </a:p>
          <a:p>
            <a:pPr marL="355600" marR="236220" indent="-294640">
              <a:lnSpc>
                <a:spcPct val="100000"/>
              </a:lnSpc>
              <a:tabLst>
                <a:tab pos="4543425" algn="l"/>
              </a:tabLst>
            </a:pPr>
            <a:r>
              <a:rPr sz="1400" b="1" i="1" dirty="0">
                <a:latin typeface="Arial"/>
                <a:cs typeface="Arial"/>
              </a:rPr>
              <a:t>-- </a:t>
            </a:r>
            <a:r>
              <a:rPr sz="2300" spc="-25" dirty="0">
                <a:latin typeface="Arial"/>
                <a:cs typeface="Arial"/>
              </a:rPr>
              <a:t>это </a:t>
            </a:r>
            <a:r>
              <a:rPr sz="2300" dirty="0">
                <a:latin typeface="Arial"/>
                <a:cs typeface="Arial"/>
              </a:rPr>
              <a:t>форма </a:t>
            </a:r>
            <a:r>
              <a:rPr sz="2300" spc="-5" dirty="0">
                <a:latin typeface="Arial"/>
                <a:cs typeface="Arial"/>
              </a:rPr>
              <a:t>взаимодействия </a:t>
            </a:r>
            <a:r>
              <a:rPr sz="2300" spc="5" dirty="0">
                <a:latin typeface="Arial"/>
                <a:cs typeface="Arial"/>
              </a:rPr>
              <a:t>команды </a:t>
            </a:r>
            <a:r>
              <a:rPr sz="2300" spc="-5" dirty="0">
                <a:latin typeface="Arial"/>
                <a:cs typeface="Arial"/>
              </a:rPr>
              <a:t>специалистов, </a:t>
            </a:r>
            <a:r>
              <a:rPr sz="2300" spc="-10" dirty="0">
                <a:latin typeface="Arial"/>
                <a:cs typeface="Arial"/>
              </a:rPr>
              <a:t>которая  </a:t>
            </a:r>
            <a:r>
              <a:rPr sz="2300" spc="-5" dirty="0">
                <a:latin typeface="Arial"/>
                <a:cs typeface="Arial"/>
              </a:rPr>
              <a:t>направлена </a:t>
            </a:r>
            <a:r>
              <a:rPr sz="2300" dirty="0">
                <a:latin typeface="Arial"/>
                <a:cs typeface="Arial"/>
              </a:rPr>
              <a:t>на </a:t>
            </a:r>
            <a:r>
              <a:rPr sz="2300" spc="-5" dirty="0">
                <a:latin typeface="Arial"/>
                <a:cs typeface="Arial"/>
              </a:rPr>
              <a:t>создание системы сопровождения  обучающихся,  </a:t>
            </a:r>
            <a:r>
              <a:rPr sz="2300" spc="2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воспитанников	</a:t>
            </a:r>
            <a:r>
              <a:rPr sz="2300" dirty="0">
                <a:latin typeface="Arial"/>
                <a:cs typeface="Arial"/>
              </a:rPr>
              <a:t>с </a:t>
            </a:r>
            <a:r>
              <a:rPr sz="2300" spc="-25" dirty="0">
                <a:latin typeface="Arial"/>
                <a:cs typeface="Arial"/>
              </a:rPr>
              <a:t>ОВЗ</a:t>
            </a:r>
            <a:r>
              <a:rPr sz="2300" spc="-8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в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условиях  </a:t>
            </a:r>
            <a:r>
              <a:rPr sz="2300" spc="-20" dirty="0">
                <a:latin typeface="Arial"/>
                <a:cs typeface="Arial"/>
              </a:rPr>
              <a:t>общеобразовательной </a:t>
            </a:r>
            <a:r>
              <a:rPr sz="2300" spc="-5" dirty="0">
                <a:latin typeface="Arial"/>
                <a:cs typeface="Arial"/>
              </a:rPr>
              <a:t>организации (школы/ </a:t>
            </a:r>
            <a:r>
              <a:rPr sz="2300" spc="-15" dirty="0">
                <a:latin typeface="Arial"/>
                <a:cs typeface="Arial"/>
              </a:rPr>
              <a:t>детского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сада).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33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100" spc="-20" dirty="0">
                <a:solidFill>
                  <a:srgbClr val="0066FF"/>
                </a:solidFill>
                <a:latin typeface="Arial"/>
                <a:cs typeface="Arial"/>
              </a:rPr>
              <a:t>Регламент </a:t>
            </a:r>
            <a:r>
              <a:rPr sz="2100" spc="-10" dirty="0">
                <a:solidFill>
                  <a:srgbClr val="0066FF"/>
                </a:solidFill>
                <a:latin typeface="Arial"/>
                <a:cs typeface="Arial"/>
              </a:rPr>
              <a:t>деятельности </a:t>
            </a:r>
            <a:r>
              <a:rPr sz="2100" dirty="0">
                <a:solidFill>
                  <a:srgbClr val="0066FF"/>
                </a:solidFill>
                <a:latin typeface="Arial"/>
                <a:cs typeface="Arial"/>
              </a:rPr>
              <a:t>и </a:t>
            </a:r>
            <a:r>
              <a:rPr sz="2100" spc="-20" dirty="0">
                <a:solidFill>
                  <a:srgbClr val="0066FF"/>
                </a:solidFill>
                <a:latin typeface="Arial"/>
                <a:cs typeface="Arial"/>
              </a:rPr>
              <a:t>необходимая </a:t>
            </a:r>
            <a:r>
              <a:rPr sz="2100" spc="-5" dirty="0">
                <a:solidFill>
                  <a:srgbClr val="0066FF"/>
                </a:solidFill>
                <a:latin typeface="Arial"/>
                <a:cs typeface="Arial"/>
              </a:rPr>
              <a:t>документация </a:t>
            </a:r>
            <a:r>
              <a:rPr sz="2100" spc="-10" dirty="0">
                <a:solidFill>
                  <a:srgbClr val="0066FF"/>
                </a:solidFill>
                <a:latin typeface="Arial"/>
                <a:cs typeface="Arial"/>
              </a:rPr>
              <a:t>Психолого-  медико-педагогического </a:t>
            </a:r>
            <a:r>
              <a:rPr sz="2100" spc="-5" dirty="0">
                <a:solidFill>
                  <a:srgbClr val="0066FF"/>
                </a:solidFill>
                <a:latin typeface="Arial"/>
                <a:cs typeface="Arial"/>
              </a:rPr>
              <a:t>консилиума </a:t>
            </a:r>
            <a:r>
              <a:rPr sz="2100" spc="-20" dirty="0">
                <a:solidFill>
                  <a:srgbClr val="0066FF"/>
                </a:solidFill>
                <a:latin typeface="Arial"/>
                <a:cs typeface="Arial"/>
              </a:rPr>
              <a:t>образовательной </a:t>
            </a:r>
            <a:r>
              <a:rPr sz="2100" spc="-5" dirty="0">
                <a:solidFill>
                  <a:srgbClr val="0066FF"/>
                </a:solidFill>
                <a:latin typeface="Arial"/>
                <a:cs typeface="Arial"/>
              </a:rPr>
              <a:t>организации  </a:t>
            </a:r>
            <a:r>
              <a:rPr sz="2100" spc="-20" dirty="0">
                <a:solidFill>
                  <a:srgbClr val="0066FF"/>
                </a:solidFill>
                <a:latin typeface="Arial"/>
                <a:cs typeface="Arial"/>
              </a:rPr>
              <a:t>определяются </a:t>
            </a:r>
            <a:r>
              <a:rPr sz="2100" dirty="0">
                <a:solidFill>
                  <a:srgbClr val="0066FF"/>
                </a:solidFill>
                <a:latin typeface="Arial"/>
                <a:cs typeface="Arial"/>
              </a:rPr>
              <a:t>инструктивным </a:t>
            </a:r>
            <a:r>
              <a:rPr sz="2100" spc="-5" dirty="0">
                <a:solidFill>
                  <a:srgbClr val="0066FF"/>
                </a:solidFill>
                <a:latin typeface="Arial"/>
                <a:cs typeface="Arial"/>
              </a:rPr>
              <a:t>письмом Министерства </a:t>
            </a:r>
            <a:r>
              <a:rPr sz="2100" spc="-10" dirty="0">
                <a:solidFill>
                  <a:srgbClr val="0066FF"/>
                </a:solidFill>
                <a:latin typeface="Arial"/>
                <a:cs typeface="Arial"/>
              </a:rPr>
              <a:t>образования  Российской федерации </a:t>
            </a:r>
            <a:r>
              <a:rPr sz="2100" spc="-30" dirty="0">
                <a:solidFill>
                  <a:srgbClr val="0066FF"/>
                </a:solidFill>
                <a:latin typeface="Arial"/>
                <a:cs typeface="Arial"/>
              </a:rPr>
              <a:t>от </a:t>
            </a:r>
            <a:r>
              <a:rPr sz="2100" dirty="0">
                <a:solidFill>
                  <a:srgbClr val="0066FF"/>
                </a:solidFill>
                <a:latin typeface="Arial"/>
                <a:cs typeface="Arial"/>
              </a:rPr>
              <a:t>27. </a:t>
            </a:r>
            <a:r>
              <a:rPr sz="2100" spc="-5" dirty="0">
                <a:solidFill>
                  <a:srgbClr val="0066FF"/>
                </a:solidFill>
                <a:latin typeface="Arial"/>
                <a:cs typeface="Arial"/>
              </a:rPr>
              <a:t>03.2000 №27/901-6 </a:t>
            </a:r>
            <a:r>
              <a:rPr sz="2100" dirty="0">
                <a:solidFill>
                  <a:srgbClr val="0066FF"/>
                </a:solidFill>
                <a:latin typeface="Arial"/>
                <a:cs typeface="Arial"/>
              </a:rPr>
              <a:t>«О </a:t>
            </a:r>
            <a:r>
              <a:rPr sz="2100" spc="-15" dirty="0">
                <a:solidFill>
                  <a:srgbClr val="0066FF"/>
                </a:solidFill>
                <a:latin typeface="Arial"/>
                <a:cs typeface="Arial"/>
              </a:rPr>
              <a:t>психолого-  </a:t>
            </a:r>
            <a:r>
              <a:rPr sz="2100" spc="-10" dirty="0">
                <a:solidFill>
                  <a:srgbClr val="0066FF"/>
                </a:solidFill>
                <a:latin typeface="Arial"/>
                <a:cs typeface="Arial"/>
              </a:rPr>
              <a:t>медико-педагогическом </a:t>
            </a:r>
            <a:r>
              <a:rPr sz="2100" dirty="0">
                <a:solidFill>
                  <a:srgbClr val="0066FF"/>
                </a:solidFill>
                <a:latin typeface="Arial"/>
                <a:cs typeface="Arial"/>
              </a:rPr>
              <a:t>консилиуме (ПМПк) </a:t>
            </a:r>
            <a:r>
              <a:rPr sz="2100" spc="-20" dirty="0">
                <a:solidFill>
                  <a:srgbClr val="0066FF"/>
                </a:solidFill>
                <a:latin typeface="Arial"/>
                <a:cs typeface="Arial"/>
              </a:rPr>
              <a:t>образовательного  </a:t>
            </a:r>
            <a:r>
              <a:rPr sz="2100" spc="-5" dirty="0">
                <a:solidFill>
                  <a:srgbClr val="0066FF"/>
                </a:solidFill>
                <a:latin typeface="Arial"/>
                <a:cs typeface="Arial"/>
              </a:rPr>
              <a:t>учреждения» </a:t>
            </a:r>
            <a:r>
              <a:rPr sz="2100" dirty="0">
                <a:solidFill>
                  <a:srgbClr val="0066FF"/>
                </a:solidFill>
                <a:latin typeface="Arial"/>
                <a:cs typeface="Arial"/>
              </a:rPr>
              <a:t>и </a:t>
            </a:r>
            <a:r>
              <a:rPr sz="2100" spc="-15" dirty="0">
                <a:solidFill>
                  <a:srgbClr val="0066FF"/>
                </a:solidFill>
                <a:latin typeface="Arial"/>
                <a:cs typeface="Arial"/>
              </a:rPr>
              <a:t>утверждается </a:t>
            </a:r>
            <a:r>
              <a:rPr sz="2100" spc="-5" dirty="0">
                <a:solidFill>
                  <a:srgbClr val="0066FF"/>
                </a:solidFill>
                <a:latin typeface="Arial"/>
                <a:cs typeface="Arial"/>
              </a:rPr>
              <a:t>приказом </a:t>
            </a:r>
            <a:r>
              <a:rPr sz="2100" spc="-20" dirty="0">
                <a:solidFill>
                  <a:srgbClr val="0066FF"/>
                </a:solidFill>
                <a:latin typeface="Arial"/>
                <a:cs typeface="Arial"/>
              </a:rPr>
              <a:t>руководителя</a:t>
            </a:r>
            <a:r>
              <a:rPr sz="2100" spc="3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66FF"/>
                </a:solidFill>
                <a:latin typeface="Arial"/>
                <a:cs typeface="Arial"/>
              </a:rPr>
              <a:t>ОО.</a:t>
            </a:r>
            <a:endParaRPr sz="2100">
              <a:latin typeface="Arial"/>
              <a:cs typeface="Arial"/>
            </a:endParaRPr>
          </a:p>
          <a:p>
            <a:pPr marL="355600" marR="635635" indent="-342900">
              <a:lnSpc>
                <a:spcPct val="100000"/>
              </a:lnSpc>
              <a:buChar char="•"/>
              <a:tabLst>
                <a:tab pos="356235" algn="l"/>
                <a:tab pos="2630170" algn="l"/>
              </a:tabLst>
            </a:pPr>
            <a:r>
              <a:rPr sz="2100" spc="-5" dirty="0">
                <a:solidFill>
                  <a:srgbClr val="0066FF"/>
                </a:solidFill>
                <a:latin typeface="Arial"/>
                <a:cs typeface="Arial"/>
              </a:rPr>
              <a:t>Специалисты </a:t>
            </a:r>
            <a:r>
              <a:rPr sz="2100" dirty="0">
                <a:solidFill>
                  <a:srgbClr val="0066FF"/>
                </a:solidFill>
                <a:latin typeface="Arial"/>
                <a:cs typeface="Arial"/>
              </a:rPr>
              <a:t>ПМПк </a:t>
            </a:r>
            <a:r>
              <a:rPr sz="2100" spc="-5" dirty="0">
                <a:solidFill>
                  <a:srgbClr val="0066FF"/>
                </a:solidFill>
                <a:latin typeface="Arial"/>
                <a:cs typeface="Arial"/>
              </a:rPr>
              <a:t>в </a:t>
            </a:r>
            <a:r>
              <a:rPr sz="2100" spc="-10" dirty="0">
                <a:solidFill>
                  <a:srgbClr val="0066FF"/>
                </a:solidFill>
                <a:latin typeface="Arial"/>
                <a:cs typeface="Arial"/>
              </a:rPr>
              <a:t>своей </a:t>
            </a:r>
            <a:r>
              <a:rPr sz="2100" spc="-15" dirty="0">
                <a:solidFill>
                  <a:srgbClr val="0066FF"/>
                </a:solidFill>
                <a:latin typeface="Arial"/>
                <a:cs typeface="Arial"/>
              </a:rPr>
              <a:t>деятельности </a:t>
            </a:r>
            <a:r>
              <a:rPr sz="2100" spc="-20" dirty="0">
                <a:solidFill>
                  <a:srgbClr val="0066FF"/>
                </a:solidFill>
                <a:latin typeface="Arial"/>
                <a:cs typeface="Arial"/>
              </a:rPr>
              <a:t>руководствуются  </a:t>
            </a:r>
            <a:r>
              <a:rPr sz="2100" spc="-5" dirty="0">
                <a:solidFill>
                  <a:srgbClr val="0066FF"/>
                </a:solidFill>
                <a:latin typeface="Arial"/>
                <a:cs typeface="Arial"/>
              </a:rPr>
              <a:t>рекомендациями	</a:t>
            </a:r>
            <a:r>
              <a:rPr sz="2100" spc="-10" dirty="0">
                <a:solidFill>
                  <a:srgbClr val="0066FF"/>
                </a:solidFill>
                <a:latin typeface="Arial"/>
                <a:cs typeface="Arial"/>
              </a:rPr>
              <a:t>психолого-медико-педагогической </a:t>
            </a:r>
            <a:r>
              <a:rPr sz="2100" dirty="0">
                <a:solidFill>
                  <a:srgbClr val="0066FF"/>
                </a:solidFill>
                <a:latin typeface="Arial"/>
                <a:cs typeface="Arial"/>
              </a:rPr>
              <a:t>комиссии  (ПМПК).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7224" y="571500"/>
            <a:ext cx="1500505" cy="5786755"/>
          </a:xfrm>
          <a:custGeom>
            <a:avLst/>
            <a:gdLst/>
            <a:ahLst/>
            <a:cxnLst/>
            <a:rect l="l" t="t" r="r" b="b"/>
            <a:pathLst>
              <a:path w="1500505" h="5786755">
                <a:moveTo>
                  <a:pt x="1250213" y="0"/>
                </a:moveTo>
                <a:lnTo>
                  <a:pt x="250037" y="0"/>
                </a:lnTo>
                <a:lnTo>
                  <a:pt x="205094" y="4026"/>
                </a:lnTo>
                <a:lnTo>
                  <a:pt x="162793" y="15636"/>
                </a:lnTo>
                <a:lnTo>
                  <a:pt x="123840" y="34125"/>
                </a:lnTo>
                <a:lnTo>
                  <a:pt x="88943" y="58788"/>
                </a:lnTo>
                <a:lnTo>
                  <a:pt x="58807" y="88921"/>
                </a:lnTo>
                <a:lnTo>
                  <a:pt x="34138" y="123820"/>
                </a:lnTo>
                <a:lnTo>
                  <a:pt x="15643" y="162779"/>
                </a:lnTo>
                <a:lnTo>
                  <a:pt x="4028" y="205095"/>
                </a:lnTo>
                <a:lnTo>
                  <a:pt x="0" y="250062"/>
                </a:lnTo>
                <a:lnTo>
                  <a:pt x="0" y="5536425"/>
                </a:lnTo>
                <a:lnTo>
                  <a:pt x="4028" y="5581368"/>
                </a:lnTo>
                <a:lnTo>
                  <a:pt x="15643" y="5623669"/>
                </a:lnTo>
                <a:lnTo>
                  <a:pt x="34138" y="5662621"/>
                </a:lnTo>
                <a:lnTo>
                  <a:pt x="58807" y="5697519"/>
                </a:lnTo>
                <a:lnTo>
                  <a:pt x="88943" y="5727655"/>
                </a:lnTo>
                <a:lnTo>
                  <a:pt x="123840" y="5752324"/>
                </a:lnTo>
                <a:lnTo>
                  <a:pt x="162793" y="5770819"/>
                </a:lnTo>
                <a:lnTo>
                  <a:pt x="205094" y="5782434"/>
                </a:lnTo>
                <a:lnTo>
                  <a:pt x="250037" y="5786462"/>
                </a:lnTo>
                <a:lnTo>
                  <a:pt x="1250213" y="5786462"/>
                </a:lnTo>
                <a:lnTo>
                  <a:pt x="1295143" y="5782434"/>
                </a:lnTo>
                <a:lnTo>
                  <a:pt x="1337429" y="5770819"/>
                </a:lnTo>
                <a:lnTo>
                  <a:pt x="1376366" y="5752324"/>
                </a:lnTo>
                <a:lnTo>
                  <a:pt x="1411249" y="5727655"/>
                </a:lnTo>
                <a:lnTo>
                  <a:pt x="1441371" y="5697519"/>
                </a:lnTo>
                <a:lnTo>
                  <a:pt x="1466028" y="5662621"/>
                </a:lnTo>
                <a:lnTo>
                  <a:pt x="1484514" y="5623669"/>
                </a:lnTo>
                <a:lnTo>
                  <a:pt x="1496123" y="5581368"/>
                </a:lnTo>
                <a:lnTo>
                  <a:pt x="1500149" y="5536425"/>
                </a:lnTo>
                <a:lnTo>
                  <a:pt x="1500149" y="250062"/>
                </a:lnTo>
                <a:lnTo>
                  <a:pt x="1496123" y="205095"/>
                </a:lnTo>
                <a:lnTo>
                  <a:pt x="1484514" y="162779"/>
                </a:lnTo>
                <a:lnTo>
                  <a:pt x="1466028" y="123820"/>
                </a:lnTo>
                <a:lnTo>
                  <a:pt x="1441371" y="88921"/>
                </a:lnTo>
                <a:lnTo>
                  <a:pt x="1411249" y="58788"/>
                </a:lnTo>
                <a:lnTo>
                  <a:pt x="1376366" y="34125"/>
                </a:lnTo>
                <a:lnTo>
                  <a:pt x="1337429" y="15636"/>
                </a:lnTo>
                <a:lnTo>
                  <a:pt x="1295143" y="4026"/>
                </a:lnTo>
                <a:lnTo>
                  <a:pt x="125021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7224" y="571500"/>
            <a:ext cx="1500505" cy="5786755"/>
          </a:xfrm>
          <a:custGeom>
            <a:avLst/>
            <a:gdLst/>
            <a:ahLst/>
            <a:cxnLst/>
            <a:rect l="l" t="t" r="r" b="b"/>
            <a:pathLst>
              <a:path w="1500505" h="5786755">
                <a:moveTo>
                  <a:pt x="0" y="250062"/>
                </a:moveTo>
                <a:lnTo>
                  <a:pt x="4028" y="205095"/>
                </a:lnTo>
                <a:lnTo>
                  <a:pt x="15643" y="162779"/>
                </a:lnTo>
                <a:lnTo>
                  <a:pt x="34138" y="123820"/>
                </a:lnTo>
                <a:lnTo>
                  <a:pt x="58807" y="88921"/>
                </a:lnTo>
                <a:lnTo>
                  <a:pt x="88943" y="58788"/>
                </a:lnTo>
                <a:lnTo>
                  <a:pt x="123840" y="34125"/>
                </a:lnTo>
                <a:lnTo>
                  <a:pt x="162793" y="15636"/>
                </a:lnTo>
                <a:lnTo>
                  <a:pt x="205094" y="4026"/>
                </a:lnTo>
                <a:lnTo>
                  <a:pt x="250037" y="0"/>
                </a:lnTo>
                <a:lnTo>
                  <a:pt x="1250213" y="0"/>
                </a:lnTo>
                <a:lnTo>
                  <a:pt x="1295143" y="4026"/>
                </a:lnTo>
                <a:lnTo>
                  <a:pt x="1337429" y="15636"/>
                </a:lnTo>
                <a:lnTo>
                  <a:pt x="1376366" y="34125"/>
                </a:lnTo>
                <a:lnTo>
                  <a:pt x="1411249" y="58788"/>
                </a:lnTo>
                <a:lnTo>
                  <a:pt x="1441371" y="88921"/>
                </a:lnTo>
                <a:lnTo>
                  <a:pt x="1466028" y="123820"/>
                </a:lnTo>
                <a:lnTo>
                  <a:pt x="1484514" y="162779"/>
                </a:lnTo>
                <a:lnTo>
                  <a:pt x="1496123" y="205095"/>
                </a:lnTo>
                <a:lnTo>
                  <a:pt x="1500149" y="250062"/>
                </a:lnTo>
                <a:lnTo>
                  <a:pt x="1500149" y="5536425"/>
                </a:lnTo>
                <a:lnTo>
                  <a:pt x="1496123" y="5581368"/>
                </a:lnTo>
                <a:lnTo>
                  <a:pt x="1484514" y="5623669"/>
                </a:lnTo>
                <a:lnTo>
                  <a:pt x="1466028" y="5662621"/>
                </a:lnTo>
                <a:lnTo>
                  <a:pt x="1441371" y="5697519"/>
                </a:lnTo>
                <a:lnTo>
                  <a:pt x="1411249" y="5727655"/>
                </a:lnTo>
                <a:lnTo>
                  <a:pt x="1376366" y="5752324"/>
                </a:lnTo>
                <a:lnTo>
                  <a:pt x="1337429" y="5770819"/>
                </a:lnTo>
                <a:lnTo>
                  <a:pt x="1295143" y="5782434"/>
                </a:lnTo>
                <a:lnTo>
                  <a:pt x="1250213" y="5786462"/>
                </a:lnTo>
                <a:lnTo>
                  <a:pt x="250037" y="5786462"/>
                </a:lnTo>
                <a:lnTo>
                  <a:pt x="205094" y="5782434"/>
                </a:lnTo>
                <a:lnTo>
                  <a:pt x="162793" y="5770819"/>
                </a:lnTo>
                <a:lnTo>
                  <a:pt x="123840" y="5752324"/>
                </a:lnTo>
                <a:lnTo>
                  <a:pt x="88943" y="5727655"/>
                </a:lnTo>
                <a:lnTo>
                  <a:pt x="58807" y="5697519"/>
                </a:lnTo>
                <a:lnTo>
                  <a:pt x="34138" y="5662621"/>
                </a:lnTo>
                <a:lnTo>
                  <a:pt x="15643" y="5623669"/>
                </a:lnTo>
                <a:lnTo>
                  <a:pt x="4028" y="5581368"/>
                </a:lnTo>
                <a:lnTo>
                  <a:pt x="0" y="5536425"/>
                </a:lnTo>
                <a:lnTo>
                  <a:pt x="0" y="250062"/>
                </a:lnTo>
                <a:close/>
              </a:path>
            </a:pathLst>
          </a:custGeom>
          <a:ln w="5715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95078" y="1768881"/>
            <a:ext cx="482600" cy="339597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735"/>
              </a:lnSpc>
            </a:pPr>
            <a:r>
              <a:rPr sz="3600" b="1" i="1" dirty="0">
                <a:solidFill>
                  <a:srgbClr val="800000"/>
                </a:solidFill>
                <a:latin typeface="Arial"/>
                <a:cs typeface="Arial"/>
              </a:rPr>
              <a:t>Функции ПМПк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57501" y="928624"/>
            <a:ext cx="3072130" cy="1905"/>
          </a:xfrm>
          <a:custGeom>
            <a:avLst/>
            <a:gdLst/>
            <a:ahLst/>
            <a:cxnLst/>
            <a:rect l="l" t="t" r="r" b="b"/>
            <a:pathLst>
              <a:path w="3072129" h="1905">
                <a:moveTo>
                  <a:pt x="0" y="0"/>
                </a:moveTo>
                <a:lnTo>
                  <a:pt x="3071749" y="1650"/>
                </a:lnTo>
              </a:path>
            </a:pathLst>
          </a:custGeom>
          <a:ln w="5715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62454" y="2071623"/>
            <a:ext cx="3072130" cy="1905"/>
          </a:xfrm>
          <a:custGeom>
            <a:avLst/>
            <a:gdLst/>
            <a:ahLst/>
            <a:cxnLst/>
            <a:rect l="l" t="t" r="r" b="b"/>
            <a:pathLst>
              <a:path w="3072129" h="1905">
                <a:moveTo>
                  <a:pt x="0" y="0"/>
                </a:moveTo>
                <a:lnTo>
                  <a:pt x="3071748" y="1650"/>
                </a:lnTo>
              </a:path>
            </a:pathLst>
          </a:custGeom>
          <a:ln w="57150">
            <a:solidFill>
              <a:srgbClr val="71B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2454" y="3214877"/>
            <a:ext cx="3072130" cy="1905"/>
          </a:xfrm>
          <a:custGeom>
            <a:avLst/>
            <a:gdLst/>
            <a:ahLst/>
            <a:cxnLst/>
            <a:rect l="l" t="t" r="r" b="b"/>
            <a:pathLst>
              <a:path w="3072129" h="1905">
                <a:moveTo>
                  <a:pt x="0" y="0"/>
                </a:moveTo>
                <a:lnTo>
                  <a:pt x="3071748" y="1524"/>
                </a:lnTo>
              </a:path>
            </a:pathLst>
          </a:custGeom>
          <a:ln w="57150">
            <a:solidFill>
              <a:srgbClr val="FF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57501" y="4498975"/>
            <a:ext cx="3072130" cy="1905"/>
          </a:xfrm>
          <a:custGeom>
            <a:avLst/>
            <a:gdLst/>
            <a:ahLst/>
            <a:cxnLst/>
            <a:rect l="l" t="t" r="r" b="b"/>
            <a:pathLst>
              <a:path w="3072129" h="1904">
                <a:moveTo>
                  <a:pt x="0" y="0"/>
                </a:moveTo>
                <a:lnTo>
                  <a:pt x="3071749" y="1524"/>
                </a:lnTo>
              </a:path>
            </a:pathLst>
          </a:custGeom>
          <a:ln w="571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36241" y="5839205"/>
            <a:ext cx="3072130" cy="1905"/>
          </a:xfrm>
          <a:custGeom>
            <a:avLst/>
            <a:gdLst/>
            <a:ahLst/>
            <a:cxnLst/>
            <a:rect l="l" t="t" r="r" b="b"/>
            <a:pathLst>
              <a:path w="3072129" h="1904">
                <a:moveTo>
                  <a:pt x="0" y="0"/>
                </a:moveTo>
                <a:lnTo>
                  <a:pt x="3071875" y="1587"/>
                </a:lnTo>
              </a:path>
            </a:pathLst>
          </a:custGeom>
          <a:ln w="571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7820" y="428625"/>
            <a:ext cx="3215005" cy="1000125"/>
          </a:xfrm>
          <a:custGeom>
            <a:avLst/>
            <a:gdLst/>
            <a:ahLst/>
            <a:cxnLst/>
            <a:rect l="l" t="t" r="r" b="b"/>
            <a:pathLst>
              <a:path w="3215004" h="1000125">
                <a:moveTo>
                  <a:pt x="3048000" y="0"/>
                </a:moveTo>
                <a:lnTo>
                  <a:pt x="166624" y="0"/>
                </a:lnTo>
                <a:lnTo>
                  <a:pt x="122355" y="5957"/>
                </a:lnTo>
                <a:lnTo>
                  <a:pt x="82559" y="22770"/>
                </a:lnTo>
                <a:lnTo>
                  <a:pt x="48831" y="48847"/>
                </a:lnTo>
                <a:lnTo>
                  <a:pt x="22765" y="82597"/>
                </a:lnTo>
                <a:lnTo>
                  <a:pt x="5957" y="122428"/>
                </a:lnTo>
                <a:lnTo>
                  <a:pt x="0" y="166750"/>
                </a:lnTo>
                <a:lnTo>
                  <a:pt x="0" y="833374"/>
                </a:lnTo>
                <a:lnTo>
                  <a:pt x="5957" y="877696"/>
                </a:lnTo>
                <a:lnTo>
                  <a:pt x="22765" y="917527"/>
                </a:lnTo>
                <a:lnTo>
                  <a:pt x="48831" y="951277"/>
                </a:lnTo>
                <a:lnTo>
                  <a:pt x="82559" y="977354"/>
                </a:lnTo>
                <a:lnTo>
                  <a:pt x="122355" y="994167"/>
                </a:lnTo>
                <a:lnTo>
                  <a:pt x="166624" y="1000125"/>
                </a:lnTo>
                <a:lnTo>
                  <a:pt x="3048000" y="1000125"/>
                </a:lnTo>
                <a:lnTo>
                  <a:pt x="3092313" y="994167"/>
                </a:lnTo>
                <a:lnTo>
                  <a:pt x="3132121" y="977354"/>
                </a:lnTo>
                <a:lnTo>
                  <a:pt x="3165840" y="951277"/>
                </a:lnTo>
                <a:lnTo>
                  <a:pt x="3191886" y="917527"/>
                </a:lnTo>
                <a:lnTo>
                  <a:pt x="3208675" y="877696"/>
                </a:lnTo>
                <a:lnTo>
                  <a:pt x="3214624" y="833374"/>
                </a:lnTo>
                <a:lnTo>
                  <a:pt x="3214624" y="166750"/>
                </a:lnTo>
                <a:lnTo>
                  <a:pt x="3208675" y="122428"/>
                </a:lnTo>
                <a:lnTo>
                  <a:pt x="3191886" y="82597"/>
                </a:lnTo>
                <a:lnTo>
                  <a:pt x="3165840" y="48847"/>
                </a:lnTo>
                <a:lnTo>
                  <a:pt x="3132121" y="22770"/>
                </a:lnTo>
                <a:lnTo>
                  <a:pt x="3092313" y="5957"/>
                </a:lnTo>
                <a:lnTo>
                  <a:pt x="30480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7820" y="428625"/>
            <a:ext cx="3215005" cy="1000125"/>
          </a:xfrm>
          <a:custGeom>
            <a:avLst/>
            <a:gdLst/>
            <a:ahLst/>
            <a:cxnLst/>
            <a:rect l="l" t="t" r="r" b="b"/>
            <a:pathLst>
              <a:path w="3215004" h="1000125">
                <a:moveTo>
                  <a:pt x="0" y="166750"/>
                </a:moveTo>
                <a:lnTo>
                  <a:pt x="5957" y="122428"/>
                </a:lnTo>
                <a:lnTo>
                  <a:pt x="22765" y="82597"/>
                </a:lnTo>
                <a:lnTo>
                  <a:pt x="48831" y="48847"/>
                </a:lnTo>
                <a:lnTo>
                  <a:pt x="82559" y="22770"/>
                </a:lnTo>
                <a:lnTo>
                  <a:pt x="122355" y="5957"/>
                </a:lnTo>
                <a:lnTo>
                  <a:pt x="166624" y="0"/>
                </a:lnTo>
                <a:lnTo>
                  <a:pt x="3048000" y="0"/>
                </a:lnTo>
                <a:lnTo>
                  <a:pt x="3092313" y="5957"/>
                </a:lnTo>
                <a:lnTo>
                  <a:pt x="3132121" y="22770"/>
                </a:lnTo>
                <a:lnTo>
                  <a:pt x="3165840" y="48847"/>
                </a:lnTo>
                <a:lnTo>
                  <a:pt x="3191886" y="82597"/>
                </a:lnTo>
                <a:lnTo>
                  <a:pt x="3208675" y="122428"/>
                </a:lnTo>
                <a:lnTo>
                  <a:pt x="3214624" y="166750"/>
                </a:lnTo>
                <a:lnTo>
                  <a:pt x="3214624" y="833374"/>
                </a:lnTo>
                <a:lnTo>
                  <a:pt x="3208675" y="877696"/>
                </a:lnTo>
                <a:lnTo>
                  <a:pt x="3191886" y="917527"/>
                </a:lnTo>
                <a:lnTo>
                  <a:pt x="3165840" y="951277"/>
                </a:lnTo>
                <a:lnTo>
                  <a:pt x="3132121" y="977354"/>
                </a:lnTo>
                <a:lnTo>
                  <a:pt x="3092313" y="994167"/>
                </a:lnTo>
                <a:lnTo>
                  <a:pt x="3048000" y="1000125"/>
                </a:lnTo>
                <a:lnTo>
                  <a:pt x="166624" y="1000125"/>
                </a:lnTo>
                <a:lnTo>
                  <a:pt x="122355" y="994167"/>
                </a:lnTo>
                <a:lnTo>
                  <a:pt x="82559" y="977354"/>
                </a:lnTo>
                <a:lnTo>
                  <a:pt x="48831" y="951277"/>
                </a:lnTo>
                <a:lnTo>
                  <a:pt x="22765" y="917527"/>
                </a:lnTo>
                <a:lnTo>
                  <a:pt x="5957" y="877696"/>
                </a:lnTo>
                <a:lnTo>
                  <a:pt x="0" y="833374"/>
                </a:lnTo>
                <a:lnTo>
                  <a:pt x="0" y="166750"/>
                </a:lnTo>
                <a:close/>
              </a:path>
            </a:pathLst>
          </a:custGeom>
          <a:ln w="571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624321" y="738504"/>
            <a:ext cx="280289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dirty="0">
                <a:solidFill>
                  <a:srgbClr val="800000"/>
                </a:solidFill>
                <a:latin typeface="Arial"/>
                <a:cs typeface="Arial"/>
              </a:rPr>
              <a:t>Прогностическая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29250" y="1571625"/>
            <a:ext cx="3143250" cy="1000125"/>
          </a:xfrm>
          <a:custGeom>
            <a:avLst/>
            <a:gdLst/>
            <a:ahLst/>
            <a:cxnLst/>
            <a:rect l="l" t="t" r="r" b="b"/>
            <a:pathLst>
              <a:path w="3143250" h="1000125">
                <a:moveTo>
                  <a:pt x="2976499" y="0"/>
                </a:moveTo>
                <a:lnTo>
                  <a:pt x="166750" y="0"/>
                </a:lnTo>
                <a:lnTo>
                  <a:pt x="122428" y="5957"/>
                </a:lnTo>
                <a:lnTo>
                  <a:pt x="82597" y="22770"/>
                </a:lnTo>
                <a:lnTo>
                  <a:pt x="48847" y="48847"/>
                </a:lnTo>
                <a:lnTo>
                  <a:pt x="22770" y="82597"/>
                </a:lnTo>
                <a:lnTo>
                  <a:pt x="5957" y="122428"/>
                </a:lnTo>
                <a:lnTo>
                  <a:pt x="0" y="166750"/>
                </a:lnTo>
                <a:lnTo>
                  <a:pt x="0" y="833374"/>
                </a:lnTo>
                <a:lnTo>
                  <a:pt x="5957" y="877696"/>
                </a:lnTo>
                <a:lnTo>
                  <a:pt x="22770" y="917527"/>
                </a:lnTo>
                <a:lnTo>
                  <a:pt x="48847" y="951277"/>
                </a:lnTo>
                <a:lnTo>
                  <a:pt x="82597" y="977354"/>
                </a:lnTo>
                <a:lnTo>
                  <a:pt x="122428" y="994167"/>
                </a:lnTo>
                <a:lnTo>
                  <a:pt x="166750" y="1000125"/>
                </a:lnTo>
                <a:lnTo>
                  <a:pt x="2976499" y="1000125"/>
                </a:lnTo>
                <a:lnTo>
                  <a:pt x="3020821" y="994167"/>
                </a:lnTo>
                <a:lnTo>
                  <a:pt x="3060652" y="977354"/>
                </a:lnTo>
                <a:lnTo>
                  <a:pt x="3094402" y="951277"/>
                </a:lnTo>
                <a:lnTo>
                  <a:pt x="3120479" y="917527"/>
                </a:lnTo>
                <a:lnTo>
                  <a:pt x="3137292" y="877696"/>
                </a:lnTo>
                <a:lnTo>
                  <a:pt x="3143250" y="833374"/>
                </a:lnTo>
                <a:lnTo>
                  <a:pt x="3143250" y="166750"/>
                </a:lnTo>
                <a:lnTo>
                  <a:pt x="3137292" y="122428"/>
                </a:lnTo>
                <a:lnTo>
                  <a:pt x="3120479" y="82597"/>
                </a:lnTo>
                <a:lnTo>
                  <a:pt x="3094402" y="48847"/>
                </a:lnTo>
                <a:lnTo>
                  <a:pt x="3060652" y="22770"/>
                </a:lnTo>
                <a:lnTo>
                  <a:pt x="3020821" y="5957"/>
                </a:lnTo>
                <a:lnTo>
                  <a:pt x="2976499" y="0"/>
                </a:lnTo>
                <a:close/>
              </a:path>
            </a:pathLst>
          </a:custGeom>
          <a:solidFill>
            <a:srgbClr val="9ED2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29250" y="1571625"/>
            <a:ext cx="3143250" cy="1000125"/>
          </a:xfrm>
          <a:custGeom>
            <a:avLst/>
            <a:gdLst/>
            <a:ahLst/>
            <a:cxnLst/>
            <a:rect l="l" t="t" r="r" b="b"/>
            <a:pathLst>
              <a:path w="3143250" h="1000125">
                <a:moveTo>
                  <a:pt x="0" y="166750"/>
                </a:moveTo>
                <a:lnTo>
                  <a:pt x="5957" y="122428"/>
                </a:lnTo>
                <a:lnTo>
                  <a:pt x="22770" y="82597"/>
                </a:lnTo>
                <a:lnTo>
                  <a:pt x="48847" y="48847"/>
                </a:lnTo>
                <a:lnTo>
                  <a:pt x="82597" y="22770"/>
                </a:lnTo>
                <a:lnTo>
                  <a:pt x="122428" y="5957"/>
                </a:lnTo>
                <a:lnTo>
                  <a:pt x="166750" y="0"/>
                </a:lnTo>
                <a:lnTo>
                  <a:pt x="2976499" y="0"/>
                </a:lnTo>
                <a:lnTo>
                  <a:pt x="3020821" y="5957"/>
                </a:lnTo>
                <a:lnTo>
                  <a:pt x="3060652" y="22770"/>
                </a:lnTo>
                <a:lnTo>
                  <a:pt x="3094402" y="48847"/>
                </a:lnTo>
                <a:lnTo>
                  <a:pt x="3120479" y="82597"/>
                </a:lnTo>
                <a:lnTo>
                  <a:pt x="3137292" y="122428"/>
                </a:lnTo>
                <a:lnTo>
                  <a:pt x="3143250" y="166750"/>
                </a:lnTo>
                <a:lnTo>
                  <a:pt x="3143250" y="833374"/>
                </a:lnTo>
                <a:lnTo>
                  <a:pt x="3137292" y="877696"/>
                </a:lnTo>
                <a:lnTo>
                  <a:pt x="3120479" y="917527"/>
                </a:lnTo>
                <a:lnTo>
                  <a:pt x="3094402" y="951277"/>
                </a:lnTo>
                <a:lnTo>
                  <a:pt x="3060652" y="977354"/>
                </a:lnTo>
                <a:lnTo>
                  <a:pt x="3020821" y="994167"/>
                </a:lnTo>
                <a:lnTo>
                  <a:pt x="2976499" y="1000125"/>
                </a:lnTo>
                <a:lnTo>
                  <a:pt x="166750" y="1000125"/>
                </a:lnTo>
                <a:lnTo>
                  <a:pt x="122428" y="994167"/>
                </a:lnTo>
                <a:lnTo>
                  <a:pt x="82597" y="977354"/>
                </a:lnTo>
                <a:lnTo>
                  <a:pt x="48847" y="951277"/>
                </a:lnTo>
                <a:lnTo>
                  <a:pt x="22770" y="917527"/>
                </a:lnTo>
                <a:lnTo>
                  <a:pt x="5957" y="877696"/>
                </a:lnTo>
                <a:lnTo>
                  <a:pt x="0" y="833374"/>
                </a:lnTo>
                <a:lnTo>
                  <a:pt x="0" y="166750"/>
                </a:lnTo>
                <a:close/>
              </a:path>
            </a:pathLst>
          </a:custGeom>
          <a:ln w="57150">
            <a:solidFill>
              <a:srgbClr val="3B8B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63159" y="2714625"/>
            <a:ext cx="3143250" cy="1071880"/>
          </a:xfrm>
          <a:custGeom>
            <a:avLst/>
            <a:gdLst/>
            <a:ahLst/>
            <a:cxnLst/>
            <a:rect l="l" t="t" r="r" b="b"/>
            <a:pathLst>
              <a:path w="3143250" h="1071879">
                <a:moveTo>
                  <a:pt x="2964688" y="0"/>
                </a:moveTo>
                <a:lnTo>
                  <a:pt x="178562" y="0"/>
                </a:lnTo>
                <a:lnTo>
                  <a:pt x="131115" y="6382"/>
                </a:lnTo>
                <a:lnTo>
                  <a:pt x="88467" y="24393"/>
                </a:lnTo>
                <a:lnTo>
                  <a:pt x="52323" y="52324"/>
                </a:lnTo>
                <a:lnTo>
                  <a:pt x="24393" y="88467"/>
                </a:lnTo>
                <a:lnTo>
                  <a:pt x="6382" y="131115"/>
                </a:lnTo>
                <a:lnTo>
                  <a:pt x="0" y="178562"/>
                </a:lnTo>
                <a:lnTo>
                  <a:pt x="0" y="892937"/>
                </a:lnTo>
                <a:lnTo>
                  <a:pt x="6382" y="940436"/>
                </a:lnTo>
                <a:lnTo>
                  <a:pt x="24393" y="983121"/>
                </a:lnTo>
                <a:lnTo>
                  <a:pt x="52324" y="1019286"/>
                </a:lnTo>
                <a:lnTo>
                  <a:pt x="88467" y="1047227"/>
                </a:lnTo>
                <a:lnTo>
                  <a:pt x="131115" y="1065242"/>
                </a:lnTo>
                <a:lnTo>
                  <a:pt x="178562" y="1071626"/>
                </a:lnTo>
                <a:lnTo>
                  <a:pt x="2964688" y="1071626"/>
                </a:lnTo>
                <a:lnTo>
                  <a:pt x="3012134" y="1065242"/>
                </a:lnTo>
                <a:lnTo>
                  <a:pt x="3054782" y="1047227"/>
                </a:lnTo>
                <a:lnTo>
                  <a:pt x="3090925" y="1019286"/>
                </a:lnTo>
                <a:lnTo>
                  <a:pt x="3118856" y="983121"/>
                </a:lnTo>
                <a:lnTo>
                  <a:pt x="3136867" y="940436"/>
                </a:lnTo>
                <a:lnTo>
                  <a:pt x="3143249" y="892937"/>
                </a:lnTo>
                <a:lnTo>
                  <a:pt x="3143249" y="178562"/>
                </a:lnTo>
                <a:lnTo>
                  <a:pt x="3136867" y="131115"/>
                </a:lnTo>
                <a:lnTo>
                  <a:pt x="3118856" y="88467"/>
                </a:lnTo>
                <a:lnTo>
                  <a:pt x="3090926" y="52323"/>
                </a:lnTo>
                <a:lnTo>
                  <a:pt x="3054782" y="24393"/>
                </a:lnTo>
                <a:lnTo>
                  <a:pt x="3012134" y="6382"/>
                </a:lnTo>
                <a:lnTo>
                  <a:pt x="2964688" y="0"/>
                </a:lnTo>
                <a:close/>
              </a:path>
            </a:pathLst>
          </a:custGeom>
          <a:solidFill>
            <a:srgbClr val="FF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63159" y="2714625"/>
            <a:ext cx="3143250" cy="1071880"/>
          </a:xfrm>
          <a:custGeom>
            <a:avLst/>
            <a:gdLst/>
            <a:ahLst/>
            <a:cxnLst/>
            <a:rect l="l" t="t" r="r" b="b"/>
            <a:pathLst>
              <a:path w="3143250" h="1071879">
                <a:moveTo>
                  <a:pt x="0" y="178562"/>
                </a:moveTo>
                <a:lnTo>
                  <a:pt x="6382" y="131115"/>
                </a:lnTo>
                <a:lnTo>
                  <a:pt x="24393" y="88467"/>
                </a:lnTo>
                <a:lnTo>
                  <a:pt x="52323" y="52324"/>
                </a:lnTo>
                <a:lnTo>
                  <a:pt x="88467" y="24393"/>
                </a:lnTo>
                <a:lnTo>
                  <a:pt x="131115" y="6382"/>
                </a:lnTo>
                <a:lnTo>
                  <a:pt x="178562" y="0"/>
                </a:lnTo>
                <a:lnTo>
                  <a:pt x="2964688" y="0"/>
                </a:lnTo>
                <a:lnTo>
                  <a:pt x="3012134" y="6382"/>
                </a:lnTo>
                <a:lnTo>
                  <a:pt x="3054782" y="24393"/>
                </a:lnTo>
                <a:lnTo>
                  <a:pt x="3090926" y="52323"/>
                </a:lnTo>
                <a:lnTo>
                  <a:pt x="3118856" y="88467"/>
                </a:lnTo>
                <a:lnTo>
                  <a:pt x="3136867" y="131115"/>
                </a:lnTo>
                <a:lnTo>
                  <a:pt x="3143249" y="178562"/>
                </a:lnTo>
                <a:lnTo>
                  <a:pt x="3143249" y="892937"/>
                </a:lnTo>
                <a:lnTo>
                  <a:pt x="3136867" y="940436"/>
                </a:lnTo>
                <a:lnTo>
                  <a:pt x="3118856" y="983121"/>
                </a:lnTo>
                <a:lnTo>
                  <a:pt x="3090925" y="1019286"/>
                </a:lnTo>
                <a:lnTo>
                  <a:pt x="3054782" y="1047227"/>
                </a:lnTo>
                <a:lnTo>
                  <a:pt x="3012134" y="1065242"/>
                </a:lnTo>
                <a:lnTo>
                  <a:pt x="2964688" y="1071626"/>
                </a:lnTo>
                <a:lnTo>
                  <a:pt x="178562" y="1071626"/>
                </a:lnTo>
                <a:lnTo>
                  <a:pt x="131115" y="1065242"/>
                </a:lnTo>
                <a:lnTo>
                  <a:pt x="88467" y="1047227"/>
                </a:lnTo>
                <a:lnTo>
                  <a:pt x="52324" y="1019286"/>
                </a:lnTo>
                <a:lnTo>
                  <a:pt x="24393" y="983121"/>
                </a:lnTo>
                <a:lnTo>
                  <a:pt x="6382" y="940436"/>
                </a:lnTo>
                <a:lnTo>
                  <a:pt x="0" y="892937"/>
                </a:lnTo>
                <a:lnTo>
                  <a:pt x="0" y="178562"/>
                </a:lnTo>
                <a:close/>
              </a:path>
            </a:pathLst>
          </a:custGeom>
          <a:ln w="5715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45252" y="3973067"/>
            <a:ext cx="3143250" cy="1000125"/>
          </a:xfrm>
          <a:custGeom>
            <a:avLst/>
            <a:gdLst/>
            <a:ahLst/>
            <a:cxnLst/>
            <a:rect l="l" t="t" r="r" b="b"/>
            <a:pathLst>
              <a:path w="3143250" h="1000125">
                <a:moveTo>
                  <a:pt x="2976499" y="0"/>
                </a:moveTo>
                <a:lnTo>
                  <a:pt x="166750" y="0"/>
                </a:lnTo>
                <a:lnTo>
                  <a:pt x="122428" y="5957"/>
                </a:lnTo>
                <a:lnTo>
                  <a:pt x="82597" y="22765"/>
                </a:lnTo>
                <a:lnTo>
                  <a:pt x="48847" y="48831"/>
                </a:lnTo>
                <a:lnTo>
                  <a:pt x="22770" y="82559"/>
                </a:lnTo>
                <a:lnTo>
                  <a:pt x="5957" y="122355"/>
                </a:lnTo>
                <a:lnTo>
                  <a:pt x="0" y="166623"/>
                </a:lnTo>
                <a:lnTo>
                  <a:pt x="0" y="833373"/>
                </a:lnTo>
                <a:lnTo>
                  <a:pt x="5957" y="877696"/>
                </a:lnTo>
                <a:lnTo>
                  <a:pt x="22770" y="917527"/>
                </a:lnTo>
                <a:lnTo>
                  <a:pt x="48847" y="951277"/>
                </a:lnTo>
                <a:lnTo>
                  <a:pt x="82597" y="977354"/>
                </a:lnTo>
                <a:lnTo>
                  <a:pt x="122428" y="994167"/>
                </a:lnTo>
                <a:lnTo>
                  <a:pt x="166750" y="1000124"/>
                </a:lnTo>
                <a:lnTo>
                  <a:pt x="2976499" y="1000124"/>
                </a:lnTo>
                <a:lnTo>
                  <a:pt x="3020821" y="994167"/>
                </a:lnTo>
                <a:lnTo>
                  <a:pt x="3060652" y="977354"/>
                </a:lnTo>
                <a:lnTo>
                  <a:pt x="3094402" y="951277"/>
                </a:lnTo>
                <a:lnTo>
                  <a:pt x="3120479" y="917527"/>
                </a:lnTo>
                <a:lnTo>
                  <a:pt x="3137292" y="877696"/>
                </a:lnTo>
                <a:lnTo>
                  <a:pt x="3143250" y="833373"/>
                </a:lnTo>
                <a:lnTo>
                  <a:pt x="3143250" y="166623"/>
                </a:lnTo>
                <a:lnTo>
                  <a:pt x="3137292" y="122355"/>
                </a:lnTo>
                <a:lnTo>
                  <a:pt x="3120479" y="82559"/>
                </a:lnTo>
                <a:lnTo>
                  <a:pt x="3094402" y="48831"/>
                </a:lnTo>
                <a:lnTo>
                  <a:pt x="3060652" y="22765"/>
                </a:lnTo>
                <a:lnTo>
                  <a:pt x="3020821" y="5957"/>
                </a:lnTo>
                <a:lnTo>
                  <a:pt x="297649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45252" y="3973067"/>
            <a:ext cx="3143250" cy="1000125"/>
          </a:xfrm>
          <a:custGeom>
            <a:avLst/>
            <a:gdLst/>
            <a:ahLst/>
            <a:cxnLst/>
            <a:rect l="l" t="t" r="r" b="b"/>
            <a:pathLst>
              <a:path w="3143250" h="1000125">
                <a:moveTo>
                  <a:pt x="0" y="166623"/>
                </a:moveTo>
                <a:lnTo>
                  <a:pt x="5957" y="122355"/>
                </a:lnTo>
                <a:lnTo>
                  <a:pt x="22770" y="82559"/>
                </a:lnTo>
                <a:lnTo>
                  <a:pt x="48847" y="48831"/>
                </a:lnTo>
                <a:lnTo>
                  <a:pt x="82597" y="22765"/>
                </a:lnTo>
                <a:lnTo>
                  <a:pt x="122428" y="5957"/>
                </a:lnTo>
                <a:lnTo>
                  <a:pt x="166750" y="0"/>
                </a:lnTo>
                <a:lnTo>
                  <a:pt x="2976499" y="0"/>
                </a:lnTo>
                <a:lnTo>
                  <a:pt x="3020821" y="5957"/>
                </a:lnTo>
                <a:lnTo>
                  <a:pt x="3060652" y="22765"/>
                </a:lnTo>
                <a:lnTo>
                  <a:pt x="3094402" y="48831"/>
                </a:lnTo>
                <a:lnTo>
                  <a:pt x="3120479" y="82559"/>
                </a:lnTo>
                <a:lnTo>
                  <a:pt x="3137292" y="122355"/>
                </a:lnTo>
                <a:lnTo>
                  <a:pt x="3143250" y="166623"/>
                </a:lnTo>
                <a:lnTo>
                  <a:pt x="3143250" y="833373"/>
                </a:lnTo>
                <a:lnTo>
                  <a:pt x="3137292" y="877696"/>
                </a:lnTo>
                <a:lnTo>
                  <a:pt x="3120479" y="917527"/>
                </a:lnTo>
                <a:lnTo>
                  <a:pt x="3094402" y="951277"/>
                </a:lnTo>
                <a:lnTo>
                  <a:pt x="3060652" y="977354"/>
                </a:lnTo>
                <a:lnTo>
                  <a:pt x="3020821" y="994167"/>
                </a:lnTo>
                <a:lnTo>
                  <a:pt x="2976499" y="1000124"/>
                </a:lnTo>
                <a:lnTo>
                  <a:pt x="166750" y="1000124"/>
                </a:lnTo>
                <a:lnTo>
                  <a:pt x="122428" y="994167"/>
                </a:lnTo>
                <a:lnTo>
                  <a:pt x="82597" y="977354"/>
                </a:lnTo>
                <a:lnTo>
                  <a:pt x="48847" y="951277"/>
                </a:lnTo>
                <a:lnTo>
                  <a:pt x="22770" y="917527"/>
                </a:lnTo>
                <a:lnTo>
                  <a:pt x="5957" y="877696"/>
                </a:lnTo>
                <a:lnTo>
                  <a:pt x="0" y="833373"/>
                </a:lnTo>
                <a:lnTo>
                  <a:pt x="0" y="166623"/>
                </a:lnTo>
                <a:close/>
              </a:path>
            </a:pathLst>
          </a:custGeom>
          <a:ln w="571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621782" y="1881885"/>
            <a:ext cx="2791460" cy="2777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4765" algn="ctr">
              <a:lnSpc>
                <a:spcPct val="100000"/>
              </a:lnSpc>
            </a:pPr>
            <a:r>
              <a:rPr sz="2400" b="1" i="1" spc="-5" dirty="0">
                <a:solidFill>
                  <a:srgbClr val="800000"/>
                </a:solidFill>
                <a:latin typeface="Arial"/>
                <a:cs typeface="Arial"/>
              </a:rPr>
              <a:t>Организационная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1900">
              <a:latin typeface="Times New Roman"/>
              <a:cs typeface="Times New Roman"/>
            </a:endParaRPr>
          </a:p>
          <a:p>
            <a:pPr marL="36830" algn="ctr">
              <a:lnSpc>
                <a:spcPct val="100000"/>
              </a:lnSpc>
            </a:pPr>
            <a:r>
              <a:rPr sz="2400" b="1" i="1" spc="-5" dirty="0">
                <a:solidFill>
                  <a:srgbClr val="800000"/>
                </a:solidFill>
                <a:latin typeface="Arial"/>
                <a:cs typeface="Arial"/>
              </a:rPr>
              <a:t>Экспертно-</a:t>
            </a:r>
            <a:endParaRPr sz="2400">
              <a:latin typeface="Arial"/>
              <a:cs typeface="Arial"/>
            </a:endParaRPr>
          </a:p>
          <a:p>
            <a:pPr marL="36195" algn="ctr">
              <a:lnSpc>
                <a:spcPct val="100000"/>
              </a:lnSpc>
            </a:pPr>
            <a:r>
              <a:rPr sz="2400" b="1" i="1" dirty="0">
                <a:solidFill>
                  <a:srgbClr val="800000"/>
                </a:solidFill>
                <a:latin typeface="Arial"/>
                <a:cs typeface="Arial"/>
              </a:rPr>
              <a:t>диагностическая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2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i="1" spc="-10" dirty="0">
                <a:solidFill>
                  <a:srgbClr val="800000"/>
                </a:solidFill>
                <a:latin typeface="Arial"/>
                <a:cs typeface="Arial"/>
              </a:rPr>
              <a:t>Сопровождение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08116" y="5157215"/>
            <a:ext cx="3143250" cy="1071880"/>
          </a:xfrm>
          <a:custGeom>
            <a:avLst/>
            <a:gdLst/>
            <a:ahLst/>
            <a:cxnLst/>
            <a:rect l="l" t="t" r="r" b="b"/>
            <a:pathLst>
              <a:path w="3143250" h="1071879">
                <a:moveTo>
                  <a:pt x="2964688" y="0"/>
                </a:moveTo>
                <a:lnTo>
                  <a:pt x="178562" y="0"/>
                </a:lnTo>
                <a:lnTo>
                  <a:pt x="131115" y="6374"/>
                </a:lnTo>
                <a:lnTo>
                  <a:pt x="88467" y="24365"/>
                </a:lnTo>
                <a:lnTo>
                  <a:pt x="52323" y="52276"/>
                </a:lnTo>
                <a:lnTo>
                  <a:pt x="24393" y="88410"/>
                </a:lnTo>
                <a:lnTo>
                  <a:pt x="6382" y="131071"/>
                </a:lnTo>
                <a:lnTo>
                  <a:pt x="0" y="178561"/>
                </a:lnTo>
                <a:lnTo>
                  <a:pt x="0" y="892936"/>
                </a:lnTo>
                <a:lnTo>
                  <a:pt x="6382" y="940416"/>
                </a:lnTo>
                <a:lnTo>
                  <a:pt x="24393" y="983081"/>
                </a:lnTo>
                <a:lnTo>
                  <a:pt x="52324" y="1019227"/>
                </a:lnTo>
                <a:lnTo>
                  <a:pt x="88467" y="1047153"/>
                </a:lnTo>
                <a:lnTo>
                  <a:pt x="131115" y="1065157"/>
                </a:lnTo>
                <a:lnTo>
                  <a:pt x="178562" y="1071537"/>
                </a:lnTo>
                <a:lnTo>
                  <a:pt x="2964688" y="1071537"/>
                </a:lnTo>
                <a:lnTo>
                  <a:pt x="3012134" y="1065157"/>
                </a:lnTo>
                <a:lnTo>
                  <a:pt x="3054782" y="1047153"/>
                </a:lnTo>
                <a:lnTo>
                  <a:pt x="3090926" y="1019227"/>
                </a:lnTo>
                <a:lnTo>
                  <a:pt x="3118856" y="983081"/>
                </a:lnTo>
                <a:lnTo>
                  <a:pt x="3136867" y="940416"/>
                </a:lnTo>
                <a:lnTo>
                  <a:pt x="3143250" y="892936"/>
                </a:lnTo>
                <a:lnTo>
                  <a:pt x="3143250" y="178561"/>
                </a:lnTo>
                <a:lnTo>
                  <a:pt x="3136867" y="131071"/>
                </a:lnTo>
                <a:lnTo>
                  <a:pt x="3118856" y="88410"/>
                </a:lnTo>
                <a:lnTo>
                  <a:pt x="3090926" y="52276"/>
                </a:lnTo>
                <a:lnTo>
                  <a:pt x="3054782" y="24365"/>
                </a:lnTo>
                <a:lnTo>
                  <a:pt x="3012134" y="6374"/>
                </a:lnTo>
                <a:lnTo>
                  <a:pt x="296468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08116" y="5157215"/>
            <a:ext cx="3143250" cy="1071880"/>
          </a:xfrm>
          <a:custGeom>
            <a:avLst/>
            <a:gdLst/>
            <a:ahLst/>
            <a:cxnLst/>
            <a:rect l="l" t="t" r="r" b="b"/>
            <a:pathLst>
              <a:path w="3143250" h="1071879">
                <a:moveTo>
                  <a:pt x="0" y="178561"/>
                </a:moveTo>
                <a:lnTo>
                  <a:pt x="6382" y="131071"/>
                </a:lnTo>
                <a:lnTo>
                  <a:pt x="24393" y="88410"/>
                </a:lnTo>
                <a:lnTo>
                  <a:pt x="52323" y="52276"/>
                </a:lnTo>
                <a:lnTo>
                  <a:pt x="88467" y="24365"/>
                </a:lnTo>
                <a:lnTo>
                  <a:pt x="131115" y="6374"/>
                </a:lnTo>
                <a:lnTo>
                  <a:pt x="178562" y="0"/>
                </a:lnTo>
                <a:lnTo>
                  <a:pt x="2964688" y="0"/>
                </a:lnTo>
                <a:lnTo>
                  <a:pt x="3012134" y="6374"/>
                </a:lnTo>
                <a:lnTo>
                  <a:pt x="3054782" y="24365"/>
                </a:lnTo>
                <a:lnTo>
                  <a:pt x="3090926" y="52276"/>
                </a:lnTo>
                <a:lnTo>
                  <a:pt x="3118856" y="88410"/>
                </a:lnTo>
                <a:lnTo>
                  <a:pt x="3136867" y="131071"/>
                </a:lnTo>
                <a:lnTo>
                  <a:pt x="3143250" y="178561"/>
                </a:lnTo>
                <a:lnTo>
                  <a:pt x="3143250" y="892936"/>
                </a:lnTo>
                <a:lnTo>
                  <a:pt x="3136867" y="940416"/>
                </a:lnTo>
                <a:lnTo>
                  <a:pt x="3118856" y="983081"/>
                </a:lnTo>
                <a:lnTo>
                  <a:pt x="3090926" y="1019227"/>
                </a:lnTo>
                <a:lnTo>
                  <a:pt x="3054782" y="1047153"/>
                </a:lnTo>
                <a:lnTo>
                  <a:pt x="3012134" y="1065157"/>
                </a:lnTo>
                <a:lnTo>
                  <a:pt x="2964688" y="1071537"/>
                </a:lnTo>
                <a:lnTo>
                  <a:pt x="178562" y="1071537"/>
                </a:lnTo>
                <a:lnTo>
                  <a:pt x="131115" y="1065157"/>
                </a:lnTo>
                <a:lnTo>
                  <a:pt x="88467" y="1047153"/>
                </a:lnTo>
                <a:lnTo>
                  <a:pt x="52324" y="1019227"/>
                </a:lnTo>
                <a:lnTo>
                  <a:pt x="24393" y="983081"/>
                </a:lnTo>
                <a:lnTo>
                  <a:pt x="6382" y="940416"/>
                </a:lnTo>
                <a:lnTo>
                  <a:pt x="0" y="892936"/>
                </a:lnTo>
                <a:lnTo>
                  <a:pt x="0" y="178561"/>
                </a:lnTo>
                <a:close/>
              </a:path>
            </a:pathLst>
          </a:custGeom>
          <a:ln w="5715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695950" y="5518505"/>
            <a:ext cx="2767965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i="1" spc="-10" dirty="0">
                <a:solidFill>
                  <a:srgbClr val="800000"/>
                </a:solidFill>
                <a:latin typeface="Arial"/>
                <a:cs typeface="Arial"/>
              </a:rPr>
              <a:t>Реабилитирующая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521" rIns="0" bIns="0" rtlCol="0">
            <a:spAutoFit/>
          </a:bodyPr>
          <a:lstStyle/>
          <a:p>
            <a:pPr marL="1632585">
              <a:lnSpc>
                <a:spcPct val="100000"/>
              </a:lnSpc>
            </a:pPr>
            <a:r>
              <a:rPr sz="4000" spc="-5" dirty="0">
                <a:solidFill>
                  <a:srgbClr val="130CB4"/>
                </a:solidFill>
                <a:latin typeface="Calibri"/>
                <a:cs typeface="Calibri"/>
              </a:rPr>
              <a:t>Состав</a:t>
            </a:r>
            <a:r>
              <a:rPr sz="4000" spc="-45" dirty="0">
                <a:solidFill>
                  <a:srgbClr val="130CB4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130CB4"/>
                </a:solidFill>
                <a:latin typeface="Calibri"/>
                <a:cs typeface="Calibri"/>
              </a:rPr>
              <a:t>консилиума: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40" y="939038"/>
            <a:ext cx="7821295" cy="5082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810"/>
              </a:lnSpc>
              <a:buChar char="•"/>
              <a:tabLst>
                <a:tab pos="355600" algn="l"/>
              </a:tabLst>
            </a:pPr>
            <a:r>
              <a:rPr sz="2600" spc="-25" dirty="0">
                <a:solidFill>
                  <a:srgbClr val="001F5F"/>
                </a:solidFill>
                <a:latin typeface="Arial"/>
                <a:cs typeface="Arial"/>
              </a:rPr>
              <a:t>Председатель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– зам. </a:t>
            </a:r>
            <a:r>
              <a:rPr sz="2600" spc="-15" dirty="0">
                <a:solidFill>
                  <a:srgbClr val="001F5F"/>
                </a:solidFill>
                <a:latin typeface="Arial"/>
                <a:cs typeface="Arial"/>
              </a:rPr>
              <a:t>руководителя</a:t>
            </a:r>
            <a:r>
              <a:rPr sz="26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endParaRPr sz="2600">
              <a:latin typeface="Arial"/>
              <a:cs typeface="Arial"/>
            </a:endParaRPr>
          </a:p>
          <a:p>
            <a:pPr marL="354965">
              <a:lnSpc>
                <a:spcPts val="2790"/>
              </a:lnSpc>
              <a:tabLst>
                <a:tab pos="3841115" algn="l"/>
              </a:tabLst>
            </a:pPr>
            <a:r>
              <a:rPr sz="2600" spc="-15" dirty="0">
                <a:solidFill>
                  <a:srgbClr val="001F5F"/>
                </a:solidFill>
                <a:latin typeface="Arial"/>
                <a:cs typeface="Arial"/>
              </a:rPr>
              <a:t>УВР/методист </a:t>
            </a:r>
            <a:r>
              <a:rPr sz="26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001F5F"/>
                </a:solidFill>
                <a:latin typeface="Arial"/>
                <a:cs typeface="Arial"/>
              </a:rPr>
              <a:t>ДОУ </a:t>
            </a:r>
            <a:r>
              <a:rPr sz="26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/	</a:t>
            </a:r>
            <a:r>
              <a:rPr sz="2600" spc="-10" dirty="0">
                <a:solidFill>
                  <a:srgbClr val="001F5F"/>
                </a:solidFill>
                <a:latin typeface="Arial"/>
                <a:cs typeface="Arial"/>
              </a:rPr>
              <a:t>координатор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26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инклюзии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ts val="3100"/>
              </a:lnSpc>
              <a:buChar char="•"/>
              <a:tabLst>
                <a:tab pos="355600" algn="l"/>
              </a:tabLst>
            </a:pP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Классный</a:t>
            </a:r>
            <a:r>
              <a:rPr sz="2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001F5F"/>
                </a:solidFill>
                <a:latin typeface="Calibri"/>
                <a:cs typeface="Calibri"/>
              </a:rPr>
              <a:t>руководитель/воспитатель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5"/>
              </a:spcBef>
              <a:buChar char="•"/>
              <a:tabLst>
                <a:tab pos="355600" algn="l"/>
              </a:tabLst>
            </a:pPr>
            <a:r>
              <a:rPr sz="2600" spc="-15" dirty="0">
                <a:solidFill>
                  <a:srgbClr val="001F5F"/>
                </a:solidFill>
                <a:latin typeface="Arial"/>
                <a:cs typeface="Arial"/>
              </a:rPr>
              <a:t>Учитель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6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Arial"/>
                <a:cs typeface="Arial"/>
              </a:rPr>
              <a:t>дефектолог</a:t>
            </a:r>
            <a:endParaRPr sz="2600">
              <a:latin typeface="Arial"/>
              <a:cs typeface="Arial"/>
            </a:endParaRPr>
          </a:p>
          <a:p>
            <a:pPr marL="447040" indent="-434340">
              <a:lnSpc>
                <a:spcPct val="100000"/>
              </a:lnSpc>
              <a:buChar char="•"/>
              <a:tabLst>
                <a:tab pos="447040" algn="l"/>
              </a:tabLst>
            </a:pPr>
            <a:r>
              <a:rPr sz="2600" spc="-5" dirty="0">
                <a:solidFill>
                  <a:srgbClr val="001F5F"/>
                </a:solidFill>
                <a:latin typeface="Arial"/>
                <a:cs typeface="Arial"/>
              </a:rPr>
              <a:t>Психолог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Социальный</a:t>
            </a:r>
            <a:r>
              <a:rPr sz="26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001F5F"/>
                </a:solidFill>
                <a:latin typeface="Arial"/>
                <a:cs typeface="Arial"/>
              </a:rPr>
              <a:t>педагог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1654175" algn="l"/>
              </a:tabLst>
            </a:pPr>
            <a:r>
              <a:rPr sz="2600" spc="-35" dirty="0">
                <a:solidFill>
                  <a:srgbClr val="001F5F"/>
                </a:solidFill>
                <a:latin typeface="Arial"/>
                <a:cs typeface="Arial"/>
              </a:rPr>
              <a:t>Тьютор	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(ассистент </a:t>
            </a:r>
            <a:r>
              <a:rPr sz="2600" spc="-15" dirty="0">
                <a:solidFill>
                  <a:srgbClr val="001F5F"/>
                </a:solidFill>
                <a:latin typeface="Arial"/>
                <a:cs typeface="Arial"/>
              </a:rPr>
              <a:t>учителя</a:t>
            </a:r>
            <a:r>
              <a:rPr sz="2600" spc="-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600" spc="-15" dirty="0">
                <a:solidFill>
                  <a:srgbClr val="001F5F"/>
                </a:solidFill>
                <a:latin typeface="Arial"/>
                <a:cs typeface="Arial"/>
              </a:rPr>
              <a:t>Учителя-предметники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600" spc="-15" dirty="0">
                <a:solidFill>
                  <a:srgbClr val="001F5F"/>
                </a:solidFill>
                <a:latin typeface="Arial"/>
                <a:cs typeface="Arial"/>
              </a:rPr>
              <a:t>Педагоги дополнительного</a:t>
            </a:r>
            <a:r>
              <a:rPr sz="260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Arial"/>
                <a:cs typeface="Arial"/>
              </a:rPr>
              <a:t>образования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600" spc="-15" dirty="0">
                <a:solidFill>
                  <a:srgbClr val="001F5F"/>
                </a:solidFill>
                <a:latin typeface="Arial"/>
                <a:cs typeface="Arial"/>
              </a:rPr>
              <a:t>Врач-педиатр</a:t>
            </a:r>
            <a:r>
              <a:rPr sz="26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Arial"/>
                <a:cs typeface="Arial"/>
              </a:rPr>
              <a:t>(психиатр,</a:t>
            </a:r>
            <a:endParaRPr sz="2600">
              <a:latin typeface="Arial"/>
              <a:cs typeface="Arial"/>
            </a:endParaRPr>
          </a:p>
          <a:p>
            <a:pPr marL="186055">
              <a:lnSpc>
                <a:spcPct val="100000"/>
              </a:lnSpc>
            </a:pPr>
            <a:r>
              <a:rPr sz="2600" spc="-30" dirty="0">
                <a:solidFill>
                  <a:srgbClr val="001F5F"/>
                </a:solidFill>
                <a:latin typeface="Arial"/>
                <a:cs typeface="Arial"/>
              </a:rPr>
              <a:t>невролог..,</a:t>
            </a:r>
            <a:r>
              <a:rPr sz="26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Arial"/>
                <a:cs typeface="Arial"/>
              </a:rPr>
              <a:t>реабилитолог)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Медицинская</a:t>
            </a:r>
            <a:r>
              <a:rPr sz="26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сестра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600" spc="-35" dirty="0">
                <a:solidFill>
                  <a:srgbClr val="001F5F"/>
                </a:solidFill>
                <a:latin typeface="Arial"/>
                <a:cs typeface="Arial"/>
              </a:rPr>
              <a:t>Родители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8161" y="4509147"/>
            <a:ext cx="2959354" cy="2196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966</Words>
  <Application>Microsoft Office PowerPoint</Application>
  <PresentationFormat>Экран (4:3)</PresentationFormat>
  <Paragraphs>249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Основные задачи :</vt:lpstr>
      <vt:lpstr>Локальные акты:</vt:lpstr>
      <vt:lpstr>Основная цель деятельности руководителя</vt:lpstr>
      <vt:lpstr>Председатель консилиума</vt:lpstr>
      <vt:lpstr>Взаимодействие специалистов</vt:lpstr>
      <vt:lpstr>Психолого-медико-педагогический консилиум (ПМПк) школы/детского сада</vt:lpstr>
      <vt:lpstr>Прогностическая</vt:lpstr>
      <vt:lpstr>Состав консилиума:</vt:lpstr>
      <vt:lpstr>Заседания ПМПк проводятся:</vt:lpstr>
      <vt:lpstr>Слайд 11</vt:lpstr>
      <vt:lpstr>Основные задачи ПМПк</vt:lpstr>
      <vt:lpstr>Слайд 13</vt:lpstr>
      <vt:lpstr>СОСТАВЛЯЮЩИЕ ИНКЛЮЗИВНОЙ МОДЕЛИ ОБРАЗОВАНИЯ</vt:lpstr>
      <vt:lpstr>Командный подход</vt:lpstr>
      <vt:lpstr>Четыре основных и взаимосвязанных  шага/компонента организации психолого-  педагогического сопровождения</vt:lpstr>
      <vt:lpstr>Комплексный сбор данных о ребенке</vt:lpstr>
      <vt:lpstr> Результат</vt:lpstr>
      <vt:lpstr>Анализ   собранной информации:</vt:lpstr>
      <vt:lpstr>Организация условий включения конкретного</vt:lpstr>
      <vt:lpstr>Слайд 21</vt:lpstr>
      <vt:lpstr>Слайд 22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StariK</cp:lastModifiedBy>
  <cp:revision>2</cp:revision>
  <dcterms:created xsi:type="dcterms:W3CDTF">2015-09-28T07:04:22Z</dcterms:created>
  <dcterms:modified xsi:type="dcterms:W3CDTF">2015-09-28T13:27:41Z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2015-08-21T00:00:00Z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2015-09-28T00:00:00Z</vt:filetime>
  </property>
</Properties>
</file>