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5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4801" y="3681348"/>
            <a:ext cx="4764405" cy="3176905"/>
          </a:xfrm>
          <a:custGeom>
            <a:avLst/>
            <a:gdLst/>
            <a:ahLst/>
            <a:cxnLst/>
            <a:rect l="l" t="t" r="r" b="b"/>
            <a:pathLst>
              <a:path w="4764405" h="3176904">
                <a:moveTo>
                  <a:pt x="4764024" y="0"/>
                </a:moveTo>
                <a:lnTo>
                  <a:pt x="0" y="317665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82258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201" y="0"/>
                </a:moveTo>
                <a:lnTo>
                  <a:pt x="2043047" y="0"/>
                </a:lnTo>
                <a:lnTo>
                  <a:pt x="0" y="6857997"/>
                </a:lnTo>
                <a:lnTo>
                  <a:pt x="3007201" y="6857997"/>
                </a:lnTo>
                <a:lnTo>
                  <a:pt x="3007201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604260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739" y="0"/>
                </a:moveTo>
                <a:lnTo>
                  <a:pt x="0" y="0"/>
                </a:lnTo>
                <a:lnTo>
                  <a:pt x="1208264" y="6857997"/>
                </a:lnTo>
                <a:lnTo>
                  <a:pt x="2587739" y="6857997"/>
                </a:lnTo>
                <a:lnTo>
                  <a:pt x="2587739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32926" y="3048000"/>
            <a:ext cx="3259454" cy="3810000"/>
          </a:xfrm>
          <a:custGeom>
            <a:avLst/>
            <a:gdLst/>
            <a:ahLst/>
            <a:cxnLst/>
            <a:rect l="l" t="t" r="r" b="b"/>
            <a:pathLst>
              <a:path w="3259454" h="3810000">
                <a:moveTo>
                  <a:pt x="3259074" y="0"/>
                </a:moveTo>
                <a:lnTo>
                  <a:pt x="0" y="3809999"/>
                </a:lnTo>
                <a:lnTo>
                  <a:pt x="3259074" y="3809999"/>
                </a:lnTo>
                <a:lnTo>
                  <a:pt x="3259074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337378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445" y="0"/>
                </a:moveTo>
                <a:lnTo>
                  <a:pt x="0" y="0"/>
                </a:lnTo>
                <a:lnTo>
                  <a:pt x="2467904" y="6857997"/>
                </a:lnTo>
                <a:lnTo>
                  <a:pt x="2851445" y="6857997"/>
                </a:lnTo>
                <a:lnTo>
                  <a:pt x="2851445" y="0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898251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573" y="0"/>
                </a:moveTo>
                <a:lnTo>
                  <a:pt x="1018874" y="0"/>
                </a:lnTo>
                <a:lnTo>
                  <a:pt x="0" y="6857997"/>
                </a:lnTo>
                <a:lnTo>
                  <a:pt x="1290573" y="6857997"/>
                </a:lnTo>
                <a:lnTo>
                  <a:pt x="1290573" y="0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940818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006" y="0"/>
                </a:moveTo>
                <a:lnTo>
                  <a:pt x="0" y="0"/>
                </a:lnTo>
                <a:lnTo>
                  <a:pt x="1107671" y="6857997"/>
                </a:lnTo>
                <a:lnTo>
                  <a:pt x="1248006" y="6857997"/>
                </a:lnTo>
                <a:lnTo>
                  <a:pt x="1248006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371201" y="3589401"/>
            <a:ext cx="1818005" cy="3268979"/>
          </a:xfrm>
          <a:custGeom>
            <a:avLst/>
            <a:gdLst/>
            <a:ahLst/>
            <a:cxnLst/>
            <a:rect l="l" t="t" r="r" b="b"/>
            <a:pathLst>
              <a:path w="1818004" h="3268979">
                <a:moveTo>
                  <a:pt x="1817624" y="0"/>
                </a:moveTo>
                <a:lnTo>
                  <a:pt x="0" y="3268599"/>
                </a:lnTo>
                <a:lnTo>
                  <a:pt x="1817624" y="3268599"/>
                </a:lnTo>
                <a:lnTo>
                  <a:pt x="1817624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4013200"/>
            <a:ext cx="449580" cy="2844800"/>
          </a:xfrm>
          <a:custGeom>
            <a:avLst/>
            <a:gdLst/>
            <a:ahLst/>
            <a:cxnLst/>
            <a:rect l="l" t="t" r="r" b="b"/>
            <a:pathLst>
              <a:path w="449580" h="2844800">
                <a:moveTo>
                  <a:pt x="0" y="0"/>
                </a:moveTo>
                <a:lnTo>
                  <a:pt x="0" y="2844799"/>
                </a:lnTo>
                <a:lnTo>
                  <a:pt x="449262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61541" y="148082"/>
            <a:ext cx="8868917" cy="557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4801" y="3681348"/>
            <a:ext cx="4764405" cy="3176905"/>
          </a:xfrm>
          <a:custGeom>
            <a:avLst/>
            <a:gdLst/>
            <a:ahLst/>
            <a:cxnLst/>
            <a:rect l="l" t="t" r="r" b="b"/>
            <a:pathLst>
              <a:path w="4764405" h="3176904">
                <a:moveTo>
                  <a:pt x="4764024" y="0"/>
                </a:moveTo>
                <a:lnTo>
                  <a:pt x="0" y="317665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82258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201" y="0"/>
                </a:moveTo>
                <a:lnTo>
                  <a:pt x="2043047" y="0"/>
                </a:lnTo>
                <a:lnTo>
                  <a:pt x="0" y="6857997"/>
                </a:lnTo>
                <a:lnTo>
                  <a:pt x="3007201" y="6857997"/>
                </a:lnTo>
                <a:lnTo>
                  <a:pt x="3007201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604260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739" y="0"/>
                </a:moveTo>
                <a:lnTo>
                  <a:pt x="0" y="0"/>
                </a:lnTo>
                <a:lnTo>
                  <a:pt x="1208264" y="6857997"/>
                </a:lnTo>
                <a:lnTo>
                  <a:pt x="2587739" y="6857997"/>
                </a:lnTo>
                <a:lnTo>
                  <a:pt x="2587739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32926" y="3048000"/>
            <a:ext cx="3259454" cy="3810000"/>
          </a:xfrm>
          <a:custGeom>
            <a:avLst/>
            <a:gdLst/>
            <a:ahLst/>
            <a:cxnLst/>
            <a:rect l="l" t="t" r="r" b="b"/>
            <a:pathLst>
              <a:path w="3259454" h="3810000">
                <a:moveTo>
                  <a:pt x="3259074" y="0"/>
                </a:moveTo>
                <a:lnTo>
                  <a:pt x="0" y="3809999"/>
                </a:lnTo>
                <a:lnTo>
                  <a:pt x="3259074" y="3809999"/>
                </a:lnTo>
                <a:lnTo>
                  <a:pt x="3259074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337378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445" y="0"/>
                </a:moveTo>
                <a:lnTo>
                  <a:pt x="0" y="0"/>
                </a:lnTo>
                <a:lnTo>
                  <a:pt x="2467904" y="6857997"/>
                </a:lnTo>
                <a:lnTo>
                  <a:pt x="2851445" y="6857997"/>
                </a:lnTo>
                <a:lnTo>
                  <a:pt x="2851445" y="0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898251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573" y="0"/>
                </a:moveTo>
                <a:lnTo>
                  <a:pt x="1018874" y="0"/>
                </a:lnTo>
                <a:lnTo>
                  <a:pt x="0" y="6857997"/>
                </a:lnTo>
                <a:lnTo>
                  <a:pt x="1290573" y="6857997"/>
                </a:lnTo>
                <a:lnTo>
                  <a:pt x="1290573" y="0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940818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006" y="0"/>
                </a:moveTo>
                <a:lnTo>
                  <a:pt x="0" y="0"/>
                </a:lnTo>
                <a:lnTo>
                  <a:pt x="1107671" y="6857997"/>
                </a:lnTo>
                <a:lnTo>
                  <a:pt x="1248006" y="6857997"/>
                </a:lnTo>
                <a:lnTo>
                  <a:pt x="1248006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371201" y="3589401"/>
            <a:ext cx="1818005" cy="3268979"/>
          </a:xfrm>
          <a:custGeom>
            <a:avLst/>
            <a:gdLst/>
            <a:ahLst/>
            <a:cxnLst/>
            <a:rect l="l" t="t" r="r" b="b"/>
            <a:pathLst>
              <a:path w="1818004" h="3268979">
                <a:moveTo>
                  <a:pt x="1817624" y="0"/>
                </a:moveTo>
                <a:lnTo>
                  <a:pt x="0" y="3268599"/>
                </a:lnTo>
                <a:lnTo>
                  <a:pt x="1817624" y="3268599"/>
                </a:lnTo>
                <a:lnTo>
                  <a:pt x="1817624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4013200"/>
            <a:ext cx="449580" cy="2844800"/>
          </a:xfrm>
          <a:custGeom>
            <a:avLst/>
            <a:gdLst/>
            <a:ahLst/>
            <a:cxnLst/>
            <a:rect l="l" t="t" r="r" b="b"/>
            <a:pathLst>
              <a:path w="449580" h="2844800">
                <a:moveTo>
                  <a:pt x="0" y="0"/>
                </a:moveTo>
                <a:lnTo>
                  <a:pt x="0" y="2844799"/>
                </a:lnTo>
                <a:lnTo>
                  <a:pt x="449262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6416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243204" cy="6858000"/>
          </a:xfrm>
          <a:custGeom>
            <a:avLst/>
            <a:gdLst/>
            <a:ahLst/>
            <a:cxnLst/>
            <a:rect l="l" t="t" r="r" b="b"/>
            <a:pathLst>
              <a:path w="243204" h="6858000">
                <a:moveTo>
                  <a:pt x="0" y="6858000"/>
                </a:moveTo>
                <a:lnTo>
                  <a:pt x="242887" y="6858000"/>
                </a:lnTo>
                <a:lnTo>
                  <a:pt x="24288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711200"/>
            <a:ext cx="1821180" cy="508000"/>
          </a:xfrm>
          <a:custGeom>
            <a:avLst/>
            <a:gdLst/>
            <a:ahLst/>
            <a:cxnLst/>
            <a:rect l="l" t="t" r="r" b="b"/>
            <a:pathLst>
              <a:path w="1821180" h="508000">
                <a:moveTo>
                  <a:pt x="0" y="0"/>
                </a:moveTo>
                <a:lnTo>
                  <a:pt x="0" y="504825"/>
                </a:lnTo>
                <a:lnTo>
                  <a:pt x="1359408" y="508000"/>
                </a:lnTo>
                <a:lnTo>
                  <a:pt x="1493139" y="508000"/>
                </a:lnTo>
                <a:lnTo>
                  <a:pt x="1499362" y="503174"/>
                </a:lnTo>
                <a:lnTo>
                  <a:pt x="1501394" y="501650"/>
                </a:lnTo>
                <a:lnTo>
                  <a:pt x="1503934" y="499999"/>
                </a:lnTo>
                <a:lnTo>
                  <a:pt x="1811401" y="269494"/>
                </a:lnTo>
                <a:lnTo>
                  <a:pt x="1818473" y="262350"/>
                </a:lnTo>
                <a:lnTo>
                  <a:pt x="1820830" y="255206"/>
                </a:lnTo>
                <a:lnTo>
                  <a:pt x="1818473" y="248062"/>
                </a:lnTo>
                <a:lnTo>
                  <a:pt x="1811401" y="240919"/>
                </a:lnTo>
                <a:lnTo>
                  <a:pt x="1505966" y="11937"/>
                </a:lnTo>
                <a:lnTo>
                  <a:pt x="1499362" y="11937"/>
                </a:lnTo>
                <a:lnTo>
                  <a:pt x="1499362" y="7112"/>
                </a:lnTo>
                <a:lnTo>
                  <a:pt x="1493139" y="7112"/>
                </a:lnTo>
                <a:lnTo>
                  <a:pt x="1486789" y="2412"/>
                </a:lnTo>
                <a:lnTo>
                  <a:pt x="1359408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432304" y="537972"/>
            <a:ext cx="6373368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269223" y="537972"/>
            <a:ext cx="2955035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432304" y="1025652"/>
            <a:ext cx="6330696" cy="902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226552" y="1025652"/>
            <a:ext cx="650748" cy="9022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340852" y="1025652"/>
            <a:ext cx="650748" cy="9022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4801" y="3681348"/>
            <a:ext cx="4764405" cy="3176905"/>
          </a:xfrm>
          <a:custGeom>
            <a:avLst/>
            <a:gdLst/>
            <a:ahLst/>
            <a:cxnLst/>
            <a:rect l="l" t="t" r="r" b="b"/>
            <a:pathLst>
              <a:path w="4764405" h="3176904">
                <a:moveTo>
                  <a:pt x="4764024" y="0"/>
                </a:moveTo>
                <a:lnTo>
                  <a:pt x="0" y="317665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82258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201" y="0"/>
                </a:moveTo>
                <a:lnTo>
                  <a:pt x="2043047" y="0"/>
                </a:lnTo>
                <a:lnTo>
                  <a:pt x="0" y="6857997"/>
                </a:lnTo>
                <a:lnTo>
                  <a:pt x="3007201" y="6857997"/>
                </a:lnTo>
                <a:lnTo>
                  <a:pt x="3007201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604260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739" y="0"/>
                </a:moveTo>
                <a:lnTo>
                  <a:pt x="0" y="0"/>
                </a:lnTo>
                <a:lnTo>
                  <a:pt x="1208264" y="6857997"/>
                </a:lnTo>
                <a:lnTo>
                  <a:pt x="2587739" y="6857997"/>
                </a:lnTo>
                <a:lnTo>
                  <a:pt x="2587739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32926" y="3048000"/>
            <a:ext cx="3259454" cy="3810000"/>
          </a:xfrm>
          <a:custGeom>
            <a:avLst/>
            <a:gdLst/>
            <a:ahLst/>
            <a:cxnLst/>
            <a:rect l="l" t="t" r="r" b="b"/>
            <a:pathLst>
              <a:path w="3259454" h="3810000">
                <a:moveTo>
                  <a:pt x="3259074" y="0"/>
                </a:moveTo>
                <a:lnTo>
                  <a:pt x="0" y="3809999"/>
                </a:lnTo>
                <a:lnTo>
                  <a:pt x="3259074" y="3809999"/>
                </a:lnTo>
                <a:lnTo>
                  <a:pt x="3259074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337378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445" y="0"/>
                </a:moveTo>
                <a:lnTo>
                  <a:pt x="0" y="0"/>
                </a:lnTo>
                <a:lnTo>
                  <a:pt x="2467904" y="6857997"/>
                </a:lnTo>
                <a:lnTo>
                  <a:pt x="2851445" y="6857997"/>
                </a:lnTo>
                <a:lnTo>
                  <a:pt x="2851445" y="0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898251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573" y="0"/>
                </a:moveTo>
                <a:lnTo>
                  <a:pt x="1018874" y="0"/>
                </a:lnTo>
                <a:lnTo>
                  <a:pt x="0" y="6857997"/>
                </a:lnTo>
                <a:lnTo>
                  <a:pt x="1290573" y="6857997"/>
                </a:lnTo>
                <a:lnTo>
                  <a:pt x="1290573" y="0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940818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006" y="0"/>
                </a:moveTo>
                <a:lnTo>
                  <a:pt x="0" y="0"/>
                </a:lnTo>
                <a:lnTo>
                  <a:pt x="1107671" y="6857997"/>
                </a:lnTo>
                <a:lnTo>
                  <a:pt x="1248006" y="6857997"/>
                </a:lnTo>
                <a:lnTo>
                  <a:pt x="1248006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371201" y="3589401"/>
            <a:ext cx="1818005" cy="3268979"/>
          </a:xfrm>
          <a:custGeom>
            <a:avLst/>
            <a:gdLst/>
            <a:ahLst/>
            <a:cxnLst/>
            <a:rect l="l" t="t" r="r" b="b"/>
            <a:pathLst>
              <a:path w="1818004" h="3268979">
                <a:moveTo>
                  <a:pt x="1817624" y="0"/>
                </a:moveTo>
                <a:lnTo>
                  <a:pt x="0" y="3268599"/>
                </a:lnTo>
                <a:lnTo>
                  <a:pt x="1817624" y="3268599"/>
                </a:lnTo>
                <a:lnTo>
                  <a:pt x="1817624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0"/>
            <a:ext cx="843280" cy="5666105"/>
          </a:xfrm>
          <a:custGeom>
            <a:avLst/>
            <a:gdLst/>
            <a:ahLst/>
            <a:cxnLst/>
            <a:rect l="l" t="t" r="r" b="b"/>
            <a:pathLst>
              <a:path w="843280" h="5666105">
                <a:moveTo>
                  <a:pt x="842962" y="0"/>
                </a:moveTo>
                <a:lnTo>
                  <a:pt x="0" y="0"/>
                </a:lnTo>
                <a:lnTo>
                  <a:pt x="0" y="5665787"/>
                </a:lnTo>
                <a:lnTo>
                  <a:pt x="842962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4801" y="3681348"/>
            <a:ext cx="4764405" cy="3176905"/>
          </a:xfrm>
          <a:custGeom>
            <a:avLst/>
            <a:gdLst/>
            <a:ahLst/>
            <a:cxnLst/>
            <a:rect l="l" t="t" r="r" b="b"/>
            <a:pathLst>
              <a:path w="4764405" h="3176904">
                <a:moveTo>
                  <a:pt x="4764024" y="0"/>
                </a:moveTo>
                <a:lnTo>
                  <a:pt x="0" y="317665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82258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201" y="0"/>
                </a:moveTo>
                <a:lnTo>
                  <a:pt x="2043047" y="0"/>
                </a:lnTo>
                <a:lnTo>
                  <a:pt x="0" y="6857997"/>
                </a:lnTo>
                <a:lnTo>
                  <a:pt x="3007201" y="6857997"/>
                </a:lnTo>
                <a:lnTo>
                  <a:pt x="3007201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604260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739" y="0"/>
                </a:moveTo>
                <a:lnTo>
                  <a:pt x="0" y="0"/>
                </a:lnTo>
                <a:lnTo>
                  <a:pt x="1208264" y="6857997"/>
                </a:lnTo>
                <a:lnTo>
                  <a:pt x="2587739" y="6857997"/>
                </a:lnTo>
                <a:lnTo>
                  <a:pt x="2587739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32926" y="3048000"/>
            <a:ext cx="3259454" cy="3810000"/>
          </a:xfrm>
          <a:custGeom>
            <a:avLst/>
            <a:gdLst/>
            <a:ahLst/>
            <a:cxnLst/>
            <a:rect l="l" t="t" r="r" b="b"/>
            <a:pathLst>
              <a:path w="3259454" h="3810000">
                <a:moveTo>
                  <a:pt x="3259074" y="0"/>
                </a:moveTo>
                <a:lnTo>
                  <a:pt x="0" y="3809999"/>
                </a:lnTo>
                <a:lnTo>
                  <a:pt x="3259074" y="3809999"/>
                </a:lnTo>
                <a:lnTo>
                  <a:pt x="3259074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337378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445" y="0"/>
                </a:moveTo>
                <a:lnTo>
                  <a:pt x="0" y="0"/>
                </a:lnTo>
                <a:lnTo>
                  <a:pt x="2467904" y="6857997"/>
                </a:lnTo>
                <a:lnTo>
                  <a:pt x="2851445" y="6857997"/>
                </a:lnTo>
                <a:lnTo>
                  <a:pt x="2851445" y="0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898251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573" y="0"/>
                </a:moveTo>
                <a:lnTo>
                  <a:pt x="1018874" y="0"/>
                </a:lnTo>
                <a:lnTo>
                  <a:pt x="0" y="6857997"/>
                </a:lnTo>
                <a:lnTo>
                  <a:pt x="1290573" y="6857997"/>
                </a:lnTo>
                <a:lnTo>
                  <a:pt x="1290573" y="0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940818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006" y="0"/>
                </a:moveTo>
                <a:lnTo>
                  <a:pt x="0" y="0"/>
                </a:lnTo>
                <a:lnTo>
                  <a:pt x="1107671" y="6857997"/>
                </a:lnTo>
                <a:lnTo>
                  <a:pt x="1248006" y="6857997"/>
                </a:lnTo>
                <a:lnTo>
                  <a:pt x="1248006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371201" y="3589401"/>
            <a:ext cx="1818005" cy="3268979"/>
          </a:xfrm>
          <a:custGeom>
            <a:avLst/>
            <a:gdLst/>
            <a:ahLst/>
            <a:cxnLst/>
            <a:rect l="l" t="t" r="r" b="b"/>
            <a:pathLst>
              <a:path w="1818004" h="3268979">
                <a:moveTo>
                  <a:pt x="1817624" y="0"/>
                </a:moveTo>
                <a:lnTo>
                  <a:pt x="0" y="3268599"/>
                </a:lnTo>
                <a:lnTo>
                  <a:pt x="1817624" y="3268599"/>
                </a:lnTo>
                <a:lnTo>
                  <a:pt x="1817624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4013200"/>
            <a:ext cx="449580" cy="2844800"/>
          </a:xfrm>
          <a:custGeom>
            <a:avLst/>
            <a:gdLst/>
            <a:ahLst/>
            <a:cxnLst/>
            <a:rect l="l" t="t" r="r" b="b"/>
            <a:pathLst>
              <a:path w="449580" h="2844800">
                <a:moveTo>
                  <a:pt x="0" y="0"/>
                </a:moveTo>
                <a:lnTo>
                  <a:pt x="0" y="2844799"/>
                </a:lnTo>
                <a:lnTo>
                  <a:pt x="449262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4801" y="3681348"/>
            <a:ext cx="4764405" cy="3176905"/>
          </a:xfrm>
          <a:custGeom>
            <a:avLst/>
            <a:gdLst/>
            <a:ahLst/>
            <a:cxnLst/>
            <a:rect l="l" t="t" r="r" b="b"/>
            <a:pathLst>
              <a:path w="4764405" h="3176904">
                <a:moveTo>
                  <a:pt x="4764024" y="0"/>
                </a:moveTo>
                <a:lnTo>
                  <a:pt x="0" y="317665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82258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201" y="0"/>
                </a:moveTo>
                <a:lnTo>
                  <a:pt x="2043047" y="0"/>
                </a:lnTo>
                <a:lnTo>
                  <a:pt x="0" y="6857997"/>
                </a:lnTo>
                <a:lnTo>
                  <a:pt x="3007201" y="6857997"/>
                </a:lnTo>
                <a:lnTo>
                  <a:pt x="3007201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604260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739" y="0"/>
                </a:moveTo>
                <a:lnTo>
                  <a:pt x="0" y="0"/>
                </a:lnTo>
                <a:lnTo>
                  <a:pt x="1208264" y="6857997"/>
                </a:lnTo>
                <a:lnTo>
                  <a:pt x="2587739" y="6857997"/>
                </a:lnTo>
                <a:lnTo>
                  <a:pt x="2587739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32926" y="3048000"/>
            <a:ext cx="3259454" cy="3810000"/>
          </a:xfrm>
          <a:custGeom>
            <a:avLst/>
            <a:gdLst/>
            <a:ahLst/>
            <a:cxnLst/>
            <a:rect l="l" t="t" r="r" b="b"/>
            <a:pathLst>
              <a:path w="3259454" h="3810000">
                <a:moveTo>
                  <a:pt x="3259074" y="0"/>
                </a:moveTo>
                <a:lnTo>
                  <a:pt x="0" y="3809999"/>
                </a:lnTo>
                <a:lnTo>
                  <a:pt x="3259074" y="3809999"/>
                </a:lnTo>
                <a:lnTo>
                  <a:pt x="3259074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337378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445" y="0"/>
                </a:moveTo>
                <a:lnTo>
                  <a:pt x="0" y="0"/>
                </a:lnTo>
                <a:lnTo>
                  <a:pt x="2467904" y="6857997"/>
                </a:lnTo>
                <a:lnTo>
                  <a:pt x="2851445" y="6857997"/>
                </a:lnTo>
                <a:lnTo>
                  <a:pt x="2851445" y="0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898251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573" y="0"/>
                </a:moveTo>
                <a:lnTo>
                  <a:pt x="1018874" y="0"/>
                </a:lnTo>
                <a:lnTo>
                  <a:pt x="0" y="6857997"/>
                </a:lnTo>
                <a:lnTo>
                  <a:pt x="1290573" y="6857997"/>
                </a:lnTo>
                <a:lnTo>
                  <a:pt x="1290573" y="0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940818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006" y="0"/>
                </a:moveTo>
                <a:lnTo>
                  <a:pt x="0" y="0"/>
                </a:lnTo>
                <a:lnTo>
                  <a:pt x="1107671" y="6857997"/>
                </a:lnTo>
                <a:lnTo>
                  <a:pt x="1248006" y="6857997"/>
                </a:lnTo>
                <a:lnTo>
                  <a:pt x="1248006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371201" y="3589401"/>
            <a:ext cx="1818005" cy="3268979"/>
          </a:xfrm>
          <a:custGeom>
            <a:avLst/>
            <a:gdLst/>
            <a:ahLst/>
            <a:cxnLst/>
            <a:rect l="l" t="t" r="r" b="b"/>
            <a:pathLst>
              <a:path w="1818004" h="3268979">
                <a:moveTo>
                  <a:pt x="1817624" y="0"/>
                </a:moveTo>
                <a:lnTo>
                  <a:pt x="0" y="3268599"/>
                </a:lnTo>
                <a:lnTo>
                  <a:pt x="1817624" y="3268599"/>
                </a:lnTo>
                <a:lnTo>
                  <a:pt x="1817624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1161" y="152146"/>
            <a:ext cx="10469676" cy="1280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3383" y="1304925"/>
            <a:ext cx="11905233" cy="4454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68808" y="467868"/>
            <a:ext cx="8828532" cy="2660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6136" y="364236"/>
            <a:ext cx="9011412" cy="2968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7700" y="377952"/>
            <a:ext cx="8369808" cy="91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4211" y="865632"/>
            <a:ext cx="7796784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5444" y="1353311"/>
            <a:ext cx="3230880" cy="91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67684" y="1353311"/>
            <a:ext cx="684276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03320" y="1353311"/>
            <a:ext cx="644651" cy="914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99332" y="1353311"/>
            <a:ext cx="4980432" cy="914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7952" y="1840992"/>
            <a:ext cx="8907780" cy="914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27604" y="2328672"/>
            <a:ext cx="3712464" cy="914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1428" y="2325623"/>
            <a:ext cx="661416" cy="914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8344" y="561212"/>
            <a:ext cx="7721117" cy="4488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98765" y="1125219"/>
            <a:ext cx="7154786" cy="3724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8138" y="1612900"/>
            <a:ext cx="2678912" cy="29997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51275" y="1804172"/>
            <a:ext cx="116205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34" y="0"/>
                </a:lnTo>
              </a:path>
            </a:pathLst>
          </a:custGeom>
          <a:ln w="41127">
            <a:solidFill>
              <a:srgbClr val="C0E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51275" y="1783608"/>
            <a:ext cx="116205" cy="41275"/>
          </a:xfrm>
          <a:custGeom>
            <a:avLst/>
            <a:gdLst/>
            <a:ahLst/>
            <a:cxnLst/>
            <a:rect l="l" t="t" r="r" b="b"/>
            <a:pathLst>
              <a:path w="116204" h="41275">
                <a:moveTo>
                  <a:pt x="0" y="41127"/>
                </a:moveTo>
                <a:lnTo>
                  <a:pt x="115834" y="41127"/>
                </a:lnTo>
                <a:lnTo>
                  <a:pt x="115834" y="0"/>
                </a:lnTo>
                <a:lnTo>
                  <a:pt x="0" y="0"/>
                </a:lnTo>
                <a:lnTo>
                  <a:pt x="0" y="41127"/>
                </a:lnTo>
                <a:close/>
              </a:path>
            </a:pathLst>
          </a:custGeom>
          <a:ln w="18288">
            <a:solidFill>
              <a:srgbClr val="90C2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72001" y="1612900"/>
            <a:ext cx="4329430" cy="3724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8596" y="2100579"/>
            <a:ext cx="8262264" cy="8601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Социальная среда ребенка с</a:t>
            </a:r>
            <a:r>
              <a:rPr spc="-10" dirty="0"/>
              <a:t> </a:t>
            </a:r>
            <a:r>
              <a:rPr dirty="0"/>
              <a:t>ОВЗ</a:t>
            </a:r>
          </a:p>
        </p:txBody>
      </p:sp>
      <p:sp>
        <p:nvSpPr>
          <p:cNvPr id="3" name="object 3"/>
          <p:cNvSpPr/>
          <p:nvPr/>
        </p:nvSpPr>
        <p:spPr>
          <a:xfrm>
            <a:off x="7105650" y="971550"/>
            <a:ext cx="2602230" cy="4953000"/>
          </a:xfrm>
          <a:custGeom>
            <a:avLst/>
            <a:gdLst/>
            <a:ahLst/>
            <a:cxnLst/>
            <a:rect l="l" t="t" r="r" b="b"/>
            <a:pathLst>
              <a:path w="2602229" h="4953000">
                <a:moveTo>
                  <a:pt x="1493221" y="4927600"/>
                </a:moveTo>
                <a:lnTo>
                  <a:pt x="1108726" y="4927600"/>
                </a:lnTo>
                <a:lnTo>
                  <a:pt x="1171939" y="4953000"/>
                </a:lnTo>
                <a:lnTo>
                  <a:pt x="1430016" y="4953000"/>
                </a:lnTo>
                <a:lnTo>
                  <a:pt x="1493221" y="4927600"/>
                </a:lnTo>
                <a:close/>
              </a:path>
              <a:path w="2602229" h="4953000">
                <a:moveTo>
                  <a:pt x="1461735" y="12700"/>
                </a:moveTo>
                <a:lnTo>
                  <a:pt x="1140215" y="12700"/>
                </a:lnTo>
                <a:lnTo>
                  <a:pt x="1077480" y="38100"/>
                </a:lnTo>
                <a:lnTo>
                  <a:pt x="925227" y="101600"/>
                </a:lnTo>
                <a:lnTo>
                  <a:pt x="895637" y="127000"/>
                </a:lnTo>
                <a:lnTo>
                  <a:pt x="866355" y="139700"/>
                </a:lnTo>
                <a:lnTo>
                  <a:pt x="837392" y="165100"/>
                </a:lnTo>
                <a:lnTo>
                  <a:pt x="808756" y="177800"/>
                </a:lnTo>
                <a:lnTo>
                  <a:pt x="780456" y="203200"/>
                </a:lnTo>
                <a:lnTo>
                  <a:pt x="724903" y="254000"/>
                </a:lnTo>
                <a:lnTo>
                  <a:pt x="670809" y="304800"/>
                </a:lnTo>
                <a:lnTo>
                  <a:pt x="644332" y="342900"/>
                </a:lnTo>
                <a:lnTo>
                  <a:pt x="618247" y="368300"/>
                </a:lnTo>
                <a:lnTo>
                  <a:pt x="592564" y="393700"/>
                </a:lnTo>
                <a:lnTo>
                  <a:pt x="567292" y="431800"/>
                </a:lnTo>
                <a:lnTo>
                  <a:pt x="542440" y="469900"/>
                </a:lnTo>
                <a:lnTo>
                  <a:pt x="518018" y="495300"/>
                </a:lnTo>
                <a:lnTo>
                  <a:pt x="494035" y="533400"/>
                </a:lnTo>
                <a:lnTo>
                  <a:pt x="470500" y="571500"/>
                </a:lnTo>
                <a:lnTo>
                  <a:pt x="447423" y="609600"/>
                </a:lnTo>
                <a:lnTo>
                  <a:pt x="424813" y="647700"/>
                </a:lnTo>
                <a:lnTo>
                  <a:pt x="402680" y="685800"/>
                </a:lnTo>
                <a:lnTo>
                  <a:pt x="381031" y="723900"/>
                </a:lnTo>
                <a:lnTo>
                  <a:pt x="359878" y="762000"/>
                </a:lnTo>
                <a:lnTo>
                  <a:pt x="339229" y="812800"/>
                </a:lnTo>
                <a:lnTo>
                  <a:pt x="319093" y="850900"/>
                </a:lnTo>
                <a:lnTo>
                  <a:pt x="299480" y="901700"/>
                </a:lnTo>
                <a:lnTo>
                  <a:pt x="280399" y="939800"/>
                </a:lnTo>
                <a:lnTo>
                  <a:pt x="261860" y="990600"/>
                </a:lnTo>
                <a:lnTo>
                  <a:pt x="243872" y="1028700"/>
                </a:lnTo>
                <a:lnTo>
                  <a:pt x="226443" y="1079500"/>
                </a:lnTo>
                <a:lnTo>
                  <a:pt x="209584" y="1130300"/>
                </a:lnTo>
                <a:lnTo>
                  <a:pt x="193304" y="1181100"/>
                </a:lnTo>
                <a:lnTo>
                  <a:pt x="177611" y="1231900"/>
                </a:lnTo>
                <a:lnTo>
                  <a:pt x="162516" y="1282700"/>
                </a:lnTo>
                <a:lnTo>
                  <a:pt x="148028" y="1333500"/>
                </a:lnTo>
                <a:lnTo>
                  <a:pt x="134156" y="1384300"/>
                </a:lnTo>
                <a:lnTo>
                  <a:pt x="120908" y="1435100"/>
                </a:lnTo>
                <a:lnTo>
                  <a:pt x="108296" y="1485900"/>
                </a:lnTo>
                <a:lnTo>
                  <a:pt x="96327" y="1536700"/>
                </a:lnTo>
                <a:lnTo>
                  <a:pt x="85012" y="1600200"/>
                </a:lnTo>
                <a:lnTo>
                  <a:pt x="74359" y="1651000"/>
                </a:lnTo>
                <a:lnTo>
                  <a:pt x="64378" y="1701800"/>
                </a:lnTo>
                <a:lnTo>
                  <a:pt x="55078" y="1765300"/>
                </a:lnTo>
                <a:lnTo>
                  <a:pt x="46469" y="1816100"/>
                </a:lnTo>
                <a:lnTo>
                  <a:pt x="38559" y="1879600"/>
                </a:lnTo>
                <a:lnTo>
                  <a:pt x="31358" y="1930400"/>
                </a:lnTo>
                <a:lnTo>
                  <a:pt x="24876" y="1993900"/>
                </a:lnTo>
                <a:lnTo>
                  <a:pt x="19122" y="2057400"/>
                </a:lnTo>
                <a:lnTo>
                  <a:pt x="14104" y="2108200"/>
                </a:lnTo>
                <a:lnTo>
                  <a:pt x="9833" y="2171700"/>
                </a:lnTo>
                <a:lnTo>
                  <a:pt x="6318" y="2235200"/>
                </a:lnTo>
                <a:lnTo>
                  <a:pt x="3568" y="2298700"/>
                </a:lnTo>
                <a:lnTo>
                  <a:pt x="1592" y="2362200"/>
                </a:lnTo>
                <a:lnTo>
                  <a:pt x="399" y="2413000"/>
                </a:lnTo>
                <a:lnTo>
                  <a:pt x="0" y="2476500"/>
                </a:lnTo>
                <a:lnTo>
                  <a:pt x="399" y="2540000"/>
                </a:lnTo>
                <a:lnTo>
                  <a:pt x="1592" y="2603500"/>
                </a:lnTo>
                <a:lnTo>
                  <a:pt x="3568" y="2667000"/>
                </a:lnTo>
                <a:lnTo>
                  <a:pt x="6318" y="2730500"/>
                </a:lnTo>
                <a:lnTo>
                  <a:pt x="9833" y="2781300"/>
                </a:lnTo>
                <a:lnTo>
                  <a:pt x="14104" y="2844800"/>
                </a:lnTo>
                <a:lnTo>
                  <a:pt x="19122" y="2908300"/>
                </a:lnTo>
                <a:lnTo>
                  <a:pt x="24876" y="2959100"/>
                </a:lnTo>
                <a:lnTo>
                  <a:pt x="31358" y="3022600"/>
                </a:lnTo>
                <a:lnTo>
                  <a:pt x="38559" y="3086100"/>
                </a:lnTo>
                <a:lnTo>
                  <a:pt x="46469" y="3136900"/>
                </a:lnTo>
                <a:lnTo>
                  <a:pt x="55078" y="3200400"/>
                </a:lnTo>
                <a:lnTo>
                  <a:pt x="64378" y="3251200"/>
                </a:lnTo>
                <a:lnTo>
                  <a:pt x="74359" y="3302000"/>
                </a:lnTo>
                <a:lnTo>
                  <a:pt x="85012" y="3365500"/>
                </a:lnTo>
                <a:lnTo>
                  <a:pt x="96327" y="3416300"/>
                </a:lnTo>
                <a:lnTo>
                  <a:pt x="108296" y="3467100"/>
                </a:lnTo>
                <a:lnTo>
                  <a:pt x="120908" y="3530600"/>
                </a:lnTo>
                <a:lnTo>
                  <a:pt x="134156" y="3581400"/>
                </a:lnTo>
                <a:lnTo>
                  <a:pt x="148028" y="3632200"/>
                </a:lnTo>
                <a:lnTo>
                  <a:pt x="162516" y="3683000"/>
                </a:lnTo>
                <a:lnTo>
                  <a:pt x="177611" y="3733800"/>
                </a:lnTo>
                <a:lnTo>
                  <a:pt x="193304" y="3784600"/>
                </a:lnTo>
                <a:lnTo>
                  <a:pt x="209584" y="3835400"/>
                </a:lnTo>
                <a:lnTo>
                  <a:pt x="226443" y="3873500"/>
                </a:lnTo>
                <a:lnTo>
                  <a:pt x="243872" y="3924300"/>
                </a:lnTo>
                <a:lnTo>
                  <a:pt x="261860" y="3975100"/>
                </a:lnTo>
                <a:lnTo>
                  <a:pt x="280399" y="4013200"/>
                </a:lnTo>
                <a:lnTo>
                  <a:pt x="299480" y="4064000"/>
                </a:lnTo>
                <a:lnTo>
                  <a:pt x="319093" y="4102100"/>
                </a:lnTo>
                <a:lnTo>
                  <a:pt x="339229" y="4152900"/>
                </a:lnTo>
                <a:lnTo>
                  <a:pt x="359878" y="4191000"/>
                </a:lnTo>
                <a:lnTo>
                  <a:pt x="381031" y="4229100"/>
                </a:lnTo>
                <a:lnTo>
                  <a:pt x="402680" y="4267200"/>
                </a:lnTo>
                <a:lnTo>
                  <a:pt x="424813" y="4318000"/>
                </a:lnTo>
                <a:lnTo>
                  <a:pt x="447423" y="4356100"/>
                </a:lnTo>
                <a:lnTo>
                  <a:pt x="470500" y="4394200"/>
                </a:lnTo>
                <a:lnTo>
                  <a:pt x="494035" y="4419600"/>
                </a:lnTo>
                <a:lnTo>
                  <a:pt x="518018" y="4457700"/>
                </a:lnTo>
                <a:lnTo>
                  <a:pt x="542440" y="4495800"/>
                </a:lnTo>
                <a:lnTo>
                  <a:pt x="567292" y="4533900"/>
                </a:lnTo>
                <a:lnTo>
                  <a:pt x="592564" y="4559300"/>
                </a:lnTo>
                <a:lnTo>
                  <a:pt x="618247" y="4584700"/>
                </a:lnTo>
                <a:lnTo>
                  <a:pt x="644332" y="4622800"/>
                </a:lnTo>
                <a:lnTo>
                  <a:pt x="697669" y="4673600"/>
                </a:lnTo>
                <a:lnTo>
                  <a:pt x="752502" y="4724400"/>
                </a:lnTo>
                <a:lnTo>
                  <a:pt x="808756" y="4775200"/>
                </a:lnTo>
                <a:lnTo>
                  <a:pt x="837392" y="4800600"/>
                </a:lnTo>
                <a:lnTo>
                  <a:pt x="866355" y="4813300"/>
                </a:lnTo>
                <a:lnTo>
                  <a:pt x="895637" y="4838700"/>
                </a:lnTo>
                <a:lnTo>
                  <a:pt x="925227" y="4851400"/>
                </a:lnTo>
                <a:lnTo>
                  <a:pt x="955116" y="4876800"/>
                </a:lnTo>
                <a:lnTo>
                  <a:pt x="1077480" y="4927600"/>
                </a:lnTo>
                <a:lnTo>
                  <a:pt x="1524463" y="4927600"/>
                </a:lnTo>
                <a:lnTo>
                  <a:pt x="1646815" y="4876800"/>
                </a:lnTo>
                <a:lnTo>
                  <a:pt x="1676702" y="4851400"/>
                </a:lnTo>
                <a:lnTo>
                  <a:pt x="1706290" y="4838700"/>
                </a:lnTo>
                <a:lnTo>
                  <a:pt x="1735570" y="4813300"/>
                </a:lnTo>
                <a:lnTo>
                  <a:pt x="1764531" y="4800600"/>
                </a:lnTo>
                <a:lnTo>
                  <a:pt x="1793166" y="4775200"/>
                </a:lnTo>
                <a:lnTo>
                  <a:pt x="1849418" y="4724400"/>
                </a:lnTo>
                <a:lnTo>
                  <a:pt x="1904250" y="4673600"/>
                </a:lnTo>
                <a:lnTo>
                  <a:pt x="1957587" y="4622800"/>
                </a:lnTo>
                <a:lnTo>
                  <a:pt x="1983672" y="4584700"/>
                </a:lnTo>
                <a:lnTo>
                  <a:pt x="2009355" y="4559300"/>
                </a:lnTo>
                <a:lnTo>
                  <a:pt x="2034628" y="4533900"/>
                </a:lnTo>
                <a:lnTo>
                  <a:pt x="2059480" y="4495800"/>
                </a:lnTo>
                <a:lnTo>
                  <a:pt x="2083902" y="4457700"/>
                </a:lnTo>
                <a:lnTo>
                  <a:pt x="2107886" y="4419600"/>
                </a:lnTo>
                <a:lnTo>
                  <a:pt x="2131422" y="4394200"/>
                </a:lnTo>
                <a:lnTo>
                  <a:pt x="2154500" y="4356100"/>
                </a:lnTo>
                <a:lnTo>
                  <a:pt x="2177111" y="4318000"/>
                </a:lnTo>
                <a:lnTo>
                  <a:pt x="2199246" y="4267200"/>
                </a:lnTo>
                <a:lnTo>
                  <a:pt x="2220896" y="4229100"/>
                </a:lnTo>
                <a:lnTo>
                  <a:pt x="2242051" y="4191000"/>
                </a:lnTo>
                <a:lnTo>
                  <a:pt x="2262702" y="4152900"/>
                </a:lnTo>
                <a:lnTo>
                  <a:pt x="2282839" y="4102100"/>
                </a:lnTo>
                <a:lnTo>
                  <a:pt x="2302454" y="4064000"/>
                </a:lnTo>
                <a:lnTo>
                  <a:pt x="2321536" y="4013200"/>
                </a:lnTo>
                <a:lnTo>
                  <a:pt x="2340077" y="3975100"/>
                </a:lnTo>
                <a:lnTo>
                  <a:pt x="2358068" y="3924300"/>
                </a:lnTo>
                <a:lnTo>
                  <a:pt x="2375498" y="3873500"/>
                </a:lnTo>
                <a:lnTo>
                  <a:pt x="2392359" y="3835400"/>
                </a:lnTo>
                <a:lnTo>
                  <a:pt x="2408641" y="3784600"/>
                </a:lnTo>
                <a:lnTo>
                  <a:pt x="2424335" y="3733800"/>
                </a:lnTo>
                <a:lnTo>
                  <a:pt x="2439432" y="3683000"/>
                </a:lnTo>
                <a:lnTo>
                  <a:pt x="2453923" y="3632200"/>
                </a:lnTo>
                <a:lnTo>
                  <a:pt x="2467797" y="3581400"/>
                </a:lnTo>
                <a:lnTo>
                  <a:pt x="2481046" y="3530600"/>
                </a:lnTo>
                <a:lnTo>
                  <a:pt x="2493660" y="3467100"/>
                </a:lnTo>
                <a:lnTo>
                  <a:pt x="2505631" y="3416300"/>
                </a:lnTo>
                <a:lnTo>
                  <a:pt x="2516948" y="3365500"/>
                </a:lnTo>
                <a:lnTo>
                  <a:pt x="2527603" y="3302000"/>
                </a:lnTo>
                <a:lnTo>
                  <a:pt x="2537585" y="3251200"/>
                </a:lnTo>
                <a:lnTo>
                  <a:pt x="2546887" y="3200400"/>
                </a:lnTo>
                <a:lnTo>
                  <a:pt x="2555498" y="3136900"/>
                </a:lnTo>
                <a:lnTo>
                  <a:pt x="2563409" y="3086100"/>
                </a:lnTo>
                <a:lnTo>
                  <a:pt x="2570611" y="3022600"/>
                </a:lnTo>
                <a:lnTo>
                  <a:pt x="2577094" y="2959100"/>
                </a:lnTo>
                <a:lnTo>
                  <a:pt x="2582849" y="2908300"/>
                </a:lnTo>
                <a:lnTo>
                  <a:pt x="2587868" y="2844800"/>
                </a:lnTo>
                <a:lnTo>
                  <a:pt x="2592140" y="2781300"/>
                </a:lnTo>
                <a:lnTo>
                  <a:pt x="2595656" y="2730500"/>
                </a:lnTo>
                <a:lnTo>
                  <a:pt x="2598407" y="2667000"/>
                </a:lnTo>
                <a:lnTo>
                  <a:pt x="2600383" y="2603500"/>
                </a:lnTo>
                <a:lnTo>
                  <a:pt x="2601576" y="2540000"/>
                </a:lnTo>
                <a:lnTo>
                  <a:pt x="2601976" y="2476500"/>
                </a:lnTo>
                <a:lnTo>
                  <a:pt x="2601576" y="2413000"/>
                </a:lnTo>
                <a:lnTo>
                  <a:pt x="2600383" y="2362200"/>
                </a:lnTo>
                <a:lnTo>
                  <a:pt x="2598407" y="2298700"/>
                </a:lnTo>
                <a:lnTo>
                  <a:pt x="2595656" y="2235200"/>
                </a:lnTo>
                <a:lnTo>
                  <a:pt x="2592140" y="2171700"/>
                </a:lnTo>
                <a:lnTo>
                  <a:pt x="2587868" y="2108200"/>
                </a:lnTo>
                <a:lnTo>
                  <a:pt x="2582849" y="2057400"/>
                </a:lnTo>
                <a:lnTo>
                  <a:pt x="2577094" y="1993900"/>
                </a:lnTo>
                <a:lnTo>
                  <a:pt x="2570611" y="1930400"/>
                </a:lnTo>
                <a:lnTo>
                  <a:pt x="2563409" y="1879600"/>
                </a:lnTo>
                <a:lnTo>
                  <a:pt x="2555498" y="1816100"/>
                </a:lnTo>
                <a:lnTo>
                  <a:pt x="2546887" y="1765300"/>
                </a:lnTo>
                <a:lnTo>
                  <a:pt x="2537585" y="1701800"/>
                </a:lnTo>
                <a:lnTo>
                  <a:pt x="2527603" y="1651000"/>
                </a:lnTo>
                <a:lnTo>
                  <a:pt x="2516948" y="1600200"/>
                </a:lnTo>
                <a:lnTo>
                  <a:pt x="2505631" y="1536700"/>
                </a:lnTo>
                <a:lnTo>
                  <a:pt x="2493660" y="1485900"/>
                </a:lnTo>
                <a:lnTo>
                  <a:pt x="2481046" y="1435100"/>
                </a:lnTo>
                <a:lnTo>
                  <a:pt x="2467797" y="1384300"/>
                </a:lnTo>
                <a:lnTo>
                  <a:pt x="2453923" y="1333500"/>
                </a:lnTo>
                <a:lnTo>
                  <a:pt x="2439432" y="1282700"/>
                </a:lnTo>
                <a:lnTo>
                  <a:pt x="2424335" y="1231900"/>
                </a:lnTo>
                <a:lnTo>
                  <a:pt x="2408641" y="1181100"/>
                </a:lnTo>
                <a:lnTo>
                  <a:pt x="2392359" y="1130300"/>
                </a:lnTo>
                <a:lnTo>
                  <a:pt x="2375498" y="1079500"/>
                </a:lnTo>
                <a:lnTo>
                  <a:pt x="2358068" y="1028700"/>
                </a:lnTo>
                <a:lnTo>
                  <a:pt x="2340077" y="990600"/>
                </a:lnTo>
                <a:lnTo>
                  <a:pt x="2321536" y="939800"/>
                </a:lnTo>
                <a:lnTo>
                  <a:pt x="2302454" y="901700"/>
                </a:lnTo>
                <a:lnTo>
                  <a:pt x="2282839" y="850900"/>
                </a:lnTo>
                <a:lnTo>
                  <a:pt x="2262702" y="812800"/>
                </a:lnTo>
                <a:lnTo>
                  <a:pt x="2242051" y="762000"/>
                </a:lnTo>
                <a:lnTo>
                  <a:pt x="2220896" y="723900"/>
                </a:lnTo>
                <a:lnTo>
                  <a:pt x="2199246" y="685800"/>
                </a:lnTo>
                <a:lnTo>
                  <a:pt x="2177111" y="647700"/>
                </a:lnTo>
                <a:lnTo>
                  <a:pt x="2154500" y="609600"/>
                </a:lnTo>
                <a:lnTo>
                  <a:pt x="2131422" y="571500"/>
                </a:lnTo>
                <a:lnTo>
                  <a:pt x="2107886" y="533400"/>
                </a:lnTo>
                <a:lnTo>
                  <a:pt x="2083902" y="495300"/>
                </a:lnTo>
                <a:lnTo>
                  <a:pt x="2059480" y="469900"/>
                </a:lnTo>
                <a:lnTo>
                  <a:pt x="2034628" y="431800"/>
                </a:lnTo>
                <a:lnTo>
                  <a:pt x="2009355" y="393700"/>
                </a:lnTo>
                <a:lnTo>
                  <a:pt x="1983672" y="368300"/>
                </a:lnTo>
                <a:lnTo>
                  <a:pt x="1957587" y="342900"/>
                </a:lnTo>
                <a:lnTo>
                  <a:pt x="1931110" y="304800"/>
                </a:lnTo>
                <a:lnTo>
                  <a:pt x="1877016" y="254000"/>
                </a:lnTo>
                <a:lnTo>
                  <a:pt x="1821465" y="203200"/>
                </a:lnTo>
                <a:lnTo>
                  <a:pt x="1764531" y="165100"/>
                </a:lnTo>
                <a:lnTo>
                  <a:pt x="1735570" y="139700"/>
                </a:lnTo>
                <a:lnTo>
                  <a:pt x="1706290" y="127000"/>
                </a:lnTo>
                <a:lnTo>
                  <a:pt x="1676702" y="101600"/>
                </a:lnTo>
                <a:lnTo>
                  <a:pt x="1524463" y="38100"/>
                </a:lnTo>
                <a:lnTo>
                  <a:pt x="1461735" y="12700"/>
                </a:lnTo>
                <a:close/>
              </a:path>
              <a:path w="2602229" h="4953000">
                <a:moveTo>
                  <a:pt x="1365913" y="0"/>
                </a:moveTo>
                <a:lnTo>
                  <a:pt x="1236051" y="0"/>
                </a:lnTo>
                <a:lnTo>
                  <a:pt x="1203887" y="12700"/>
                </a:lnTo>
                <a:lnTo>
                  <a:pt x="1398072" y="12700"/>
                </a:lnTo>
                <a:lnTo>
                  <a:pt x="13659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05650" y="965200"/>
            <a:ext cx="2602230" cy="4959350"/>
          </a:xfrm>
          <a:custGeom>
            <a:avLst/>
            <a:gdLst/>
            <a:ahLst/>
            <a:cxnLst/>
            <a:rect l="l" t="t" r="r" b="b"/>
            <a:pathLst>
              <a:path w="2602229" h="4959350">
                <a:moveTo>
                  <a:pt x="0" y="2479675"/>
                </a:moveTo>
                <a:lnTo>
                  <a:pt x="399" y="2417609"/>
                </a:lnTo>
                <a:lnTo>
                  <a:pt x="1592" y="2355918"/>
                </a:lnTo>
                <a:lnTo>
                  <a:pt x="3568" y="2294619"/>
                </a:lnTo>
                <a:lnTo>
                  <a:pt x="6318" y="2233731"/>
                </a:lnTo>
                <a:lnTo>
                  <a:pt x="9833" y="2173271"/>
                </a:lnTo>
                <a:lnTo>
                  <a:pt x="14104" y="2113257"/>
                </a:lnTo>
                <a:lnTo>
                  <a:pt x="19122" y="2053706"/>
                </a:lnTo>
                <a:lnTo>
                  <a:pt x="24876" y="1994637"/>
                </a:lnTo>
                <a:lnTo>
                  <a:pt x="31358" y="1936066"/>
                </a:lnTo>
                <a:lnTo>
                  <a:pt x="38559" y="1878013"/>
                </a:lnTo>
                <a:lnTo>
                  <a:pt x="46469" y="1820495"/>
                </a:lnTo>
                <a:lnTo>
                  <a:pt x="55078" y="1763528"/>
                </a:lnTo>
                <a:lnTo>
                  <a:pt x="64378" y="1707132"/>
                </a:lnTo>
                <a:lnTo>
                  <a:pt x="74359" y="1651324"/>
                </a:lnTo>
                <a:lnTo>
                  <a:pt x="85012" y="1596122"/>
                </a:lnTo>
                <a:lnTo>
                  <a:pt x="96327" y="1541543"/>
                </a:lnTo>
                <a:lnTo>
                  <a:pt x="108296" y="1487605"/>
                </a:lnTo>
                <a:lnTo>
                  <a:pt x="120908" y="1434326"/>
                </a:lnTo>
                <a:lnTo>
                  <a:pt x="134156" y="1381724"/>
                </a:lnTo>
                <a:lnTo>
                  <a:pt x="148028" y="1329816"/>
                </a:lnTo>
                <a:lnTo>
                  <a:pt x="162516" y="1278621"/>
                </a:lnTo>
                <a:lnTo>
                  <a:pt x="177611" y="1228155"/>
                </a:lnTo>
                <a:lnTo>
                  <a:pt x="193304" y="1178438"/>
                </a:lnTo>
                <a:lnTo>
                  <a:pt x="209584" y="1129486"/>
                </a:lnTo>
                <a:lnTo>
                  <a:pt x="226443" y="1081317"/>
                </a:lnTo>
                <a:lnTo>
                  <a:pt x="243872" y="1033949"/>
                </a:lnTo>
                <a:lnTo>
                  <a:pt x="261860" y="987400"/>
                </a:lnTo>
                <a:lnTo>
                  <a:pt x="280399" y="941688"/>
                </a:lnTo>
                <a:lnTo>
                  <a:pt x="299480" y="896830"/>
                </a:lnTo>
                <a:lnTo>
                  <a:pt x="319093" y="852844"/>
                </a:lnTo>
                <a:lnTo>
                  <a:pt x="339229" y="809748"/>
                </a:lnTo>
                <a:lnTo>
                  <a:pt x="359878" y="767560"/>
                </a:lnTo>
                <a:lnTo>
                  <a:pt x="381031" y="726297"/>
                </a:lnTo>
                <a:lnTo>
                  <a:pt x="402680" y="685977"/>
                </a:lnTo>
                <a:lnTo>
                  <a:pt x="424813" y="646618"/>
                </a:lnTo>
                <a:lnTo>
                  <a:pt x="447423" y="608237"/>
                </a:lnTo>
                <a:lnTo>
                  <a:pt x="470500" y="570854"/>
                </a:lnTo>
                <a:lnTo>
                  <a:pt x="494035" y="534484"/>
                </a:lnTo>
                <a:lnTo>
                  <a:pt x="518018" y="499146"/>
                </a:lnTo>
                <a:lnTo>
                  <a:pt x="542440" y="464858"/>
                </a:lnTo>
                <a:lnTo>
                  <a:pt x="567292" y="431637"/>
                </a:lnTo>
                <a:lnTo>
                  <a:pt x="592564" y="399502"/>
                </a:lnTo>
                <a:lnTo>
                  <a:pt x="618247" y="368470"/>
                </a:lnTo>
                <a:lnTo>
                  <a:pt x="644332" y="338558"/>
                </a:lnTo>
                <a:lnTo>
                  <a:pt x="670809" y="309785"/>
                </a:lnTo>
                <a:lnTo>
                  <a:pt x="697669" y="282168"/>
                </a:lnTo>
                <a:lnTo>
                  <a:pt x="752502" y="230474"/>
                </a:lnTo>
                <a:lnTo>
                  <a:pt x="808756" y="183619"/>
                </a:lnTo>
                <a:lnTo>
                  <a:pt x="866355" y="141743"/>
                </a:lnTo>
                <a:lnTo>
                  <a:pt x="925227" y="104990"/>
                </a:lnTo>
                <a:lnTo>
                  <a:pt x="985295" y="73502"/>
                </a:lnTo>
                <a:lnTo>
                  <a:pt x="1046486" y="47420"/>
                </a:lnTo>
                <a:lnTo>
                  <a:pt x="1108726" y="26887"/>
                </a:lnTo>
                <a:lnTo>
                  <a:pt x="1171939" y="12044"/>
                </a:lnTo>
                <a:lnTo>
                  <a:pt x="1236051" y="3034"/>
                </a:lnTo>
                <a:lnTo>
                  <a:pt x="1300988" y="0"/>
                </a:lnTo>
                <a:lnTo>
                  <a:pt x="1333549" y="761"/>
                </a:lnTo>
                <a:lnTo>
                  <a:pt x="1398072" y="6801"/>
                </a:lnTo>
                <a:lnTo>
                  <a:pt x="1461735" y="18745"/>
                </a:lnTo>
                <a:lnTo>
                  <a:pt x="1524463" y="36451"/>
                </a:lnTo>
                <a:lnTo>
                  <a:pt x="1586181" y="59776"/>
                </a:lnTo>
                <a:lnTo>
                  <a:pt x="1646815" y="88579"/>
                </a:lnTo>
                <a:lnTo>
                  <a:pt x="1706290" y="122718"/>
                </a:lnTo>
                <a:lnTo>
                  <a:pt x="1764531" y="162049"/>
                </a:lnTo>
                <a:lnTo>
                  <a:pt x="1821465" y="206433"/>
                </a:lnTo>
                <a:lnTo>
                  <a:pt x="1877016" y="255725"/>
                </a:lnTo>
                <a:lnTo>
                  <a:pt x="1931110" y="309785"/>
                </a:lnTo>
                <a:lnTo>
                  <a:pt x="1957587" y="338558"/>
                </a:lnTo>
                <a:lnTo>
                  <a:pt x="1983672" y="368470"/>
                </a:lnTo>
                <a:lnTo>
                  <a:pt x="2009355" y="399502"/>
                </a:lnTo>
                <a:lnTo>
                  <a:pt x="2034628" y="431637"/>
                </a:lnTo>
                <a:lnTo>
                  <a:pt x="2059480" y="464858"/>
                </a:lnTo>
                <a:lnTo>
                  <a:pt x="2083902" y="499146"/>
                </a:lnTo>
                <a:lnTo>
                  <a:pt x="2107886" y="534484"/>
                </a:lnTo>
                <a:lnTo>
                  <a:pt x="2131422" y="570854"/>
                </a:lnTo>
                <a:lnTo>
                  <a:pt x="2154500" y="608237"/>
                </a:lnTo>
                <a:lnTo>
                  <a:pt x="2177111" y="646618"/>
                </a:lnTo>
                <a:lnTo>
                  <a:pt x="2199246" y="685977"/>
                </a:lnTo>
                <a:lnTo>
                  <a:pt x="2220896" y="726297"/>
                </a:lnTo>
                <a:lnTo>
                  <a:pt x="2242051" y="767560"/>
                </a:lnTo>
                <a:lnTo>
                  <a:pt x="2262702" y="809748"/>
                </a:lnTo>
                <a:lnTo>
                  <a:pt x="2282839" y="852844"/>
                </a:lnTo>
                <a:lnTo>
                  <a:pt x="2302454" y="896830"/>
                </a:lnTo>
                <a:lnTo>
                  <a:pt x="2321536" y="941688"/>
                </a:lnTo>
                <a:lnTo>
                  <a:pt x="2340077" y="987400"/>
                </a:lnTo>
                <a:lnTo>
                  <a:pt x="2358068" y="1033949"/>
                </a:lnTo>
                <a:lnTo>
                  <a:pt x="2375498" y="1081317"/>
                </a:lnTo>
                <a:lnTo>
                  <a:pt x="2392359" y="1129486"/>
                </a:lnTo>
                <a:lnTo>
                  <a:pt x="2408641" y="1178438"/>
                </a:lnTo>
                <a:lnTo>
                  <a:pt x="2424335" y="1228155"/>
                </a:lnTo>
                <a:lnTo>
                  <a:pt x="2439432" y="1278621"/>
                </a:lnTo>
                <a:lnTo>
                  <a:pt x="2453923" y="1329816"/>
                </a:lnTo>
                <a:lnTo>
                  <a:pt x="2467797" y="1381724"/>
                </a:lnTo>
                <a:lnTo>
                  <a:pt x="2481046" y="1434326"/>
                </a:lnTo>
                <a:lnTo>
                  <a:pt x="2493660" y="1487605"/>
                </a:lnTo>
                <a:lnTo>
                  <a:pt x="2505631" y="1541543"/>
                </a:lnTo>
                <a:lnTo>
                  <a:pt x="2516948" y="1596122"/>
                </a:lnTo>
                <a:lnTo>
                  <a:pt x="2527603" y="1651324"/>
                </a:lnTo>
                <a:lnTo>
                  <a:pt x="2537585" y="1707132"/>
                </a:lnTo>
                <a:lnTo>
                  <a:pt x="2546887" y="1763528"/>
                </a:lnTo>
                <a:lnTo>
                  <a:pt x="2555498" y="1820495"/>
                </a:lnTo>
                <a:lnTo>
                  <a:pt x="2563409" y="1878013"/>
                </a:lnTo>
                <a:lnTo>
                  <a:pt x="2570611" y="1936066"/>
                </a:lnTo>
                <a:lnTo>
                  <a:pt x="2577094" y="1994637"/>
                </a:lnTo>
                <a:lnTo>
                  <a:pt x="2582849" y="2053706"/>
                </a:lnTo>
                <a:lnTo>
                  <a:pt x="2587868" y="2113257"/>
                </a:lnTo>
                <a:lnTo>
                  <a:pt x="2592140" y="2173271"/>
                </a:lnTo>
                <a:lnTo>
                  <a:pt x="2595656" y="2233731"/>
                </a:lnTo>
                <a:lnTo>
                  <a:pt x="2598407" y="2294619"/>
                </a:lnTo>
                <a:lnTo>
                  <a:pt x="2600383" y="2355918"/>
                </a:lnTo>
                <a:lnTo>
                  <a:pt x="2601576" y="2417609"/>
                </a:lnTo>
                <a:lnTo>
                  <a:pt x="2601976" y="2479675"/>
                </a:lnTo>
                <a:lnTo>
                  <a:pt x="2601576" y="2541740"/>
                </a:lnTo>
                <a:lnTo>
                  <a:pt x="2600383" y="2603431"/>
                </a:lnTo>
                <a:lnTo>
                  <a:pt x="2598407" y="2664730"/>
                </a:lnTo>
                <a:lnTo>
                  <a:pt x="2595656" y="2725618"/>
                </a:lnTo>
                <a:lnTo>
                  <a:pt x="2592140" y="2786078"/>
                </a:lnTo>
                <a:lnTo>
                  <a:pt x="2587868" y="2846092"/>
                </a:lnTo>
                <a:lnTo>
                  <a:pt x="2582849" y="2905643"/>
                </a:lnTo>
                <a:lnTo>
                  <a:pt x="2577094" y="2964712"/>
                </a:lnTo>
                <a:lnTo>
                  <a:pt x="2570611" y="3023283"/>
                </a:lnTo>
                <a:lnTo>
                  <a:pt x="2563409" y="3081336"/>
                </a:lnTo>
                <a:lnTo>
                  <a:pt x="2555498" y="3138854"/>
                </a:lnTo>
                <a:lnTo>
                  <a:pt x="2546887" y="3195821"/>
                </a:lnTo>
                <a:lnTo>
                  <a:pt x="2537585" y="3252217"/>
                </a:lnTo>
                <a:lnTo>
                  <a:pt x="2527603" y="3308025"/>
                </a:lnTo>
                <a:lnTo>
                  <a:pt x="2516948" y="3363227"/>
                </a:lnTo>
                <a:lnTo>
                  <a:pt x="2505631" y="3417806"/>
                </a:lnTo>
                <a:lnTo>
                  <a:pt x="2493660" y="3471744"/>
                </a:lnTo>
                <a:lnTo>
                  <a:pt x="2481046" y="3525023"/>
                </a:lnTo>
                <a:lnTo>
                  <a:pt x="2467797" y="3577625"/>
                </a:lnTo>
                <a:lnTo>
                  <a:pt x="2453923" y="3629533"/>
                </a:lnTo>
                <a:lnTo>
                  <a:pt x="2439432" y="3680728"/>
                </a:lnTo>
                <a:lnTo>
                  <a:pt x="2424335" y="3731194"/>
                </a:lnTo>
                <a:lnTo>
                  <a:pt x="2408641" y="3780911"/>
                </a:lnTo>
                <a:lnTo>
                  <a:pt x="2392359" y="3829863"/>
                </a:lnTo>
                <a:lnTo>
                  <a:pt x="2375498" y="3878032"/>
                </a:lnTo>
                <a:lnTo>
                  <a:pt x="2358068" y="3925400"/>
                </a:lnTo>
                <a:lnTo>
                  <a:pt x="2340077" y="3971949"/>
                </a:lnTo>
                <a:lnTo>
                  <a:pt x="2321536" y="4017661"/>
                </a:lnTo>
                <a:lnTo>
                  <a:pt x="2302454" y="4062519"/>
                </a:lnTo>
                <a:lnTo>
                  <a:pt x="2282839" y="4106505"/>
                </a:lnTo>
                <a:lnTo>
                  <a:pt x="2262702" y="4149601"/>
                </a:lnTo>
                <a:lnTo>
                  <a:pt x="2242051" y="4191789"/>
                </a:lnTo>
                <a:lnTo>
                  <a:pt x="2220896" y="4233052"/>
                </a:lnTo>
                <a:lnTo>
                  <a:pt x="2199246" y="4273372"/>
                </a:lnTo>
                <a:lnTo>
                  <a:pt x="2177111" y="4312731"/>
                </a:lnTo>
                <a:lnTo>
                  <a:pt x="2154500" y="4351112"/>
                </a:lnTo>
                <a:lnTo>
                  <a:pt x="2131422" y="4388495"/>
                </a:lnTo>
                <a:lnTo>
                  <a:pt x="2107886" y="4424865"/>
                </a:lnTo>
                <a:lnTo>
                  <a:pt x="2083902" y="4460203"/>
                </a:lnTo>
                <a:lnTo>
                  <a:pt x="2059480" y="4494491"/>
                </a:lnTo>
                <a:lnTo>
                  <a:pt x="2034628" y="4527712"/>
                </a:lnTo>
                <a:lnTo>
                  <a:pt x="2009355" y="4559847"/>
                </a:lnTo>
                <a:lnTo>
                  <a:pt x="1983672" y="4590879"/>
                </a:lnTo>
                <a:lnTo>
                  <a:pt x="1957587" y="4620791"/>
                </a:lnTo>
                <a:lnTo>
                  <a:pt x="1931110" y="4649564"/>
                </a:lnTo>
                <a:lnTo>
                  <a:pt x="1904250" y="4677181"/>
                </a:lnTo>
                <a:lnTo>
                  <a:pt x="1849418" y="4728875"/>
                </a:lnTo>
                <a:lnTo>
                  <a:pt x="1793166" y="4775730"/>
                </a:lnTo>
                <a:lnTo>
                  <a:pt x="1735570" y="4817606"/>
                </a:lnTo>
                <a:lnTo>
                  <a:pt x="1676702" y="4854359"/>
                </a:lnTo>
                <a:lnTo>
                  <a:pt x="1616638" y="4885847"/>
                </a:lnTo>
                <a:lnTo>
                  <a:pt x="1555453" y="4911929"/>
                </a:lnTo>
                <a:lnTo>
                  <a:pt x="1493221" y="4932462"/>
                </a:lnTo>
                <a:lnTo>
                  <a:pt x="1430016" y="4947305"/>
                </a:lnTo>
                <a:lnTo>
                  <a:pt x="1365913" y="4956315"/>
                </a:lnTo>
                <a:lnTo>
                  <a:pt x="1300988" y="4959350"/>
                </a:lnTo>
                <a:lnTo>
                  <a:pt x="1268421" y="4958588"/>
                </a:lnTo>
                <a:lnTo>
                  <a:pt x="1203887" y="4952548"/>
                </a:lnTo>
                <a:lnTo>
                  <a:pt x="1140215" y="4940604"/>
                </a:lnTo>
                <a:lnTo>
                  <a:pt x="1077480" y="4922898"/>
                </a:lnTo>
                <a:lnTo>
                  <a:pt x="1015755" y="4899573"/>
                </a:lnTo>
                <a:lnTo>
                  <a:pt x="955116" y="4870770"/>
                </a:lnTo>
                <a:lnTo>
                  <a:pt x="895637" y="4836631"/>
                </a:lnTo>
                <a:lnTo>
                  <a:pt x="837392" y="4797300"/>
                </a:lnTo>
                <a:lnTo>
                  <a:pt x="780456" y="4752916"/>
                </a:lnTo>
                <a:lnTo>
                  <a:pt x="724903" y="4703624"/>
                </a:lnTo>
                <a:lnTo>
                  <a:pt x="670809" y="4649564"/>
                </a:lnTo>
                <a:lnTo>
                  <a:pt x="644332" y="4620791"/>
                </a:lnTo>
                <a:lnTo>
                  <a:pt x="618247" y="4590879"/>
                </a:lnTo>
                <a:lnTo>
                  <a:pt x="592564" y="4559847"/>
                </a:lnTo>
                <a:lnTo>
                  <a:pt x="567292" y="4527712"/>
                </a:lnTo>
                <a:lnTo>
                  <a:pt x="542440" y="4494491"/>
                </a:lnTo>
                <a:lnTo>
                  <a:pt x="518018" y="4460203"/>
                </a:lnTo>
                <a:lnTo>
                  <a:pt x="494035" y="4424865"/>
                </a:lnTo>
                <a:lnTo>
                  <a:pt x="470500" y="4388495"/>
                </a:lnTo>
                <a:lnTo>
                  <a:pt x="447423" y="4351112"/>
                </a:lnTo>
                <a:lnTo>
                  <a:pt x="424813" y="4312731"/>
                </a:lnTo>
                <a:lnTo>
                  <a:pt x="402680" y="4273372"/>
                </a:lnTo>
                <a:lnTo>
                  <a:pt x="381031" y="4233052"/>
                </a:lnTo>
                <a:lnTo>
                  <a:pt x="359878" y="4191789"/>
                </a:lnTo>
                <a:lnTo>
                  <a:pt x="339229" y="4149601"/>
                </a:lnTo>
                <a:lnTo>
                  <a:pt x="319093" y="4106505"/>
                </a:lnTo>
                <a:lnTo>
                  <a:pt x="299480" y="4062519"/>
                </a:lnTo>
                <a:lnTo>
                  <a:pt x="280399" y="4017661"/>
                </a:lnTo>
                <a:lnTo>
                  <a:pt x="261860" y="3971949"/>
                </a:lnTo>
                <a:lnTo>
                  <a:pt x="243872" y="3925400"/>
                </a:lnTo>
                <a:lnTo>
                  <a:pt x="226443" y="3878032"/>
                </a:lnTo>
                <a:lnTo>
                  <a:pt x="209584" y="3829863"/>
                </a:lnTo>
                <a:lnTo>
                  <a:pt x="193304" y="3780911"/>
                </a:lnTo>
                <a:lnTo>
                  <a:pt x="177611" y="3731194"/>
                </a:lnTo>
                <a:lnTo>
                  <a:pt x="162516" y="3680728"/>
                </a:lnTo>
                <a:lnTo>
                  <a:pt x="148028" y="3629533"/>
                </a:lnTo>
                <a:lnTo>
                  <a:pt x="134156" y="3577625"/>
                </a:lnTo>
                <a:lnTo>
                  <a:pt x="120908" y="3525023"/>
                </a:lnTo>
                <a:lnTo>
                  <a:pt x="108296" y="3471744"/>
                </a:lnTo>
                <a:lnTo>
                  <a:pt x="96327" y="3417806"/>
                </a:lnTo>
                <a:lnTo>
                  <a:pt x="85012" y="3363227"/>
                </a:lnTo>
                <a:lnTo>
                  <a:pt x="74359" y="3308025"/>
                </a:lnTo>
                <a:lnTo>
                  <a:pt x="64378" y="3252217"/>
                </a:lnTo>
                <a:lnTo>
                  <a:pt x="55078" y="3195821"/>
                </a:lnTo>
                <a:lnTo>
                  <a:pt x="46469" y="3138854"/>
                </a:lnTo>
                <a:lnTo>
                  <a:pt x="38559" y="3081336"/>
                </a:lnTo>
                <a:lnTo>
                  <a:pt x="31358" y="3023283"/>
                </a:lnTo>
                <a:lnTo>
                  <a:pt x="24876" y="2964712"/>
                </a:lnTo>
                <a:lnTo>
                  <a:pt x="19122" y="2905643"/>
                </a:lnTo>
                <a:lnTo>
                  <a:pt x="14104" y="2846092"/>
                </a:lnTo>
                <a:lnTo>
                  <a:pt x="9833" y="2786078"/>
                </a:lnTo>
                <a:lnTo>
                  <a:pt x="6318" y="2725618"/>
                </a:lnTo>
                <a:lnTo>
                  <a:pt x="3568" y="2664730"/>
                </a:lnTo>
                <a:lnTo>
                  <a:pt x="1592" y="2603431"/>
                </a:lnTo>
                <a:lnTo>
                  <a:pt x="399" y="2541740"/>
                </a:lnTo>
                <a:lnTo>
                  <a:pt x="0" y="2479675"/>
                </a:lnTo>
                <a:close/>
              </a:path>
            </a:pathLst>
          </a:custGeom>
          <a:ln w="19050">
            <a:solidFill>
              <a:srgbClr val="9185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95386" y="3253740"/>
            <a:ext cx="12236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rebuchet MS"/>
                <a:cs typeface="Trebuchet MS"/>
              </a:rPr>
              <a:t>ТЬЮТОР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90390" y="2108961"/>
            <a:ext cx="2625724" cy="1284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49672" y="3390010"/>
            <a:ext cx="2243074" cy="1908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39055" y="5326253"/>
            <a:ext cx="2292350" cy="1368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10816" y="4655870"/>
            <a:ext cx="2527300" cy="1536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02588" y="2427351"/>
            <a:ext cx="2813050" cy="20971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09494" y="673354"/>
            <a:ext cx="4316349" cy="13684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39001" y="4226052"/>
            <a:ext cx="1240155" cy="178435"/>
          </a:xfrm>
          <a:custGeom>
            <a:avLst/>
            <a:gdLst/>
            <a:ahLst/>
            <a:cxnLst/>
            <a:rect l="l" t="t" r="r" b="b"/>
            <a:pathLst>
              <a:path w="1240154" h="178435">
                <a:moveTo>
                  <a:pt x="1203627" y="136775"/>
                </a:moveTo>
                <a:lnTo>
                  <a:pt x="1142492" y="166878"/>
                </a:lnTo>
                <a:lnTo>
                  <a:pt x="1141095" y="170687"/>
                </a:lnTo>
                <a:lnTo>
                  <a:pt x="1142746" y="173862"/>
                </a:lnTo>
                <a:lnTo>
                  <a:pt x="1144270" y="177037"/>
                </a:lnTo>
                <a:lnTo>
                  <a:pt x="1148079" y="178308"/>
                </a:lnTo>
                <a:lnTo>
                  <a:pt x="1151254" y="176784"/>
                </a:lnTo>
                <a:lnTo>
                  <a:pt x="1228819" y="138556"/>
                </a:lnTo>
                <a:lnTo>
                  <a:pt x="1203627" y="136775"/>
                </a:lnTo>
                <a:close/>
              </a:path>
              <a:path w="1240154" h="178435">
                <a:moveTo>
                  <a:pt x="1233300" y="136347"/>
                </a:moveTo>
                <a:lnTo>
                  <a:pt x="1228819" y="138556"/>
                </a:lnTo>
                <a:lnTo>
                  <a:pt x="1230629" y="138684"/>
                </a:lnTo>
                <a:lnTo>
                  <a:pt x="1233300" y="136347"/>
                </a:lnTo>
                <a:close/>
              </a:path>
              <a:path w="1240154" h="178435">
                <a:moveTo>
                  <a:pt x="1214876" y="131241"/>
                </a:moveTo>
                <a:lnTo>
                  <a:pt x="1203627" y="136775"/>
                </a:lnTo>
                <a:lnTo>
                  <a:pt x="1228819" y="138556"/>
                </a:lnTo>
                <a:lnTo>
                  <a:pt x="1231136" y="137414"/>
                </a:lnTo>
                <a:lnTo>
                  <a:pt x="1223899" y="137414"/>
                </a:lnTo>
                <a:lnTo>
                  <a:pt x="1214876" y="131241"/>
                </a:lnTo>
                <a:close/>
              </a:path>
              <a:path w="1240154" h="178435">
                <a:moveTo>
                  <a:pt x="1224788" y="126365"/>
                </a:moveTo>
                <a:lnTo>
                  <a:pt x="1214876" y="131241"/>
                </a:lnTo>
                <a:lnTo>
                  <a:pt x="1223899" y="137414"/>
                </a:lnTo>
                <a:lnTo>
                  <a:pt x="1224788" y="126365"/>
                </a:lnTo>
                <a:close/>
              </a:path>
              <a:path w="1240154" h="178435">
                <a:moveTo>
                  <a:pt x="1230452" y="126365"/>
                </a:moveTo>
                <a:lnTo>
                  <a:pt x="1224788" y="126365"/>
                </a:lnTo>
                <a:lnTo>
                  <a:pt x="1223899" y="137414"/>
                </a:lnTo>
                <a:lnTo>
                  <a:pt x="1231136" y="137414"/>
                </a:lnTo>
                <a:lnTo>
                  <a:pt x="1233300" y="136347"/>
                </a:lnTo>
                <a:lnTo>
                  <a:pt x="1233677" y="136017"/>
                </a:lnTo>
                <a:lnTo>
                  <a:pt x="1234185" y="129031"/>
                </a:lnTo>
                <a:lnTo>
                  <a:pt x="1233914" y="128721"/>
                </a:lnTo>
                <a:lnTo>
                  <a:pt x="1230452" y="126365"/>
                </a:lnTo>
                <a:close/>
              </a:path>
              <a:path w="1240154" h="178435">
                <a:moveTo>
                  <a:pt x="36477" y="41540"/>
                </a:moveTo>
                <a:lnTo>
                  <a:pt x="25112" y="47140"/>
                </a:lnTo>
                <a:lnTo>
                  <a:pt x="35510" y="54223"/>
                </a:lnTo>
                <a:lnTo>
                  <a:pt x="1203627" y="136775"/>
                </a:lnTo>
                <a:lnTo>
                  <a:pt x="1214876" y="131241"/>
                </a:lnTo>
                <a:lnTo>
                  <a:pt x="1204389" y="124066"/>
                </a:lnTo>
                <a:lnTo>
                  <a:pt x="36477" y="41540"/>
                </a:lnTo>
                <a:close/>
              </a:path>
              <a:path w="1240154" h="178435">
                <a:moveTo>
                  <a:pt x="1233914" y="128721"/>
                </a:moveTo>
                <a:lnTo>
                  <a:pt x="1234185" y="129031"/>
                </a:lnTo>
                <a:lnTo>
                  <a:pt x="1233677" y="136017"/>
                </a:lnTo>
                <a:lnTo>
                  <a:pt x="1233300" y="136347"/>
                </a:lnTo>
                <a:lnTo>
                  <a:pt x="1240154" y="132969"/>
                </a:lnTo>
                <a:lnTo>
                  <a:pt x="1233914" y="128721"/>
                </a:lnTo>
                <a:close/>
              </a:path>
              <a:path w="1240154" h="178435">
                <a:moveTo>
                  <a:pt x="1204389" y="124066"/>
                </a:moveTo>
                <a:lnTo>
                  <a:pt x="1214876" y="131241"/>
                </a:lnTo>
                <a:lnTo>
                  <a:pt x="1224788" y="126365"/>
                </a:lnTo>
                <a:lnTo>
                  <a:pt x="1230452" y="126365"/>
                </a:lnTo>
                <a:lnTo>
                  <a:pt x="1229703" y="125855"/>
                </a:lnTo>
                <a:lnTo>
                  <a:pt x="1204389" y="124066"/>
                </a:lnTo>
                <a:close/>
              </a:path>
              <a:path w="1240154" h="178435">
                <a:moveTo>
                  <a:pt x="1229703" y="125855"/>
                </a:moveTo>
                <a:lnTo>
                  <a:pt x="1233914" y="128721"/>
                </a:lnTo>
                <a:lnTo>
                  <a:pt x="1231519" y="125984"/>
                </a:lnTo>
                <a:lnTo>
                  <a:pt x="1229703" y="125855"/>
                </a:lnTo>
                <a:close/>
              </a:path>
              <a:path w="1240154" h="178435">
                <a:moveTo>
                  <a:pt x="1155319" y="75184"/>
                </a:moveTo>
                <a:lnTo>
                  <a:pt x="1151381" y="75946"/>
                </a:lnTo>
                <a:lnTo>
                  <a:pt x="1149350" y="78867"/>
                </a:lnTo>
                <a:lnTo>
                  <a:pt x="1147445" y="81661"/>
                </a:lnTo>
                <a:lnTo>
                  <a:pt x="1148206" y="85725"/>
                </a:lnTo>
                <a:lnTo>
                  <a:pt x="1151127" y="87630"/>
                </a:lnTo>
                <a:lnTo>
                  <a:pt x="1204389" y="124066"/>
                </a:lnTo>
                <a:lnTo>
                  <a:pt x="1229703" y="125855"/>
                </a:lnTo>
                <a:lnTo>
                  <a:pt x="1158240" y="77216"/>
                </a:lnTo>
                <a:lnTo>
                  <a:pt x="1155319" y="75184"/>
                </a:lnTo>
                <a:close/>
              </a:path>
              <a:path w="1240154" h="178435">
                <a:moveTo>
                  <a:pt x="10406" y="52449"/>
                </a:moveTo>
                <a:lnTo>
                  <a:pt x="81788" y="101218"/>
                </a:lnTo>
                <a:lnTo>
                  <a:pt x="84708" y="103124"/>
                </a:lnTo>
                <a:lnTo>
                  <a:pt x="88646" y="102362"/>
                </a:lnTo>
                <a:lnTo>
                  <a:pt x="90677" y="99441"/>
                </a:lnTo>
                <a:lnTo>
                  <a:pt x="92582" y="96647"/>
                </a:lnTo>
                <a:lnTo>
                  <a:pt x="91948" y="92710"/>
                </a:lnTo>
                <a:lnTo>
                  <a:pt x="89026" y="90678"/>
                </a:lnTo>
                <a:lnTo>
                  <a:pt x="35510" y="54223"/>
                </a:lnTo>
                <a:lnTo>
                  <a:pt x="10406" y="52449"/>
                </a:lnTo>
                <a:close/>
              </a:path>
              <a:path w="1240154" h="178435">
                <a:moveTo>
                  <a:pt x="11325" y="39757"/>
                </a:moveTo>
                <a:lnTo>
                  <a:pt x="6854" y="41960"/>
                </a:lnTo>
                <a:lnTo>
                  <a:pt x="6476" y="42291"/>
                </a:lnTo>
                <a:lnTo>
                  <a:pt x="5969" y="49275"/>
                </a:lnTo>
                <a:lnTo>
                  <a:pt x="6276" y="49627"/>
                </a:lnTo>
                <a:lnTo>
                  <a:pt x="10406" y="52449"/>
                </a:lnTo>
                <a:lnTo>
                  <a:pt x="35510" y="54223"/>
                </a:lnTo>
                <a:lnTo>
                  <a:pt x="32162" y="51943"/>
                </a:lnTo>
                <a:lnTo>
                  <a:pt x="15367" y="51943"/>
                </a:lnTo>
                <a:lnTo>
                  <a:pt x="16128" y="41021"/>
                </a:lnTo>
                <a:lnTo>
                  <a:pt x="29129" y="41021"/>
                </a:lnTo>
                <a:lnTo>
                  <a:pt x="11325" y="39757"/>
                </a:lnTo>
                <a:close/>
              </a:path>
              <a:path w="1240154" h="178435">
                <a:moveTo>
                  <a:pt x="6276" y="49627"/>
                </a:moveTo>
                <a:lnTo>
                  <a:pt x="8635" y="52324"/>
                </a:lnTo>
                <a:lnTo>
                  <a:pt x="10406" y="52449"/>
                </a:lnTo>
                <a:lnTo>
                  <a:pt x="6276" y="49627"/>
                </a:lnTo>
                <a:close/>
              </a:path>
              <a:path w="1240154" h="178435">
                <a:moveTo>
                  <a:pt x="16128" y="41021"/>
                </a:moveTo>
                <a:lnTo>
                  <a:pt x="15367" y="51943"/>
                </a:lnTo>
                <a:lnTo>
                  <a:pt x="25112" y="47140"/>
                </a:lnTo>
                <a:lnTo>
                  <a:pt x="16128" y="41021"/>
                </a:lnTo>
                <a:close/>
              </a:path>
              <a:path w="1240154" h="178435">
                <a:moveTo>
                  <a:pt x="25112" y="47140"/>
                </a:moveTo>
                <a:lnTo>
                  <a:pt x="15367" y="51943"/>
                </a:lnTo>
                <a:lnTo>
                  <a:pt x="32162" y="51943"/>
                </a:lnTo>
                <a:lnTo>
                  <a:pt x="25112" y="47140"/>
                </a:lnTo>
                <a:close/>
              </a:path>
              <a:path w="1240154" h="178435">
                <a:moveTo>
                  <a:pt x="6854" y="41960"/>
                </a:moveTo>
                <a:lnTo>
                  <a:pt x="0" y="45339"/>
                </a:lnTo>
                <a:lnTo>
                  <a:pt x="6276" y="49627"/>
                </a:lnTo>
                <a:lnTo>
                  <a:pt x="5969" y="49275"/>
                </a:lnTo>
                <a:lnTo>
                  <a:pt x="6476" y="42291"/>
                </a:lnTo>
                <a:lnTo>
                  <a:pt x="6854" y="41960"/>
                </a:lnTo>
                <a:close/>
              </a:path>
              <a:path w="1240154" h="178435">
                <a:moveTo>
                  <a:pt x="29129" y="41021"/>
                </a:moveTo>
                <a:lnTo>
                  <a:pt x="16128" y="41021"/>
                </a:lnTo>
                <a:lnTo>
                  <a:pt x="25112" y="47140"/>
                </a:lnTo>
                <a:lnTo>
                  <a:pt x="36477" y="41540"/>
                </a:lnTo>
                <a:lnTo>
                  <a:pt x="29129" y="41021"/>
                </a:lnTo>
                <a:close/>
              </a:path>
              <a:path w="1240154" h="178435">
                <a:moveTo>
                  <a:pt x="9525" y="39624"/>
                </a:moveTo>
                <a:lnTo>
                  <a:pt x="6854" y="41960"/>
                </a:lnTo>
                <a:lnTo>
                  <a:pt x="11325" y="39757"/>
                </a:lnTo>
                <a:lnTo>
                  <a:pt x="9525" y="39624"/>
                </a:lnTo>
                <a:close/>
              </a:path>
              <a:path w="1240154" h="178435">
                <a:moveTo>
                  <a:pt x="92075" y="0"/>
                </a:moveTo>
                <a:lnTo>
                  <a:pt x="88900" y="1524"/>
                </a:lnTo>
                <a:lnTo>
                  <a:pt x="11325" y="39757"/>
                </a:lnTo>
                <a:lnTo>
                  <a:pt x="36477" y="41540"/>
                </a:lnTo>
                <a:lnTo>
                  <a:pt x="94488" y="12954"/>
                </a:lnTo>
                <a:lnTo>
                  <a:pt x="97663" y="11430"/>
                </a:lnTo>
                <a:lnTo>
                  <a:pt x="98932" y="7620"/>
                </a:lnTo>
                <a:lnTo>
                  <a:pt x="95884" y="1270"/>
                </a:lnTo>
                <a:lnTo>
                  <a:pt x="92075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1388" rIns="0" bIns="0" rtlCol="0">
            <a:spAutoFit/>
          </a:bodyPr>
          <a:lstStyle/>
          <a:p>
            <a:pPr marL="1879600">
              <a:lnSpc>
                <a:spcPct val="100000"/>
              </a:lnSpc>
            </a:pPr>
            <a:r>
              <a:rPr sz="3600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Предварительный</a:t>
            </a:r>
            <a:r>
              <a:rPr sz="36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0000"/>
                </a:solidFill>
                <a:latin typeface="Times New Roman"/>
                <a:cs typeface="Times New Roman"/>
              </a:rPr>
              <a:t>этап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5168" y="1002665"/>
            <a:ext cx="9378950" cy="4828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Times New Roman"/>
              <a:buAutoNum type="arabicPeriod"/>
              <a:tabLst>
                <a:tab pos="355600" algn="l"/>
              </a:tabLst>
            </a:pPr>
            <a:r>
              <a:rPr sz="2000" spc="-15" dirty="0">
                <a:latin typeface="Times New Roman"/>
                <a:cs typeface="Times New Roman"/>
              </a:rPr>
              <a:t>Знакомство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20" dirty="0">
                <a:latin typeface="Times New Roman"/>
                <a:cs typeface="Times New Roman"/>
              </a:rPr>
              <a:t>ребенком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20" dirty="0">
                <a:latin typeface="Times New Roman"/>
                <a:cs typeface="Times New Roman"/>
              </a:rPr>
              <a:t>его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семьей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Times New Roman"/>
              <a:buAutoNum type="arabicPeriod"/>
              <a:tabLst>
                <a:tab pos="355600" algn="l"/>
              </a:tabLst>
            </a:pPr>
            <a:r>
              <a:rPr sz="2000" spc="-10" dirty="0">
                <a:latin typeface="Times New Roman"/>
                <a:cs typeface="Times New Roman"/>
              </a:rPr>
              <a:t>Познакомить ребенка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5" dirty="0">
                <a:latin typeface="Times New Roman"/>
                <a:cs typeface="Times New Roman"/>
              </a:rPr>
              <a:t>помещением, </a:t>
            </a:r>
            <a:r>
              <a:rPr sz="2000" spc="-35" dirty="0">
                <a:latin typeface="Times New Roman"/>
                <a:cs typeface="Times New Roman"/>
              </a:rPr>
              <a:t>где </a:t>
            </a:r>
            <a:r>
              <a:rPr sz="2000" dirty="0">
                <a:latin typeface="Times New Roman"/>
                <a:cs typeface="Times New Roman"/>
              </a:rPr>
              <a:t>он </a:t>
            </a:r>
            <a:r>
              <a:rPr sz="2000" spc="-40" dirty="0">
                <a:latin typeface="Times New Roman"/>
                <a:cs typeface="Times New Roman"/>
              </a:rPr>
              <a:t>будет </a:t>
            </a:r>
            <a:r>
              <a:rPr sz="2000" spc="-5" dirty="0">
                <a:latin typeface="Times New Roman"/>
                <a:cs typeface="Times New Roman"/>
              </a:rPr>
              <a:t>заниматься, </a:t>
            </a:r>
            <a:r>
              <a:rPr sz="2000" spc="-20" dirty="0">
                <a:latin typeface="Times New Roman"/>
                <a:cs typeface="Times New Roman"/>
              </a:rPr>
              <a:t>его </a:t>
            </a:r>
            <a:r>
              <a:rPr sz="2000" spc="-5" dirty="0">
                <a:latin typeface="Times New Roman"/>
                <a:cs typeface="Times New Roman"/>
              </a:rPr>
              <a:t>рабочим </a:t>
            </a:r>
            <a:r>
              <a:rPr sz="2000" dirty="0">
                <a:latin typeface="Times New Roman"/>
                <a:cs typeface="Times New Roman"/>
              </a:rPr>
              <a:t>местом,  </a:t>
            </a:r>
            <a:r>
              <a:rPr sz="2000" spc="10" dirty="0">
                <a:latin typeface="Times New Roman"/>
                <a:cs typeface="Times New Roman"/>
              </a:rPr>
              <a:t>местами </a:t>
            </a:r>
            <a:r>
              <a:rPr sz="2000" spc="-10" dirty="0">
                <a:latin typeface="Times New Roman"/>
                <a:cs typeface="Times New Roman"/>
              </a:rPr>
              <a:t>общего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пользования</a:t>
            </a:r>
            <a:endParaRPr sz="2000">
              <a:latin typeface="Times New Roman"/>
              <a:cs typeface="Times New Roman"/>
            </a:endParaRPr>
          </a:p>
          <a:p>
            <a:pPr marL="355600" marR="497840" indent="-342900">
              <a:lnSpc>
                <a:spcPct val="100000"/>
              </a:lnSpc>
              <a:buFont typeface="Times New Roman"/>
              <a:buAutoNum type="arabicPeriod"/>
              <a:tabLst>
                <a:tab pos="267335" algn="l"/>
              </a:tabLst>
            </a:pPr>
            <a:r>
              <a:rPr sz="2000" spc="5" dirty="0">
                <a:latin typeface="Times New Roman"/>
                <a:cs typeface="Times New Roman"/>
              </a:rPr>
              <a:t>Провести </a:t>
            </a:r>
            <a:r>
              <a:rPr sz="2000" spc="-5" dirty="0">
                <a:latin typeface="Times New Roman"/>
                <a:cs typeface="Times New Roman"/>
              </a:rPr>
              <a:t>встречи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5" dirty="0">
                <a:latin typeface="Times New Roman"/>
                <a:cs typeface="Times New Roman"/>
              </a:rPr>
              <a:t>родителями, </a:t>
            </a:r>
            <a:r>
              <a:rPr sz="2000" dirty="0">
                <a:latin typeface="Times New Roman"/>
                <a:cs typeface="Times New Roman"/>
              </a:rPr>
              <a:t>учащимися, </a:t>
            </a:r>
            <a:r>
              <a:rPr sz="2000" spc="-5" dirty="0">
                <a:latin typeface="Times New Roman"/>
                <a:cs typeface="Times New Roman"/>
              </a:rPr>
              <a:t>педагогическим </a:t>
            </a:r>
            <a:r>
              <a:rPr sz="2000" spc="-20" dirty="0">
                <a:latin typeface="Times New Roman"/>
                <a:cs typeface="Times New Roman"/>
              </a:rPr>
              <a:t>коллективом </a:t>
            </a:r>
            <a:r>
              <a:rPr sz="2000" dirty="0">
                <a:latin typeface="Times New Roman"/>
                <a:cs typeface="Times New Roman"/>
              </a:rPr>
              <a:t>для  </a:t>
            </a:r>
            <a:r>
              <a:rPr sz="2000" spc="-5" dirty="0">
                <a:latin typeface="Times New Roman"/>
                <a:cs typeface="Times New Roman"/>
              </a:rPr>
              <a:t>разъяснения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информирования, </a:t>
            </a:r>
            <a:r>
              <a:rPr sz="2000" spc="-15" dirty="0">
                <a:latin typeface="Times New Roman"/>
                <a:cs typeface="Times New Roman"/>
              </a:rPr>
              <a:t>подготовки </a:t>
            </a:r>
            <a:r>
              <a:rPr sz="2000" dirty="0">
                <a:latin typeface="Times New Roman"/>
                <a:cs typeface="Times New Roman"/>
              </a:rPr>
              <a:t>к </a:t>
            </a:r>
            <a:r>
              <a:rPr sz="2000" spc="-20" dirty="0">
                <a:latin typeface="Times New Roman"/>
                <a:cs typeface="Times New Roman"/>
              </a:rPr>
              <a:t>приходу </a:t>
            </a:r>
            <a:r>
              <a:rPr sz="2000" dirty="0">
                <a:latin typeface="Times New Roman"/>
                <a:cs typeface="Times New Roman"/>
              </a:rPr>
              <a:t>в ОО </a:t>
            </a:r>
            <a:r>
              <a:rPr sz="2000" spc="-10" dirty="0">
                <a:latin typeface="Times New Roman"/>
                <a:cs typeface="Times New Roman"/>
              </a:rPr>
              <a:t>ребенка </a:t>
            </a:r>
            <a:r>
              <a:rPr sz="2000" dirty="0">
                <a:latin typeface="Times New Roman"/>
                <a:cs typeface="Times New Roman"/>
              </a:rPr>
              <a:t>с ОВЗ,  </a:t>
            </a:r>
            <a:r>
              <a:rPr sz="2000" spc="-5" dirty="0">
                <a:latin typeface="Times New Roman"/>
                <a:cs typeface="Times New Roman"/>
              </a:rPr>
              <a:t>формирование социального </a:t>
            </a:r>
            <a:r>
              <a:rPr sz="2000" spc="5" dirty="0">
                <a:latin typeface="Times New Roman"/>
                <a:cs typeface="Times New Roman"/>
              </a:rPr>
              <a:t>интереса </a:t>
            </a:r>
            <a:r>
              <a:rPr sz="2000" dirty="0">
                <a:latin typeface="Times New Roman"/>
                <a:cs typeface="Times New Roman"/>
              </a:rPr>
              <a:t>у </a:t>
            </a:r>
            <a:r>
              <a:rPr sz="2000" spc="-5" dirty="0">
                <a:latin typeface="Times New Roman"/>
                <a:cs typeface="Times New Roman"/>
              </a:rPr>
              <a:t>всех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участников</a:t>
            </a:r>
            <a:endParaRPr sz="2000">
              <a:latin typeface="Times New Roman"/>
              <a:cs typeface="Times New Roman"/>
            </a:endParaRPr>
          </a:p>
          <a:p>
            <a:pPr marL="2614295">
              <a:lnSpc>
                <a:spcPts val="4270"/>
              </a:lnSpc>
              <a:tabLst>
                <a:tab pos="6014085" algn="l"/>
              </a:tabLst>
            </a:pP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Адаптационный	</a:t>
            </a:r>
            <a:r>
              <a:rPr sz="3600" spc="-5" dirty="0">
                <a:solidFill>
                  <a:srgbClr val="FF0000"/>
                </a:solidFill>
                <a:latin typeface="Times New Roman"/>
                <a:cs typeface="Times New Roman"/>
              </a:rPr>
              <a:t>этап</a:t>
            </a:r>
            <a:endParaRPr sz="3600">
              <a:latin typeface="Times New Roman"/>
              <a:cs typeface="Times New Roman"/>
            </a:endParaRPr>
          </a:p>
          <a:p>
            <a:pPr marL="355600" marR="493395" indent="-342900" algn="just">
              <a:lnSpc>
                <a:spcPct val="100000"/>
              </a:lnSpc>
              <a:spcBef>
                <a:spcPts val="55"/>
              </a:spcBef>
            </a:pPr>
            <a:r>
              <a:rPr sz="2000" dirty="0">
                <a:latin typeface="Times New Roman"/>
                <a:cs typeface="Times New Roman"/>
              </a:rPr>
              <a:t>На </a:t>
            </a:r>
            <a:r>
              <a:rPr sz="2000" spc="-15" dirty="0">
                <a:latin typeface="Times New Roman"/>
                <a:cs typeface="Times New Roman"/>
              </a:rPr>
              <a:t>этом </a:t>
            </a:r>
            <a:r>
              <a:rPr sz="2000" dirty="0">
                <a:latin typeface="Times New Roman"/>
                <a:cs typeface="Times New Roman"/>
              </a:rPr>
              <a:t>этапе идет </a:t>
            </a:r>
            <a:r>
              <a:rPr sz="2000" spc="-5" dirty="0">
                <a:latin typeface="Times New Roman"/>
                <a:cs typeface="Times New Roman"/>
              </a:rPr>
              <a:t>повседневная, последовательная </a:t>
            </a:r>
            <a:r>
              <a:rPr sz="2000" dirty="0">
                <a:latin typeface="Times New Roman"/>
                <a:cs typeface="Times New Roman"/>
              </a:rPr>
              <a:t>работа </a:t>
            </a:r>
            <a:r>
              <a:rPr sz="2000" spc="-5" dirty="0">
                <a:latin typeface="Times New Roman"/>
                <a:cs typeface="Times New Roman"/>
              </a:rPr>
              <a:t>тьютора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0" dirty="0">
                <a:latin typeface="Times New Roman"/>
                <a:cs typeface="Times New Roman"/>
              </a:rPr>
              <a:t>ученика </a:t>
            </a:r>
            <a:r>
              <a:rPr sz="2000" dirty="0">
                <a:latin typeface="Times New Roman"/>
                <a:cs typeface="Times New Roman"/>
              </a:rPr>
              <a:t>по  </a:t>
            </a:r>
            <a:r>
              <a:rPr sz="2000" spc="-15" dirty="0">
                <a:latin typeface="Times New Roman"/>
                <a:cs typeface="Times New Roman"/>
              </a:rPr>
              <a:t>вхождению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10" dirty="0">
                <a:latin typeface="Times New Roman"/>
                <a:cs typeface="Times New Roman"/>
              </a:rPr>
              <a:t>образовательный </a:t>
            </a:r>
            <a:r>
              <a:rPr sz="2000" spc="5" dirty="0">
                <a:latin typeface="Times New Roman"/>
                <a:cs typeface="Times New Roman"/>
              </a:rPr>
              <a:t>процесс </a:t>
            </a:r>
            <a:r>
              <a:rPr sz="2000" dirty="0">
                <a:latin typeface="Times New Roman"/>
                <a:cs typeface="Times New Roman"/>
              </a:rPr>
              <a:t>и социальную жизнь ОО, </a:t>
            </a:r>
            <a:r>
              <a:rPr sz="2000" spc="5" dirty="0">
                <a:latin typeface="Times New Roman"/>
                <a:cs typeface="Times New Roman"/>
              </a:rPr>
              <a:t>постепенное  </a:t>
            </a:r>
            <a:r>
              <a:rPr sz="2000" spc="-10" dirty="0">
                <a:latin typeface="Times New Roman"/>
                <a:cs typeface="Times New Roman"/>
              </a:rPr>
              <a:t>включение </a:t>
            </a:r>
            <a:r>
              <a:rPr sz="2000" spc="-5" dirty="0">
                <a:latin typeface="Times New Roman"/>
                <a:cs typeface="Times New Roman"/>
              </a:rPr>
              <a:t>ребёнка </a:t>
            </a:r>
            <a:r>
              <a:rPr sz="2000" dirty="0">
                <a:latin typeface="Times New Roman"/>
                <a:cs typeface="Times New Roman"/>
              </a:rPr>
              <a:t>в различные </a:t>
            </a:r>
            <a:r>
              <a:rPr sz="2000" spc="-5" dirty="0">
                <a:latin typeface="Times New Roman"/>
                <a:cs typeface="Times New Roman"/>
              </a:rPr>
              <a:t>учебные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0" dirty="0">
                <a:latin typeface="Times New Roman"/>
                <a:cs typeface="Times New Roman"/>
              </a:rPr>
              <a:t>внеучебные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ситуации.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Для успешной </a:t>
            </a:r>
            <a:r>
              <a:rPr sz="2000" spc="-5" dirty="0">
                <a:latin typeface="Times New Roman"/>
                <a:cs typeface="Times New Roman"/>
              </a:rPr>
              <a:t>адаптации </a:t>
            </a:r>
            <a:r>
              <a:rPr sz="2000" spc="-20" dirty="0">
                <a:latin typeface="Times New Roman"/>
                <a:cs typeface="Times New Roman"/>
              </a:rPr>
              <a:t>необходимо </a:t>
            </a:r>
            <a:r>
              <a:rPr sz="2000" spc="5" dirty="0">
                <a:latin typeface="Times New Roman"/>
                <a:cs typeface="Times New Roman"/>
              </a:rPr>
              <a:t>приспособить </a:t>
            </a:r>
            <a:r>
              <a:rPr sz="2000" dirty="0">
                <a:latin typeface="Times New Roman"/>
                <a:cs typeface="Times New Roman"/>
              </a:rPr>
              <a:t>к </a:t>
            </a:r>
            <a:r>
              <a:rPr sz="2000" spc="-10" dirty="0">
                <a:latin typeface="Times New Roman"/>
                <a:cs typeface="Times New Roman"/>
              </a:rPr>
              <a:t>нуждам ребенка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ОВЗ:</a:t>
            </a:r>
            <a:endParaRPr sz="2000">
              <a:latin typeface="Times New Roman"/>
              <a:cs typeface="Times New Roman"/>
            </a:endParaRPr>
          </a:p>
          <a:p>
            <a:pPr marL="1374775" lvl="1" indent="-447675">
              <a:lnSpc>
                <a:spcPct val="100000"/>
              </a:lnSpc>
              <a:buChar char="•"/>
              <a:tabLst>
                <a:tab pos="1375410" algn="l"/>
              </a:tabLst>
            </a:pPr>
            <a:r>
              <a:rPr sz="2000" spc="-5" dirty="0">
                <a:latin typeface="Times New Roman"/>
                <a:cs typeface="Times New Roman"/>
              </a:rPr>
              <a:t>помещение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школы;</a:t>
            </a:r>
            <a:endParaRPr sz="2000">
              <a:latin typeface="Times New Roman"/>
              <a:cs typeface="Times New Roman"/>
            </a:endParaRPr>
          </a:p>
          <a:p>
            <a:pPr marL="1374775" lvl="1" indent="-447675">
              <a:lnSpc>
                <a:spcPct val="100000"/>
              </a:lnSpc>
              <a:buChar char="•"/>
              <a:tabLst>
                <a:tab pos="1375410" algn="l"/>
              </a:tabLst>
            </a:pPr>
            <a:r>
              <a:rPr sz="2000" dirty="0">
                <a:latin typeface="Times New Roman"/>
                <a:cs typeface="Times New Roman"/>
              </a:rPr>
              <a:t>режим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дня;</a:t>
            </a:r>
            <a:endParaRPr sz="2000">
              <a:latin typeface="Times New Roman"/>
              <a:cs typeface="Times New Roman"/>
            </a:endParaRPr>
          </a:p>
          <a:p>
            <a:pPr marL="1374775" lvl="1" indent="-447675">
              <a:lnSpc>
                <a:spcPct val="100000"/>
              </a:lnSpc>
              <a:buChar char="•"/>
              <a:tabLst>
                <a:tab pos="1375410" algn="l"/>
              </a:tabLst>
            </a:pPr>
            <a:r>
              <a:rPr sz="2000" spc="-5" dirty="0">
                <a:latin typeface="Times New Roman"/>
                <a:cs typeface="Times New Roman"/>
              </a:rPr>
              <a:t>учебные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программы;</a:t>
            </a:r>
            <a:endParaRPr sz="2000">
              <a:latin typeface="Times New Roman"/>
              <a:cs typeface="Times New Roman"/>
            </a:endParaRPr>
          </a:p>
          <a:p>
            <a:pPr marL="1374775" lvl="1" indent="-447675">
              <a:lnSpc>
                <a:spcPct val="100000"/>
              </a:lnSpc>
              <a:buChar char="•"/>
              <a:tabLst>
                <a:tab pos="1375410" algn="l"/>
              </a:tabLst>
            </a:pPr>
            <a:r>
              <a:rPr sz="2000" spc="-5" dirty="0">
                <a:latin typeface="Times New Roman"/>
                <a:cs typeface="Times New Roman"/>
              </a:rPr>
              <a:t>методические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пособия.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513" rIns="0" bIns="0" rtlCol="0">
            <a:spAutoFit/>
          </a:bodyPr>
          <a:lstStyle/>
          <a:p>
            <a:pPr marL="1690370">
              <a:lnSpc>
                <a:spcPct val="100000"/>
              </a:lnSpc>
            </a:pP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Этап</a:t>
            </a:r>
            <a:r>
              <a:rPr sz="36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сопровождения</a:t>
            </a:r>
            <a:r>
              <a:rPr sz="3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:</a:t>
            </a:r>
            <a:endParaRPr sz="36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01167" y="1026469"/>
          <a:ext cx="8774616" cy="6476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1534"/>
                <a:gridCol w="1342350"/>
                <a:gridCol w="225299"/>
                <a:gridCol w="1981470"/>
                <a:gridCol w="2074775"/>
                <a:gridCol w="869188"/>
              </a:tblGrid>
              <a:tr h="343153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10"/>
                        </a:spcBef>
                        <a:tabLst>
                          <a:tab pos="271780" algn="l"/>
                          <a:tab pos="781050" algn="l"/>
                        </a:tabLst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-	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это	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повседневная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110"/>
                        </a:spcBef>
                        <a:tabLst>
                          <a:tab pos="101854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работа	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по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0340" algn="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оп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жд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ю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110"/>
                        </a:spcBef>
                        <a:tabLst>
                          <a:tab pos="1797050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обучающегося	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 algn="ctr">
                        <a:lnSpc>
                          <a:spcPct val="100000"/>
                        </a:lnSpc>
                        <a:spcBef>
                          <a:spcPts val="110"/>
                        </a:spcBef>
                        <a:tabLst>
                          <a:tab pos="704215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ОВЗ	в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04546">
                <a:tc>
                  <a:txBody>
                    <a:bodyPr/>
                    <a:lstStyle/>
                    <a:p>
                      <a:pPr marL="22225">
                        <a:lnSpc>
                          <a:spcPts val="2210"/>
                        </a:lnSpc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образовательнном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ts val="2210"/>
                        </a:lnSpc>
                      </a:pPr>
                      <a:r>
                        <a:rPr sz="2000" spc="5" dirty="0">
                          <a:latin typeface="Times New Roman"/>
                          <a:cs typeface="Times New Roman"/>
                        </a:rPr>
                        <a:t>процессе,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221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в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ts val="221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бщ</a:t>
                      </a:r>
                      <a:r>
                        <a:rPr sz="2000" spc="4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ст</a:t>
                      </a:r>
                      <a:r>
                        <a:rPr sz="2000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ой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ts val="2210"/>
                        </a:lnSpc>
                        <a:tabLst>
                          <a:tab pos="478155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и	социальной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255" algn="ctr">
                        <a:lnSpc>
                          <a:spcPts val="2210"/>
                        </a:lnSpc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жизни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10692" y="1650365"/>
            <a:ext cx="8756015" cy="306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образовательной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организации: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Clr>
                <a:srgbClr val="0000FF"/>
              </a:buClr>
              <a:buFont typeface="Symbol"/>
              <a:buChar char=""/>
              <a:tabLst>
                <a:tab pos="320675" algn="l"/>
              </a:tabLst>
            </a:pPr>
            <a:r>
              <a:rPr sz="2000" spc="-5" dirty="0">
                <a:latin typeface="Times New Roman"/>
                <a:cs typeface="Times New Roman"/>
              </a:rPr>
              <a:t>сопровождение </a:t>
            </a:r>
            <a:r>
              <a:rPr sz="2000" dirty="0">
                <a:latin typeface="Times New Roman"/>
                <a:cs typeface="Times New Roman"/>
              </a:rPr>
              <a:t>в различных </a:t>
            </a:r>
            <a:r>
              <a:rPr sz="2000" spc="-5" dirty="0">
                <a:latin typeface="Times New Roman"/>
                <a:cs typeface="Times New Roman"/>
              </a:rPr>
              <a:t>учебных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ситуациях</a:t>
            </a:r>
            <a:endParaRPr sz="20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buClr>
                <a:srgbClr val="0000FF"/>
              </a:buClr>
              <a:buFont typeface="Symbol"/>
              <a:buChar char=""/>
              <a:tabLst>
                <a:tab pos="256540" algn="l"/>
              </a:tabLst>
            </a:pPr>
            <a:r>
              <a:rPr sz="2000" spc="-10" dirty="0">
                <a:latin typeface="Times New Roman"/>
                <a:cs typeface="Times New Roman"/>
              </a:rPr>
              <a:t>включение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среду </a:t>
            </a:r>
            <a:r>
              <a:rPr sz="2000" spc="-10" dirty="0">
                <a:latin typeface="Times New Roman"/>
                <a:cs typeface="Times New Roman"/>
              </a:rPr>
              <a:t>сверстников,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жизнь </a:t>
            </a:r>
            <a:r>
              <a:rPr sz="2000" dirty="0">
                <a:latin typeface="Times New Roman"/>
                <a:cs typeface="Times New Roman"/>
              </a:rPr>
              <a:t>класса,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школы,</a:t>
            </a:r>
            <a:endParaRPr sz="2000">
              <a:latin typeface="Times New Roman"/>
              <a:cs typeface="Times New Roman"/>
            </a:endParaRPr>
          </a:p>
          <a:p>
            <a:pPr marL="256540" indent="-243840">
              <a:lnSpc>
                <a:spcPct val="100000"/>
              </a:lnSpc>
              <a:buClr>
                <a:srgbClr val="0000FF"/>
              </a:buClr>
              <a:buFont typeface="Symbol"/>
              <a:buChar char=""/>
              <a:tabLst>
                <a:tab pos="256540" algn="l"/>
              </a:tabLst>
            </a:pPr>
            <a:r>
              <a:rPr sz="2000" spc="-5" dirty="0">
                <a:latin typeface="Times New Roman"/>
                <a:cs typeface="Times New Roman"/>
              </a:rPr>
              <a:t>отслеживание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0" dirty="0">
                <a:latin typeface="Times New Roman"/>
                <a:cs typeface="Times New Roman"/>
              </a:rPr>
              <a:t>регулирование </a:t>
            </a:r>
            <a:r>
              <a:rPr sz="2000" spc="-5" dirty="0">
                <a:latin typeface="Times New Roman"/>
                <a:cs typeface="Times New Roman"/>
              </a:rPr>
              <a:t>эмоционально-волевой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сферы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lr>
                <a:srgbClr val="0000FF"/>
              </a:buClr>
              <a:buFont typeface="Symbol"/>
              <a:buChar char=""/>
              <a:tabLst>
                <a:tab pos="194310" algn="l"/>
              </a:tabLst>
            </a:pPr>
            <a:r>
              <a:rPr sz="2000" spc="-5" dirty="0">
                <a:latin typeface="Times New Roman"/>
                <a:cs typeface="Times New Roman"/>
              </a:rPr>
              <a:t>формирование </a:t>
            </a:r>
            <a:r>
              <a:rPr sz="2000" spc="-15" dirty="0">
                <a:latin typeface="Times New Roman"/>
                <a:cs typeface="Times New Roman"/>
              </a:rPr>
              <a:t>навыков </a:t>
            </a:r>
            <a:r>
              <a:rPr sz="2000" spc="-5" dirty="0">
                <a:latin typeface="Times New Roman"/>
                <a:cs typeface="Times New Roman"/>
              </a:rPr>
              <a:t>самообслуживания: </a:t>
            </a:r>
            <a:r>
              <a:rPr sz="2000" spc="5" dirty="0">
                <a:latin typeface="Times New Roman"/>
                <a:cs typeface="Times New Roman"/>
              </a:rPr>
              <a:t>посещение </a:t>
            </a:r>
            <a:r>
              <a:rPr sz="2000" spc="-5" dirty="0">
                <a:latin typeface="Times New Roman"/>
                <a:cs typeface="Times New Roman"/>
              </a:rPr>
              <a:t>туалета, </a:t>
            </a:r>
            <a:r>
              <a:rPr sz="2000" dirty="0">
                <a:latin typeface="Times New Roman"/>
                <a:cs typeface="Times New Roman"/>
              </a:rPr>
              <a:t>мытье </a:t>
            </a:r>
            <a:r>
              <a:rPr sz="2000" spc="-10" dirty="0">
                <a:latin typeface="Times New Roman"/>
                <a:cs typeface="Times New Roman"/>
              </a:rPr>
              <a:t>рук,  </a:t>
            </a:r>
            <a:r>
              <a:rPr sz="2000" spc="-5" dirty="0">
                <a:latin typeface="Times New Roman"/>
                <a:cs typeface="Times New Roman"/>
              </a:rPr>
              <a:t>помощь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перемещениях,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Font typeface="Times New Roman"/>
              <a:buChar char="-"/>
              <a:tabLst>
                <a:tab pos="160655" algn="l"/>
                <a:tab pos="4694555" algn="l"/>
              </a:tabLst>
            </a:pPr>
            <a:r>
              <a:rPr sz="2000" spc="15" dirty="0">
                <a:latin typeface="Times New Roman"/>
                <a:cs typeface="Times New Roman"/>
              </a:rPr>
              <a:t>особое  </a:t>
            </a:r>
            <a:r>
              <a:rPr sz="2000" spc="-5" dirty="0">
                <a:latin typeface="Times New Roman"/>
                <a:cs typeface="Times New Roman"/>
              </a:rPr>
              <a:t>внимание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уделяется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организации	</a:t>
            </a:r>
            <a:r>
              <a:rPr sz="2000" spc="-15" dirty="0">
                <a:latin typeface="Times New Roman"/>
                <a:cs typeface="Times New Roman"/>
              </a:rPr>
              <a:t>рабочего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пространства.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Font typeface="Times New Roman"/>
              <a:buChar char="-"/>
              <a:tabLst>
                <a:tab pos="227965" algn="l"/>
                <a:tab pos="1172210" algn="l"/>
                <a:tab pos="2546985" algn="l"/>
                <a:tab pos="3979545" algn="l"/>
                <a:tab pos="4244975" algn="l"/>
                <a:tab pos="5387975" algn="l"/>
                <a:tab pos="7372984" algn="l"/>
                <a:tab pos="8615045" algn="l"/>
              </a:tabLst>
            </a:pPr>
            <a:r>
              <a:rPr sz="2000" spc="-10" dirty="0">
                <a:latin typeface="Times New Roman"/>
                <a:cs typeface="Times New Roman"/>
              </a:rPr>
              <a:t>в</a:t>
            </a:r>
            <a:r>
              <a:rPr sz="2000" spc="-3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де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ся	п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с</a:t>
            </a:r>
            <a:r>
              <a:rPr sz="2000" spc="-25" dirty="0">
                <a:latin typeface="Times New Roman"/>
                <a:cs typeface="Times New Roman"/>
              </a:rPr>
              <a:t>т</a:t>
            </a:r>
            <a:r>
              <a:rPr sz="2000" spc="-3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ян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2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е	на</a:t>
            </a:r>
            <a:r>
              <a:rPr sz="2000" spc="-55" dirty="0">
                <a:latin typeface="Times New Roman"/>
                <a:cs typeface="Times New Roman"/>
              </a:rPr>
              <a:t>б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100" dirty="0">
                <a:latin typeface="Times New Roman"/>
                <a:cs typeface="Times New Roman"/>
              </a:rPr>
              <a:t>ю</a:t>
            </a:r>
            <a:r>
              <a:rPr sz="2000" dirty="0">
                <a:latin typeface="Times New Roman"/>
                <a:cs typeface="Times New Roman"/>
              </a:rPr>
              <a:t>ден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е	и	о</a:t>
            </a:r>
            <a:r>
              <a:rPr sz="2000" spc="-10" dirty="0">
                <a:latin typeface="Times New Roman"/>
                <a:cs typeface="Times New Roman"/>
              </a:rPr>
              <a:t>б</a:t>
            </a:r>
            <a:r>
              <a:rPr sz="2000" dirty="0">
                <a:latin typeface="Times New Roman"/>
                <a:cs typeface="Times New Roman"/>
              </a:rPr>
              <a:t>щени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,	и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ф</a:t>
            </a:r>
            <a:r>
              <a:rPr sz="2000" spc="10" dirty="0">
                <a:latin typeface="Times New Roman"/>
                <a:cs typeface="Times New Roman"/>
              </a:rPr>
              <a:t>о</a:t>
            </a:r>
            <a:r>
              <a:rPr sz="2000" spc="-30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ми</a:t>
            </a:r>
            <a:r>
              <a:rPr sz="2000" spc="-10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2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ан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е	р</a:t>
            </a:r>
            <a:r>
              <a:rPr sz="2000" spc="-5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дите</a:t>
            </a:r>
            <a:r>
              <a:rPr sz="2000" spc="-10" dirty="0">
                <a:latin typeface="Times New Roman"/>
                <a:cs typeface="Times New Roman"/>
              </a:rPr>
              <a:t>л</a:t>
            </a:r>
            <a:r>
              <a:rPr sz="2000" dirty="0">
                <a:latin typeface="Times New Roman"/>
                <a:cs typeface="Times New Roman"/>
              </a:rPr>
              <a:t>ей	о  </a:t>
            </a:r>
            <a:r>
              <a:rPr sz="2000" spc="5" dirty="0">
                <a:latin typeface="Times New Roman"/>
                <a:cs typeface="Times New Roman"/>
              </a:rPr>
              <a:t>процессе </a:t>
            </a:r>
            <a:r>
              <a:rPr sz="2000" spc="-10" dirty="0">
                <a:latin typeface="Times New Roman"/>
                <a:cs typeface="Times New Roman"/>
              </a:rPr>
              <a:t>обучения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социализации.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5052" y="643890"/>
            <a:ext cx="814324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8010" marR="5080" indent="-1845945">
              <a:lnSpc>
                <a:spcPct val="100000"/>
              </a:lnSpc>
            </a:pPr>
            <a:r>
              <a:rPr sz="3200" b="1" dirty="0">
                <a:solidFill>
                  <a:srgbClr val="FF0000"/>
                </a:solidFill>
                <a:latin typeface="Trebuchet MS"/>
                <a:cs typeface="Trebuchet MS"/>
              </a:rPr>
              <a:t>Результаты тьюторского</a:t>
            </a:r>
            <a:r>
              <a:rPr sz="3200" b="1" spc="-5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rebuchet MS"/>
                <a:cs typeface="Trebuchet MS"/>
              </a:rPr>
              <a:t>сопровождения  и формы их</a:t>
            </a:r>
            <a:r>
              <a:rPr sz="3200" b="1" spc="-9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rebuchet MS"/>
                <a:cs typeface="Trebuchet MS"/>
              </a:rPr>
              <a:t>фиксации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615" y="1789810"/>
            <a:ext cx="8766175" cy="408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tabLst>
                <a:tab pos="354965" algn="l"/>
              </a:tabLst>
            </a:pPr>
            <a:r>
              <a:rPr sz="1900" spc="-215" dirty="0">
                <a:solidFill>
                  <a:srgbClr val="90C225"/>
                </a:solidFill>
                <a:latin typeface="Microsoft Sans Serif"/>
                <a:cs typeface="Microsoft Sans Serif"/>
              </a:rPr>
              <a:t>	</a:t>
            </a:r>
            <a:r>
              <a:rPr sz="2400" spc="-5" dirty="0">
                <a:latin typeface="Times New Roman"/>
                <a:cs typeface="Times New Roman"/>
              </a:rPr>
              <a:t>Адаптация </a:t>
            </a:r>
            <a:r>
              <a:rPr sz="2400" spc="-15" dirty="0">
                <a:latin typeface="Times New Roman"/>
                <a:cs typeface="Times New Roman"/>
              </a:rPr>
              <a:t>ребенка </a:t>
            </a:r>
            <a:r>
              <a:rPr sz="2400" dirty="0">
                <a:latin typeface="Times New Roman"/>
                <a:cs typeface="Times New Roman"/>
              </a:rPr>
              <a:t>к </a:t>
            </a:r>
            <a:r>
              <a:rPr sz="2400" spc="-10" dirty="0">
                <a:latin typeface="Times New Roman"/>
                <a:cs typeface="Times New Roman"/>
              </a:rPr>
              <a:t>среде </a:t>
            </a:r>
            <a:r>
              <a:rPr sz="2400" spc="-35" dirty="0">
                <a:latin typeface="Times New Roman"/>
                <a:cs typeface="Times New Roman"/>
              </a:rPr>
              <a:t>школы </a:t>
            </a:r>
            <a:r>
              <a:rPr sz="2400" dirty="0">
                <a:latin typeface="Times New Roman"/>
                <a:cs typeface="Times New Roman"/>
              </a:rPr>
              <a:t>(сада) –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изменение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поведения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ребенка;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431165" algn="l"/>
              </a:tabLst>
            </a:pPr>
            <a:r>
              <a:rPr sz="1900" spc="-215" dirty="0">
                <a:solidFill>
                  <a:srgbClr val="90C225"/>
                </a:solidFill>
                <a:latin typeface="Microsoft Sans Serif"/>
                <a:cs typeface="Microsoft Sans Serif"/>
              </a:rPr>
              <a:t>	</a:t>
            </a:r>
            <a:r>
              <a:rPr sz="2400" spc="-5" dirty="0">
                <a:latin typeface="Times New Roman"/>
                <a:cs typeface="Times New Roman"/>
              </a:rPr>
              <a:t>Развитие </a:t>
            </a:r>
            <a:r>
              <a:rPr sz="2400" spc="-20" dirty="0">
                <a:latin typeface="Times New Roman"/>
                <a:cs typeface="Times New Roman"/>
              </a:rPr>
              <a:t>коммуникативных навыков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ребенка;</a:t>
            </a:r>
            <a:endParaRPr sz="2400">
              <a:latin typeface="Times New Roman"/>
              <a:cs typeface="Times New Roman"/>
            </a:endParaRPr>
          </a:p>
          <a:p>
            <a:pPr marL="354965" marR="1022985" indent="-342900">
              <a:lnSpc>
                <a:spcPct val="100000"/>
              </a:lnSpc>
              <a:spcBef>
                <a:spcPts val="1005"/>
              </a:spcBef>
              <a:tabLst>
                <a:tab pos="431165" algn="l"/>
              </a:tabLst>
            </a:pPr>
            <a:r>
              <a:rPr sz="1900" spc="-215" dirty="0">
                <a:solidFill>
                  <a:srgbClr val="90C225"/>
                </a:solidFill>
                <a:latin typeface="Microsoft Sans Serif"/>
                <a:cs typeface="Microsoft Sans Serif"/>
              </a:rPr>
              <a:t>		</a:t>
            </a:r>
            <a:r>
              <a:rPr sz="2400" spc="-5" dirty="0">
                <a:latin typeface="Times New Roman"/>
                <a:cs typeface="Times New Roman"/>
              </a:rPr>
              <a:t>Динамика личностного,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когнитивного,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эмоционального,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творческого </a:t>
            </a:r>
            <a:r>
              <a:rPr sz="2400" dirty="0">
                <a:latin typeface="Times New Roman"/>
                <a:cs typeface="Times New Roman"/>
              </a:rPr>
              <a:t>развития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ребенка,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431165" algn="l"/>
              </a:tabLst>
            </a:pPr>
            <a:r>
              <a:rPr sz="1900" spc="-215" dirty="0">
                <a:solidFill>
                  <a:srgbClr val="90C225"/>
                </a:solidFill>
                <a:latin typeface="Microsoft Sans Serif"/>
                <a:cs typeface="Microsoft Sans Serif"/>
              </a:rPr>
              <a:t>	</a:t>
            </a:r>
            <a:r>
              <a:rPr sz="2400" b="1" i="1" spc="-15" dirty="0">
                <a:latin typeface="Times New Roman"/>
                <a:cs typeface="Times New Roman"/>
              </a:rPr>
              <a:t>Развитие самостоятельности</a:t>
            </a:r>
            <a:r>
              <a:rPr sz="2400" b="1" i="1" spc="-20" dirty="0">
                <a:latin typeface="Times New Roman"/>
                <a:cs typeface="Times New Roman"/>
              </a:rPr>
              <a:t> </a:t>
            </a:r>
            <a:r>
              <a:rPr sz="2400" b="1" i="1" spc="-15" dirty="0">
                <a:latin typeface="Times New Roman"/>
                <a:cs typeface="Times New Roman"/>
              </a:rPr>
              <a:t>ребенка.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1892935" algn="l"/>
              </a:tabLst>
            </a:pPr>
            <a:r>
              <a:rPr sz="2600" b="1" spc="-30" dirty="0">
                <a:latin typeface="Times New Roman"/>
                <a:cs typeface="Times New Roman"/>
              </a:rPr>
              <a:t>Результаты	</a:t>
            </a:r>
            <a:r>
              <a:rPr sz="2600" b="1" spc="-10" dirty="0">
                <a:latin typeface="Times New Roman"/>
                <a:cs typeface="Times New Roman"/>
              </a:rPr>
              <a:t>работы тьютора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фиксируются: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431165" algn="l"/>
                <a:tab pos="3578225" algn="l"/>
              </a:tabLst>
            </a:pPr>
            <a:r>
              <a:rPr sz="1900" spc="-215" dirty="0">
                <a:solidFill>
                  <a:srgbClr val="90C225"/>
                </a:solidFill>
                <a:latin typeface="Microsoft Sans Serif"/>
                <a:cs typeface="Microsoft Sans Serif"/>
              </a:rPr>
              <a:t>	</a:t>
            </a:r>
            <a:r>
              <a:rPr sz="2400" dirty="0">
                <a:latin typeface="Times New Roman"/>
                <a:cs typeface="Times New Roman"/>
              </a:rPr>
              <a:t>В  </a:t>
            </a:r>
            <a:r>
              <a:rPr sz="2400" spc="-10" dirty="0">
                <a:latin typeface="Times New Roman"/>
                <a:cs typeface="Times New Roman"/>
              </a:rPr>
              <a:t>портфолио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ребенка</a:t>
            </a:r>
            <a:r>
              <a:rPr sz="2400" spc="4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	</a:t>
            </a:r>
            <a:r>
              <a:rPr sz="2400" spc="-10" dirty="0">
                <a:latin typeface="Times New Roman"/>
                <a:cs typeface="Times New Roman"/>
              </a:rPr>
              <a:t>ОВЗ;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431165" algn="l"/>
              </a:tabLst>
            </a:pPr>
            <a:r>
              <a:rPr sz="1900" spc="-215" dirty="0">
                <a:solidFill>
                  <a:srgbClr val="90C225"/>
                </a:solidFill>
                <a:latin typeface="Microsoft Sans Serif"/>
                <a:cs typeface="Microsoft Sans Serif"/>
              </a:rPr>
              <a:t>	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10" dirty="0">
                <a:latin typeface="Times New Roman"/>
                <a:cs typeface="Times New Roman"/>
              </a:rPr>
              <a:t>дневнике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наблюдений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5701" rIns="0" bIns="0" rtlCol="0">
            <a:spAutoFit/>
          </a:bodyPr>
          <a:lstStyle/>
          <a:p>
            <a:pPr marL="1525270">
              <a:lnSpc>
                <a:spcPct val="100000"/>
              </a:lnSpc>
            </a:pPr>
            <a:r>
              <a:rPr sz="3600" b="1" dirty="0">
                <a:solidFill>
                  <a:srgbClr val="6C911D"/>
                </a:solidFill>
                <a:latin typeface="Trebuchet MS"/>
                <a:cs typeface="Trebuchet MS"/>
              </a:rPr>
              <a:t>Документация</a:t>
            </a:r>
            <a:r>
              <a:rPr sz="3600" b="1" spc="-80" dirty="0">
                <a:solidFill>
                  <a:srgbClr val="6C911D"/>
                </a:solidFill>
                <a:latin typeface="Trebuchet MS"/>
                <a:cs typeface="Trebuchet MS"/>
              </a:rPr>
              <a:t> </a:t>
            </a:r>
            <a:r>
              <a:rPr sz="3600" b="1" spc="-5" dirty="0">
                <a:solidFill>
                  <a:srgbClr val="6C911D"/>
                </a:solidFill>
                <a:latin typeface="Trebuchet MS"/>
                <a:cs typeface="Trebuchet MS"/>
              </a:rPr>
              <a:t>тьютора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33502" rIns="0" bIns="0" rtlCol="0">
            <a:spAutoFit/>
          </a:bodyPr>
          <a:lstStyle/>
          <a:p>
            <a:pPr marL="298450">
              <a:lnSpc>
                <a:spcPct val="100000"/>
              </a:lnSpc>
            </a:pPr>
            <a:r>
              <a:rPr sz="2250" spc="-280" dirty="0">
                <a:solidFill>
                  <a:srgbClr val="90C225"/>
                </a:solidFill>
                <a:latin typeface="Microsoft Sans Serif"/>
                <a:cs typeface="Microsoft Sans Serif"/>
              </a:rPr>
              <a:t>  </a:t>
            </a:r>
            <a:r>
              <a:rPr sz="2800" spc="-5" dirty="0">
                <a:latin typeface="Trebuchet MS"/>
                <a:cs typeface="Trebuchet MS"/>
              </a:rPr>
              <a:t>План работы на год,</a:t>
            </a:r>
            <a:r>
              <a:rPr sz="2800" spc="55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четверть</a:t>
            </a:r>
            <a:endParaRPr sz="2800">
              <a:latin typeface="Trebuchet MS"/>
              <a:cs typeface="Trebuchet MS"/>
            </a:endParaRPr>
          </a:p>
          <a:p>
            <a:pPr marL="298450">
              <a:lnSpc>
                <a:spcPct val="100000"/>
              </a:lnSpc>
              <a:spcBef>
                <a:spcPts val="1005"/>
              </a:spcBef>
            </a:pPr>
            <a:r>
              <a:rPr sz="2250" spc="-280" dirty="0">
                <a:solidFill>
                  <a:srgbClr val="90C225"/>
                </a:solidFill>
                <a:latin typeface="Microsoft Sans Serif"/>
                <a:cs typeface="Microsoft Sans Serif"/>
              </a:rPr>
              <a:t>  </a:t>
            </a:r>
            <a:r>
              <a:rPr sz="2800" spc="-5" dirty="0">
                <a:latin typeface="Trebuchet MS"/>
                <a:cs typeface="Trebuchet MS"/>
              </a:rPr>
              <a:t>Индивидуальный план развития</a:t>
            </a:r>
            <a:r>
              <a:rPr sz="2800" spc="12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(ИПР)</a:t>
            </a:r>
            <a:endParaRPr sz="2800">
              <a:latin typeface="Trebuchet MS"/>
              <a:cs typeface="Trebuchet MS"/>
            </a:endParaRPr>
          </a:p>
          <a:p>
            <a:pPr marL="298450">
              <a:lnSpc>
                <a:spcPct val="100000"/>
              </a:lnSpc>
              <a:spcBef>
                <a:spcPts val="994"/>
              </a:spcBef>
            </a:pPr>
            <a:r>
              <a:rPr sz="2250" spc="-280" dirty="0">
                <a:solidFill>
                  <a:srgbClr val="90C225"/>
                </a:solidFill>
                <a:latin typeface="Microsoft Sans Serif"/>
                <a:cs typeface="Microsoft Sans Serif"/>
              </a:rPr>
              <a:t>  </a:t>
            </a:r>
            <a:r>
              <a:rPr sz="2800" spc="-5" dirty="0">
                <a:latin typeface="Trebuchet MS"/>
                <a:cs typeface="Trebuchet MS"/>
              </a:rPr>
              <a:t>Дневник</a:t>
            </a:r>
            <a:r>
              <a:rPr sz="2800" spc="40" dirty="0">
                <a:latin typeface="Trebuchet MS"/>
                <a:cs typeface="Trebuchet MS"/>
              </a:rPr>
              <a:t> </a:t>
            </a:r>
            <a:r>
              <a:rPr sz="2800" spc="-5" dirty="0">
                <a:latin typeface="Trebuchet MS"/>
                <a:cs typeface="Trebuchet MS"/>
              </a:rPr>
              <a:t>наблюдений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262" y="292608"/>
            <a:ext cx="9266555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dirty="0">
                <a:solidFill>
                  <a:srgbClr val="FF0000"/>
                </a:solidFill>
                <a:latin typeface="Trebuchet MS"/>
                <a:cs typeface="Trebuchet MS"/>
              </a:rPr>
              <a:t>Последовательность </a:t>
            </a:r>
            <a:r>
              <a:rPr sz="3600" b="1" spc="-5" dirty="0">
                <a:solidFill>
                  <a:srgbClr val="FF0000"/>
                </a:solidFill>
                <a:latin typeface="Trebuchet MS"/>
                <a:cs typeface="Trebuchet MS"/>
              </a:rPr>
              <a:t>этапов движения</a:t>
            </a:r>
            <a:r>
              <a:rPr sz="3600" b="1" spc="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rebuchet MS"/>
                <a:cs typeface="Trebuchet MS"/>
              </a:rPr>
              <a:t>от</a:t>
            </a:r>
            <a:endParaRPr sz="3600">
              <a:latin typeface="Trebuchet MS"/>
              <a:cs typeface="Trebuchet MS"/>
            </a:endParaRPr>
          </a:p>
          <a:p>
            <a:pPr marL="1270" algn="ctr">
              <a:lnSpc>
                <a:spcPct val="100000"/>
              </a:lnSpc>
            </a:pPr>
            <a:r>
              <a:rPr sz="3600" b="1" spc="-5" dirty="0">
                <a:solidFill>
                  <a:srgbClr val="FF0000"/>
                </a:solidFill>
                <a:latin typeface="Trebuchet MS"/>
                <a:cs typeface="Trebuchet MS"/>
              </a:rPr>
              <a:t>сопровождения </a:t>
            </a:r>
            <a:r>
              <a:rPr sz="3600" b="1" dirty="0">
                <a:solidFill>
                  <a:srgbClr val="FF0000"/>
                </a:solidFill>
                <a:latin typeface="Trebuchet MS"/>
                <a:cs typeface="Trebuchet MS"/>
              </a:rPr>
              <a:t>к</a:t>
            </a:r>
            <a:r>
              <a:rPr sz="3600" b="1" spc="-4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rebuchet MS"/>
                <a:cs typeface="Trebuchet MS"/>
              </a:rPr>
              <a:t>самостоятельности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617" y="1768221"/>
            <a:ext cx="9432925" cy="3971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0" marR="24130" indent="-495300">
              <a:lnSpc>
                <a:spcPts val="3020"/>
              </a:lnSpc>
              <a:buClr>
                <a:srgbClr val="90C225"/>
              </a:buClr>
              <a:buSzPct val="80357"/>
              <a:buFont typeface="Times New Roman"/>
              <a:buAutoNum type="arabicPeriod"/>
              <a:tabLst>
                <a:tab pos="507365" algn="l"/>
                <a:tab pos="508000" algn="l"/>
              </a:tabLst>
            </a:pPr>
            <a:r>
              <a:rPr sz="2800" spc="-5" dirty="0">
                <a:latin typeface="Times New Roman"/>
                <a:cs typeface="Times New Roman"/>
              </a:rPr>
              <a:t>Ученик и </a:t>
            </a:r>
            <a:r>
              <a:rPr sz="2800" spc="-15" dirty="0">
                <a:latin typeface="Times New Roman"/>
                <a:cs typeface="Times New Roman"/>
              </a:rPr>
              <a:t>тьютор </a:t>
            </a:r>
            <a:r>
              <a:rPr sz="2800" spc="-5" dirty="0">
                <a:latin typeface="Times New Roman"/>
                <a:cs typeface="Times New Roman"/>
              </a:rPr>
              <a:t>сидят вместе за </a:t>
            </a:r>
            <a:r>
              <a:rPr sz="2800" spc="-15" dirty="0">
                <a:latin typeface="Times New Roman"/>
                <a:cs typeface="Times New Roman"/>
              </a:rPr>
              <a:t>партой, тьютор </a:t>
            </a:r>
            <a:r>
              <a:rPr sz="2800" spc="-10" dirty="0">
                <a:latin typeface="Times New Roman"/>
                <a:cs typeface="Times New Roman"/>
              </a:rPr>
              <a:t>помогает  </a:t>
            </a:r>
            <a:r>
              <a:rPr sz="2800" spc="-15" dirty="0">
                <a:latin typeface="Times New Roman"/>
                <a:cs typeface="Times New Roman"/>
              </a:rPr>
              <a:t>ребенку во </a:t>
            </a:r>
            <a:r>
              <a:rPr sz="2800" dirty="0">
                <a:latin typeface="Times New Roman"/>
                <a:cs typeface="Times New Roman"/>
              </a:rPr>
              <a:t>всем </a:t>
            </a:r>
            <a:r>
              <a:rPr sz="2800" spc="-20" dirty="0">
                <a:latin typeface="Times New Roman"/>
                <a:cs typeface="Times New Roman"/>
              </a:rPr>
              <a:t>(используя </a:t>
            </a:r>
            <a:r>
              <a:rPr sz="2800" dirty="0">
                <a:latin typeface="Times New Roman"/>
                <a:cs typeface="Times New Roman"/>
              </a:rPr>
              <a:t>физические </a:t>
            </a:r>
            <a:r>
              <a:rPr sz="2800" spc="-20" dirty="0">
                <a:latin typeface="Times New Roman"/>
                <a:cs typeface="Times New Roman"/>
              </a:rPr>
              <a:t>подсказки,  </a:t>
            </a:r>
            <a:r>
              <a:rPr sz="2800" spc="-10" dirty="0">
                <a:latin typeface="Times New Roman"/>
                <a:cs typeface="Times New Roman"/>
              </a:rPr>
              <a:t>визуальные, </a:t>
            </a:r>
            <a:r>
              <a:rPr sz="2800" dirty="0">
                <a:latin typeface="Times New Roman"/>
                <a:cs typeface="Times New Roman"/>
              </a:rPr>
              <a:t>позиционные, </a:t>
            </a:r>
            <a:r>
              <a:rPr sz="2800" spc="-5" dirty="0">
                <a:latin typeface="Times New Roman"/>
                <a:cs typeface="Times New Roman"/>
              </a:rPr>
              <a:t>жестовые и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указательные).</a:t>
            </a:r>
            <a:endParaRPr sz="2800">
              <a:latin typeface="Times New Roman"/>
              <a:cs typeface="Times New Roman"/>
            </a:endParaRPr>
          </a:p>
          <a:p>
            <a:pPr marL="508000" marR="5080" indent="-495300">
              <a:lnSpc>
                <a:spcPts val="3020"/>
              </a:lnSpc>
              <a:spcBef>
                <a:spcPts val="1015"/>
              </a:spcBef>
              <a:buClr>
                <a:srgbClr val="90C225"/>
              </a:buClr>
              <a:buSzPct val="80357"/>
              <a:buFont typeface="Times New Roman"/>
              <a:buAutoNum type="arabicPeriod"/>
              <a:tabLst>
                <a:tab pos="507365" algn="l"/>
                <a:tab pos="508000" algn="l"/>
              </a:tabLst>
            </a:pPr>
            <a:r>
              <a:rPr sz="2800" spc="-5" dirty="0">
                <a:latin typeface="Times New Roman"/>
                <a:cs typeface="Times New Roman"/>
              </a:rPr>
              <a:t>Ученик сидит </a:t>
            </a:r>
            <a:r>
              <a:rPr sz="2800" spc="-20" dirty="0">
                <a:latin typeface="Times New Roman"/>
                <a:cs typeface="Times New Roman"/>
              </a:rPr>
              <a:t>один, </a:t>
            </a:r>
            <a:r>
              <a:rPr sz="2800" spc="-5" dirty="0">
                <a:latin typeface="Times New Roman"/>
                <a:cs typeface="Times New Roman"/>
              </a:rPr>
              <a:t>а </a:t>
            </a:r>
            <a:r>
              <a:rPr sz="2800" spc="-20" dirty="0">
                <a:latin typeface="Times New Roman"/>
                <a:cs typeface="Times New Roman"/>
              </a:rPr>
              <a:t>затем </a:t>
            </a:r>
            <a:r>
              <a:rPr sz="2800" spc="-5" dirty="0">
                <a:latin typeface="Times New Roman"/>
                <a:cs typeface="Times New Roman"/>
              </a:rPr>
              <a:t>(или </a:t>
            </a:r>
            <a:r>
              <a:rPr sz="2800" spc="-15" dirty="0">
                <a:latin typeface="Times New Roman"/>
                <a:cs typeface="Times New Roman"/>
              </a:rPr>
              <a:t>сразу) </a:t>
            </a:r>
            <a:r>
              <a:rPr sz="2800" spc="-5" dirty="0">
                <a:latin typeface="Times New Roman"/>
                <a:cs typeface="Times New Roman"/>
              </a:rPr>
              <a:t>с </a:t>
            </a:r>
            <a:r>
              <a:rPr sz="2800" spc="-10" dirty="0">
                <a:latin typeface="Times New Roman"/>
                <a:cs typeface="Times New Roman"/>
              </a:rPr>
              <a:t>другим </a:t>
            </a:r>
            <a:r>
              <a:rPr sz="2800" spc="-30" dirty="0">
                <a:latin typeface="Times New Roman"/>
                <a:cs typeface="Times New Roman"/>
              </a:rPr>
              <a:t>учеником  </a:t>
            </a:r>
            <a:r>
              <a:rPr sz="2800" spc="-5" dirty="0">
                <a:latin typeface="Times New Roman"/>
                <a:cs typeface="Times New Roman"/>
              </a:rPr>
              <a:t>класса, </a:t>
            </a:r>
            <a:r>
              <a:rPr sz="2800" spc="-15" dirty="0">
                <a:latin typeface="Times New Roman"/>
                <a:cs typeface="Times New Roman"/>
              </a:rPr>
              <a:t>тьютор </a:t>
            </a:r>
            <a:r>
              <a:rPr sz="2800" spc="-5" dirty="0">
                <a:latin typeface="Times New Roman"/>
                <a:cs typeface="Times New Roman"/>
              </a:rPr>
              <a:t>– </a:t>
            </a:r>
            <a:r>
              <a:rPr sz="2800" spc="10" dirty="0">
                <a:latin typeface="Times New Roman"/>
                <a:cs typeface="Times New Roman"/>
              </a:rPr>
              <a:t>сзади </a:t>
            </a:r>
            <a:r>
              <a:rPr sz="2800" spc="-5" dirty="0">
                <a:latin typeface="Times New Roman"/>
                <a:cs typeface="Times New Roman"/>
              </a:rPr>
              <a:t>или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поодаль.</a:t>
            </a:r>
            <a:endParaRPr sz="2800">
              <a:latin typeface="Times New Roman"/>
              <a:cs typeface="Times New Roman"/>
            </a:endParaRPr>
          </a:p>
          <a:p>
            <a:pPr marL="596265" indent="-583565">
              <a:lnSpc>
                <a:spcPts val="3190"/>
              </a:lnSpc>
              <a:spcBef>
                <a:spcPts val="615"/>
              </a:spcBef>
              <a:buClr>
                <a:srgbClr val="90C225"/>
              </a:buClr>
              <a:buSzPct val="80357"/>
              <a:buFont typeface="Times New Roman"/>
              <a:buAutoNum type="arabicPeriod"/>
              <a:tabLst>
                <a:tab pos="596900" algn="l"/>
              </a:tabLst>
            </a:pPr>
            <a:r>
              <a:rPr sz="2800" spc="-45" dirty="0">
                <a:latin typeface="Times New Roman"/>
                <a:cs typeface="Times New Roman"/>
              </a:rPr>
              <a:t>Тьютор </a:t>
            </a:r>
            <a:r>
              <a:rPr sz="2800" spc="-25" dirty="0">
                <a:latin typeface="Times New Roman"/>
                <a:cs typeface="Times New Roman"/>
              </a:rPr>
              <a:t>приходит </a:t>
            </a:r>
            <a:r>
              <a:rPr sz="2800" spc="-5" dirty="0">
                <a:latin typeface="Times New Roman"/>
                <a:cs typeface="Times New Roman"/>
              </a:rPr>
              <a:t>не на </a:t>
            </a:r>
            <a:r>
              <a:rPr sz="2800" dirty="0">
                <a:latin typeface="Times New Roman"/>
                <a:cs typeface="Times New Roman"/>
              </a:rPr>
              <a:t>все уроки, </a:t>
            </a:r>
            <a:r>
              <a:rPr sz="2800" spc="-5" dirty="0">
                <a:latin typeface="Times New Roman"/>
                <a:cs typeface="Times New Roman"/>
              </a:rPr>
              <a:t>а </a:t>
            </a:r>
            <a:r>
              <a:rPr sz="2800" spc="-40" dirty="0">
                <a:latin typeface="Times New Roman"/>
                <a:cs typeface="Times New Roman"/>
              </a:rPr>
              <a:t>только </a:t>
            </a:r>
            <a:r>
              <a:rPr sz="2800" spc="-5" dirty="0">
                <a:latin typeface="Times New Roman"/>
                <a:cs typeface="Times New Roman"/>
              </a:rPr>
              <a:t>на </a:t>
            </a:r>
            <a:r>
              <a:rPr sz="2800" spc="-10" dirty="0">
                <a:latin typeface="Times New Roman"/>
                <a:cs typeface="Times New Roman"/>
              </a:rPr>
              <a:t>те,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на</a:t>
            </a:r>
            <a:endParaRPr sz="2800">
              <a:latin typeface="Times New Roman"/>
              <a:cs typeface="Times New Roman"/>
            </a:endParaRPr>
          </a:p>
          <a:p>
            <a:pPr marL="507365">
              <a:lnSpc>
                <a:spcPts val="3190"/>
              </a:lnSpc>
            </a:pPr>
            <a:r>
              <a:rPr sz="2800" spc="-35" dirty="0">
                <a:latin typeface="Times New Roman"/>
                <a:cs typeface="Times New Roman"/>
              </a:rPr>
              <a:t>которых </a:t>
            </a:r>
            <a:r>
              <a:rPr sz="2800" spc="-5" dirty="0">
                <a:latin typeface="Times New Roman"/>
                <a:cs typeface="Times New Roman"/>
              </a:rPr>
              <a:t>без </a:t>
            </a:r>
            <a:r>
              <a:rPr sz="2800" spc="-20" dirty="0">
                <a:latin typeface="Times New Roman"/>
                <a:cs typeface="Times New Roman"/>
              </a:rPr>
              <a:t>него </a:t>
            </a:r>
            <a:r>
              <a:rPr sz="2800" spc="-5" dirty="0">
                <a:latin typeface="Times New Roman"/>
                <a:cs typeface="Times New Roman"/>
              </a:rPr>
              <a:t>не обойтись </a:t>
            </a:r>
            <a:r>
              <a:rPr sz="2800" spc="-10" dirty="0">
                <a:latin typeface="Times New Roman"/>
                <a:cs typeface="Times New Roman"/>
              </a:rPr>
              <a:t>(например,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письменные).</a:t>
            </a:r>
            <a:endParaRPr sz="2800">
              <a:latin typeface="Times New Roman"/>
              <a:cs typeface="Times New Roman"/>
            </a:endParaRPr>
          </a:p>
          <a:p>
            <a:pPr marL="508000" indent="-495300">
              <a:lnSpc>
                <a:spcPct val="100000"/>
              </a:lnSpc>
              <a:spcBef>
                <a:spcPts val="660"/>
              </a:spcBef>
              <a:buClr>
                <a:srgbClr val="90C225"/>
              </a:buClr>
              <a:buSzPct val="80357"/>
              <a:buFont typeface="Times New Roman"/>
              <a:buAutoNum type="arabicPeriod" startAt="4"/>
              <a:tabLst>
                <a:tab pos="507365" algn="l"/>
                <a:tab pos="508000" algn="l"/>
              </a:tabLst>
            </a:pPr>
            <a:r>
              <a:rPr sz="2800" spc="-50" dirty="0">
                <a:latin typeface="Times New Roman"/>
                <a:cs typeface="Times New Roman"/>
              </a:rPr>
              <a:t>Тьютор </a:t>
            </a:r>
            <a:r>
              <a:rPr sz="2800" spc="-25" dirty="0">
                <a:latin typeface="Times New Roman"/>
                <a:cs typeface="Times New Roman"/>
              </a:rPr>
              <a:t>приходит </a:t>
            </a:r>
            <a:r>
              <a:rPr sz="2800" spc="-5" dirty="0">
                <a:latin typeface="Times New Roman"/>
                <a:cs typeface="Times New Roman"/>
              </a:rPr>
              <a:t>не </a:t>
            </a:r>
            <a:r>
              <a:rPr sz="2800" spc="-10" dirty="0">
                <a:latin typeface="Times New Roman"/>
                <a:cs typeface="Times New Roman"/>
              </a:rPr>
              <a:t>каждый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день.</a:t>
            </a:r>
            <a:endParaRPr sz="2800">
              <a:latin typeface="Times New Roman"/>
              <a:cs typeface="Times New Roman"/>
            </a:endParaRPr>
          </a:p>
          <a:p>
            <a:pPr marL="508000" indent="-495300">
              <a:lnSpc>
                <a:spcPct val="100000"/>
              </a:lnSpc>
              <a:spcBef>
                <a:spcPts val="675"/>
              </a:spcBef>
              <a:buClr>
                <a:srgbClr val="90C225"/>
              </a:buClr>
              <a:buSzPct val="80357"/>
              <a:buFont typeface="Times New Roman"/>
              <a:buAutoNum type="arabicPeriod" startAt="4"/>
              <a:tabLst>
                <a:tab pos="507365" algn="l"/>
                <a:tab pos="508000" algn="l"/>
              </a:tabLst>
            </a:pPr>
            <a:r>
              <a:rPr sz="2800" spc="-15" dirty="0">
                <a:latin typeface="Times New Roman"/>
                <a:cs typeface="Times New Roman"/>
              </a:rPr>
              <a:t>Ребенок </a:t>
            </a:r>
            <a:r>
              <a:rPr sz="2800" spc="5" dirty="0">
                <a:latin typeface="Times New Roman"/>
                <a:cs typeface="Times New Roman"/>
              </a:rPr>
              <a:t>учится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самостоятельно.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615" y="881253"/>
            <a:ext cx="8439785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259079" indent="-342900">
              <a:lnSpc>
                <a:spcPct val="100000"/>
              </a:lnSpc>
            </a:pPr>
            <a:r>
              <a:rPr sz="4000" spc="-10" smtClean="0">
                <a:latin typeface="Times New Roman"/>
                <a:cs typeface="Times New Roman"/>
              </a:rPr>
              <a:t>Взаимодействие </a:t>
            </a:r>
            <a:r>
              <a:rPr sz="4000" spc="-15" dirty="0">
                <a:latin typeface="Times New Roman"/>
                <a:cs typeface="Times New Roman"/>
              </a:rPr>
              <a:t>тьютора </a:t>
            </a:r>
            <a:r>
              <a:rPr sz="4000" spc="-5" dirty="0">
                <a:latin typeface="Times New Roman"/>
                <a:cs typeface="Times New Roman"/>
              </a:rPr>
              <a:t>и </a:t>
            </a:r>
            <a:r>
              <a:rPr sz="4000" spc="-20" dirty="0">
                <a:latin typeface="Times New Roman"/>
                <a:cs typeface="Times New Roman"/>
              </a:rPr>
              <a:t>ребенка </a:t>
            </a:r>
            <a:r>
              <a:rPr sz="4000" spc="-5" dirty="0">
                <a:latin typeface="Times New Roman"/>
                <a:cs typeface="Times New Roman"/>
              </a:rPr>
              <a:t>–  </a:t>
            </a:r>
            <a:r>
              <a:rPr sz="4000" spc="-20" dirty="0">
                <a:latin typeface="Times New Roman"/>
                <a:cs typeface="Times New Roman"/>
              </a:rPr>
              <a:t>это </a:t>
            </a:r>
            <a:r>
              <a:rPr sz="4000" spc="-5" dirty="0">
                <a:latin typeface="Times New Roman"/>
                <a:cs typeface="Times New Roman"/>
              </a:rPr>
              <a:t>поступательное </a:t>
            </a:r>
            <a:r>
              <a:rPr sz="4000" spc="-10" dirty="0">
                <a:latin typeface="Times New Roman"/>
                <a:cs typeface="Times New Roman"/>
              </a:rPr>
              <a:t>движение</a:t>
            </a:r>
            <a:r>
              <a:rPr sz="4000" spc="-15" dirty="0">
                <a:latin typeface="Times New Roman"/>
                <a:cs typeface="Times New Roman"/>
              </a:rPr>
              <a:t> </a:t>
            </a:r>
            <a:r>
              <a:rPr sz="4000" spc="-25" dirty="0">
                <a:latin typeface="Times New Roman"/>
                <a:cs typeface="Times New Roman"/>
              </a:rPr>
              <a:t>от</a:t>
            </a:r>
            <a:endParaRPr sz="4000">
              <a:latin typeface="Times New Roman"/>
              <a:cs typeface="Times New Roman"/>
            </a:endParaRPr>
          </a:p>
          <a:p>
            <a:pPr marL="354965" marR="690245">
              <a:lnSpc>
                <a:spcPct val="100000"/>
              </a:lnSpc>
            </a:pPr>
            <a:r>
              <a:rPr sz="4000" spc="-5" dirty="0">
                <a:latin typeface="Times New Roman"/>
                <a:cs typeface="Times New Roman"/>
              </a:rPr>
              <a:t>«симбиоза» с </a:t>
            </a:r>
            <a:r>
              <a:rPr sz="4000" spc="-25" dirty="0">
                <a:latin typeface="Times New Roman"/>
                <a:cs typeface="Times New Roman"/>
              </a:rPr>
              <a:t>тьютором </a:t>
            </a:r>
            <a:r>
              <a:rPr sz="4000" spc="-5" dirty="0">
                <a:latin typeface="Times New Roman"/>
                <a:cs typeface="Times New Roman"/>
              </a:rPr>
              <a:t>к  </a:t>
            </a:r>
            <a:r>
              <a:rPr sz="4000" spc="-15" dirty="0">
                <a:latin typeface="Times New Roman"/>
                <a:cs typeface="Times New Roman"/>
              </a:rPr>
              <a:t>максимальной </a:t>
            </a:r>
            <a:r>
              <a:rPr sz="4000" spc="5" dirty="0">
                <a:latin typeface="Times New Roman"/>
                <a:cs typeface="Times New Roman"/>
              </a:rPr>
              <a:t>самостоятельности  </a:t>
            </a:r>
            <a:r>
              <a:rPr sz="4000" spc="-20" dirty="0">
                <a:latin typeface="Times New Roman"/>
                <a:cs typeface="Times New Roman"/>
              </a:rPr>
              <a:t>ребенка </a:t>
            </a:r>
            <a:r>
              <a:rPr sz="4000" spc="-5" dirty="0">
                <a:latin typeface="Times New Roman"/>
                <a:cs typeface="Times New Roman"/>
              </a:rPr>
              <a:t>в </a:t>
            </a:r>
            <a:r>
              <a:rPr sz="4000" spc="-35">
                <a:latin typeface="Times New Roman"/>
                <a:cs typeface="Times New Roman"/>
              </a:rPr>
              <a:t>школьной</a:t>
            </a:r>
            <a:r>
              <a:rPr sz="4000" spc="-45">
                <a:latin typeface="Times New Roman"/>
                <a:cs typeface="Times New Roman"/>
              </a:rPr>
              <a:t> </a:t>
            </a:r>
            <a:r>
              <a:rPr sz="4000" spc="-5" smtClean="0">
                <a:latin typeface="Times New Roman"/>
                <a:cs typeface="Times New Roman"/>
              </a:rPr>
              <a:t>жизн</a:t>
            </a:r>
            <a:r>
              <a:rPr lang="ru-RU" sz="4000" spc="-5" dirty="0" smtClean="0">
                <a:latin typeface="Times New Roman"/>
                <a:cs typeface="Times New Roman"/>
              </a:rPr>
              <a:t>и</a:t>
            </a:r>
            <a:endParaRPr sz="5900">
              <a:latin typeface="Times New Roman"/>
              <a:cs typeface="Times New Roman"/>
            </a:endParaRPr>
          </a:p>
          <a:p>
            <a:pPr marL="4828540"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24801" y="3681348"/>
            <a:ext cx="4764405" cy="3176905"/>
          </a:xfrm>
          <a:custGeom>
            <a:avLst/>
            <a:gdLst/>
            <a:ahLst/>
            <a:cxnLst/>
            <a:rect l="l" t="t" r="r" b="b"/>
            <a:pathLst>
              <a:path w="4764405" h="3176904">
                <a:moveTo>
                  <a:pt x="4764024" y="0"/>
                </a:moveTo>
                <a:lnTo>
                  <a:pt x="0" y="317665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82258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7201" y="0"/>
                </a:moveTo>
                <a:lnTo>
                  <a:pt x="2043047" y="0"/>
                </a:lnTo>
                <a:lnTo>
                  <a:pt x="0" y="6857997"/>
                </a:lnTo>
                <a:lnTo>
                  <a:pt x="3007201" y="6857997"/>
                </a:lnTo>
                <a:lnTo>
                  <a:pt x="3007201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04260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739" y="0"/>
                </a:moveTo>
                <a:lnTo>
                  <a:pt x="0" y="0"/>
                </a:lnTo>
                <a:lnTo>
                  <a:pt x="1208264" y="6857997"/>
                </a:lnTo>
                <a:lnTo>
                  <a:pt x="2587739" y="6857997"/>
                </a:lnTo>
                <a:lnTo>
                  <a:pt x="2587739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32926" y="3048000"/>
            <a:ext cx="3259454" cy="3810000"/>
          </a:xfrm>
          <a:custGeom>
            <a:avLst/>
            <a:gdLst/>
            <a:ahLst/>
            <a:cxnLst/>
            <a:rect l="l" t="t" r="r" b="b"/>
            <a:pathLst>
              <a:path w="3259454" h="3810000">
                <a:moveTo>
                  <a:pt x="3259074" y="0"/>
                </a:moveTo>
                <a:lnTo>
                  <a:pt x="0" y="3809999"/>
                </a:lnTo>
                <a:lnTo>
                  <a:pt x="3259074" y="3809999"/>
                </a:lnTo>
                <a:lnTo>
                  <a:pt x="3259074" y="0"/>
                </a:lnTo>
                <a:close/>
              </a:path>
            </a:pathLst>
          </a:custGeom>
          <a:solidFill>
            <a:srgbClr val="539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37378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445" y="0"/>
                </a:moveTo>
                <a:lnTo>
                  <a:pt x="0" y="0"/>
                </a:lnTo>
                <a:lnTo>
                  <a:pt x="2467904" y="6857997"/>
                </a:lnTo>
                <a:lnTo>
                  <a:pt x="2851445" y="6857997"/>
                </a:lnTo>
                <a:lnTo>
                  <a:pt x="2851445" y="0"/>
                </a:lnTo>
                <a:close/>
              </a:path>
            </a:pathLst>
          </a:custGeom>
          <a:solidFill>
            <a:srgbClr val="3E78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98251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573" y="0"/>
                </a:moveTo>
                <a:lnTo>
                  <a:pt x="1018874" y="0"/>
                </a:lnTo>
                <a:lnTo>
                  <a:pt x="0" y="6857997"/>
                </a:lnTo>
                <a:lnTo>
                  <a:pt x="1290573" y="6857997"/>
                </a:lnTo>
                <a:lnTo>
                  <a:pt x="1290573" y="0"/>
                </a:lnTo>
                <a:close/>
              </a:path>
            </a:pathLst>
          </a:custGeom>
          <a:solidFill>
            <a:srgbClr val="C0E3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940818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006" y="0"/>
                </a:moveTo>
                <a:lnTo>
                  <a:pt x="0" y="0"/>
                </a:lnTo>
                <a:lnTo>
                  <a:pt x="1107671" y="6857997"/>
                </a:lnTo>
                <a:lnTo>
                  <a:pt x="1248006" y="6857997"/>
                </a:lnTo>
                <a:lnTo>
                  <a:pt x="1248006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71201" y="3589401"/>
            <a:ext cx="1818005" cy="3268979"/>
          </a:xfrm>
          <a:custGeom>
            <a:avLst/>
            <a:gdLst/>
            <a:ahLst/>
            <a:cxnLst/>
            <a:rect l="l" t="t" r="r" b="b"/>
            <a:pathLst>
              <a:path w="1818004" h="3268979">
                <a:moveTo>
                  <a:pt x="1817624" y="0"/>
                </a:moveTo>
                <a:lnTo>
                  <a:pt x="0" y="3268599"/>
                </a:lnTo>
                <a:lnTo>
                  <a:pt x="1817624" y="3268599"/>
                </a:lnTo>
                <a:lnTo>
                  <a:pt x="1817624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013200"/>
            <a:ext cx="449580" cy="2844800"/>
          </a:xfrm>
          <a:custGeom>
            <a:avLst/>
            <a:gdLst/>
            <a:ahLst/>
            <a:cxnLst/>
            <a:rect l="l" t="t" r="r" b="b"/>
            <a:pathLst>
              <a:path w="449580" h="2844800">
                <a:moveTo>
                  <a:pt x="0" y="0"/>
                </a:moveTo>
                <a:lnTo>
                  <a:pt x="0" y="2844799"/>
                </a:lnTo>
                <a:lnTo>
                  <a:pt x="449262" y="2844799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7337" y="188976"/>
            <a:ext cx="9934638" cy="1079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7337" y="188976"/>
            <a:ext cx="9935210" cy="1079500"/>
          </a:xfrm>
          <a:custGeom>
            <a:avLst/>
            <a:gdLst/>
            <a:ahLst/>
            <a:cxnLst/>
            <a:rect l="l" t="t" r="r" b="b"/>
            <a:pathLst>
              <a:path w="9935210" h="1079500">
                <a:moveTo>
                  <a:pt x="0" y="179832"/>
                </a:moveTo>
                <a:lnTo>
                  <a:pt x="6427" y="132027"/>
                </a:lnTo>
                <a:lnTo>
                  <a:pt x="24565" y="89069"/>
                </a:lnTo>
                <a:lnTo>
                  <a:pt x="52698" y="52673"/>
                </a:lnTo>
                <a:lnTo>
                  <a:pt x="89112" y="24553"/>
                </a:lnTo>
                <a:lnTo>
                  <a:pt x="132091" y="6424"/>
                </a:lnTo>
                <a:lnTo>
                  <a:pt x="179920" y="0"/>
                </a:lnTo>
                <a:lnTo>
                  <a:pt x="9754679" y="0"/>
                </a:lnTo>
                <a:lnTo>
                  <a:pt x="9802493" y="6424"/>
                </a:lnTo>
                <a:lnTo>
                  <a:pt x="9845475" y="24553"/>
                </a:lnTo>
                <a:lnTo>
                  <a:pt x="9881901" y="52673"/>
                </a:lnTo>
                <a:lnTo>
                  <a:pt x="9910052" y="89069"/>
                </a:lnTo>
                <a:lnTo>
                  <a:pt x="9928205" y="132027"/>
                </a:lnTo>
                <a:lnTo>
                  <a:pt x="9934638" y="179832"/>
                </a:lnTo>
                <a:lnTo>
                  <a:pt x="9934638" y="899540"/>
                </a:lnTo>
                <a:lnTo>
                  <a:pt x="9928205" y="947355"/>
                </a:lnTo>
                <a:lnTo>
                  <a:pt x="9910052" y="990336"/>
                </a:lnTo>
                <a:lnTo>
                  <a:pt x="9881901" y="1026763"/>
                </a:lnTo>
                <a:lnTo>
                  <a:pt x="9845475" y="1054913"/>
                </a:lnTo>
                <a:lnTo>
                  <a:pt x="9802493" y="1073066"/>
                </a:lnTo>
                <a:lnTo>
                  <a:pt x="9754679" y="1079500"/>
                </a:lnTo>
                <a:lnTo>
                  <a:pt x="179920" y="1079500"/>
                </a:lnTo>
                <a:lnTo>
                  <a:pt x="132091" y="1073066"/>
                </a:lnTo>
                <a:lnTo>
                  <a:pt x="89112" y="1054913"/>
                </a:lnTo>
                <a:lnTo>
                  <a:pt x="52698" y="1026763"/>
                </a:lnTo>
                <a:lnTo>
                  <a:pt x="24565" y="990336"/>
                </a:lnTo>
                <a:lnTo>
                  <a:pt x="6427" y="947355"/>
                </a:lnTo>
                <a:lnTo>
                  <a:pt x="0" y="899540"/>
                </a:lnTo>
                <a:lnTo>
                  <a:pt x="0" y="179832"/>
                </a:lnTo>
                <a:close/>
              </a:path>
            </a:pathLst>
          </a:custGeom>
          <a:ln w="12700">
            <a:solidFill>
              <a:srgbClr val="90C2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1675" rIns="0" bIns="0" rtlCol="0">
            <a:spAutoFit/>
          </a:bodyPr>
          <a:lstStyle/>
          <a:p>
            <a:pPr marL="2240280" marR="5080" indent="-2234565">
              <a:lnSpc>
                <a:spcPct val="100000"/>
              </a:lnSpc>
            </a:pPr>
            <a:r>
              <a:rPr sz="2400" b="1" spc="-5" dirty="0">
                <a:latin typeface="Trebuchet MS"/>
                <a:cs typeface="Trebuchet MS"/>
              </a:rPr>
              <a:t>Учитель-дефектолог, учитель-логопед, педагог-психолог,  социальный </a:t>
            </a:r>
            <a:r>
              <a:rPr sz="2400" b="1" dirty="0">
                <a:latin typeface="Trebuchet MS"/>
                <a:cs typeface="Trebuchet MS"/>
              </a:rPr>
              <a:t>педагог,</a:t>
            </a:r>
            <a:r>
              <a:rPr sz="2400" b="1" spc="-4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тьютор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06400" y="1866900"/>
            <a:ext cx="3072130" cy="4177029"/>
          </a:xfrm>
          <a:custGeom>
            <a:avLst/>
            <a:gdLst/>
            <a:ahLst/>
            <a:cxnLst/>
            <a:rect l="l" t="t" r="r" b="b"/>
            <a:pathLst>
              <a:path w="3072129" h="4177029">
                <a:moveTo>
                  <a:pt x="2597404" y="0"/>
                </a:moveTo>
                <a:lnTo>
                  <a:pt x="474408" y="0"/>
                </a:lnTo>
                <a:lnTo>
                  <a:pt x="425902" y="2448"/>
                </a:lnTo>
                <a:lnTo>
                  <a:pt x="378797" y="9636"/>
                </a:lnTo>
                <a:lnTo>
                  <a:pt x="333332" y="21324"/>
                </a:lnTo>
                <a:lnTo>
                  <a:pt x="289745" y="37274"/>
                </a:lnTo>
                <a:lnTo>
                  <a:pt x="248274" y="57249"/>
                </a:lnTo>
                <a:lnTo>
                  <a:pt x="209159" y="81010"/>
                </a:lnTo>
                <a:lnTo>
                  <a:pt x="172638" y="108319"/>
                </a:lnTo>
                <a:lnTo>
                  <a:pt x="138949" y="138937"/>
                </a:lnTo>
                <a:lnTo>
                  <a:pt x="108330" y="172628"/>
                </a:lnTo>
                <a:lnTo>
                  <a:pt x="81020" y="209153"/>
                </a:lnTo>
                <a:lnTo>
                  <a:pt x="57257" y="248273"/>
                </a:lnTo>
                <a:lnTo>
                  <a:pt x="37280" y="289750"/>
                </a:lnTo>
                <a:lnTo>
                  <a:pt x="21328" y="333347"/>
                </a:lnTo>
                <a:lnTo>
                  <a:pt x="9638" y="378825"/>
                </a:lnTo>
                <a:lnTo>
                  <a:pt x="2449" y="425946"/>
                </a:lnTo>
                <a:lnTo>
                  <a:pt x="0" y="474472"/>
                </a:lnTo>
                <a:lnTo>
                  <a:pt x="0" y="3702304"/>
                </a:lnTo>
                <a:lnTo>
                  <a:pt x="2449" y="3750810"/>
                </a:lnTo>
                <a:lnTo>
                  <a:pt x="9638" y="3797915"/>
                </a:lnTo>
                <a:lnTo>
                  <a:pt x="21328" y="3843380"/>
                </a:lnTo>
                <a:lnTo>
                  <a:pt x="37280" y="3886967"/>
                </a:lnTo>
                <a:lnTo>
                  <a:pt x="57257" y="3928437"/>
                </a:lnTo>
                <a:lnTo>
                  <a:pt x="81020" y="3967552"/>
                </a:lnTo>
                <a:lnTo>
                  <a:pt x="108330" y="4004073"/>
                </a:lnTo>
                <a:lnTo>
                  <a:pt x="138949" y="4037763"/>
                </a:lnTo>
                <a:lnTo>
                  <a:pt x="172638" y="4068382"/>
                </a:lnTo>
                <a:lnTo>
                  <a:pt x="209159" y="4095692"/>
                </a:lnTo>
                <a:lnTo>
                  <a:pt x="248274" y="4119454"/>
                </a:lnTo>
                <a:lnTo>
                  <a:pt x="289745" y="4139431"/>
                </a:lnTo>
                <a:lnTo>
                  <a:pt x="333332" y="4155384"/>
                </a:lnTo>
                <a:lnTo>
                  <a:pt x="378797" y="4167074"/>
                </a:lnTo>
                <a:lnTo>
                  <a:pt x="425902" y="4174263"/>
                </a:lnTo>
                <a:lnTo>
                  <a:pt x="474408" y="4176712"/>
                </a:lnTo>
                <a:lnTo>
                  <a:pt x="2597404" y="4176712"/>
                </a:lnTo>
                <a:lnTo>
                  <a:pt x="2645908" y="4174263"/>
                </a:lnTo>
                <a:lnTo>
                  <a:pt x="2693014" y="4167074"/>
                </a:lnTo>
                <a:lnTo>
                  <a:pt x="2738481" y="4155384"/>
                </a:lnTo>
                <a:lnTo>
                  <a:pt x="2782071" y="4139431"/>
                </a:lnTo>
                <a:lnTo>
                  <a:pt x="2823546" y="4119454"/>
                </a:lnTo>
                <a:lnTo>
                  <a:pt x="2862667" y="4095692"/>
                </a:lnTo>
                <a:lnTo>
                  <a:pt x="2899194" y="4068382"/>
                </a:lnTo>
                <a:lnTo>
                  <a:pt x="2932890" y="4037763"/>
                </a:lnTo>
                <a:lnTo>
                  <a:pt x="2963515" y="4004073"/>
                </a:lnTo>
                <a:lnTo>
                  <a:pt x="2990832" y="3967552"/>
                </a:lnTo>
                <a:lnTo>
                  <a:pt x="3014601" y="3928437"/>
                </a:lnTo>
                <a:lnTo>
                  <a:pt x="3034583" y="3886967"/>
                </a:lnTo>
                <a:lnTo>
                  <a:pt x="3050541" y="3843380"/>
                </a:lnTo>
                <a:lnTo>
                  <a:pt x="3062234" y="3797915"/>
                </a:lnTo>
                <a:lnTo>
                  <a:pt x="3069425" y="3750810"/>
                </a:lnTo>
                <a:lnTo>
                  <a:pt x="3071876" y="3702304"/>
                </a:lnTo>
                <a:lnTo>
                  <a:pt x="3071876" y="474472"/>
                </a:lnTo>
                <a:lnTo>
                  <a:pt x="3069425" y="425946"/>
                </a:lnTo>
                <a:lnTo>
                  <a:pt x="3062234" y="378825"/>
                </a:lnTo>
                <a:lnTo>
                  <a:pt x="3050541" y="333347"/>
                </a:lnTo>
                <a:lnTo>
                  <a:pt x="3034583" y="289750"/>
                </a:lnTo>
                <a:lnTo>
                  <a:pt x="3014601" y="248273"/>
                </a:lnTo>
                <a:lnTo>
                  <a:pt x="2990832" y="209153"/>
                </a:lnTo>
                <a:lnTo>
                  <a:pt x="2963515" y="172628"/>
                </a:lnTo>
                <a:lnTo>
                  <a:pt x="2932890" y="138938"/>
                </a:lnTo>
                <a:lnTo>
                  <a:pt x="2899194" y="108319"/>
                </a:lnTo>
                <a:lnTo>
                  <a:pt x="2862667" y="81010"/>
                </a:lnTo>
                <a:lnTo>
                  <a:pt x="2823546" y="57249"/>
                </a:lnTo>
                <a:lnTo>
                  <a:pt x="2782071" y="37274"/>
                </a:lnTo>
                <a:lnTo>
                  <a:pt x="2738481" y="21324"/>
                </a:lnTo>
                <a:lnTo>
                  <a:pt x="2693014" y="9636"/>
                </a:lnTo>
                <a:lnTo>
                  <a:pt x="2645908" y="2448"/>
                </a:lnTo>
                <a:lnTo>
                  <a:pt x="2597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6400" y="1866900"/>
            <a:ext cx="3072130" cy="4177029"/>
          </a:xfrm>
          <a:custGeom>
            <a:avLst/>
            <a:gdLst/>
            <a:ahLst/>
            <a:cxnLst/>
            <a:rect l="l" t="t" r="r" b="b"/>
            <a:pathLst>
              <a:path w="3072129" h="4177029">
                <a:moveTo>
                  <a:pt x="0" y="474472"/>
                </a:moveTo>
                <a:lnTo>
                  <a:pt x="2449" y="425946"/>
                </a:lnTo>
                <a:lnTo>
                  <a:pt x="9638" y="378825"/>
                </a:lnTo>
                <a:lnTo>
                  <a:pt x="21328" y="333347"/>
                </a:lnTo>
                <a:lnTo>
                  <a:pt x="37280" y="289750"/>
                </a:lnTo>
                <a:lnTo>
                  <a:pt x="57257" y="248273"/>
                </a:lnTo>
                <a:lnTo>
                  <a:pt x="81020" y="209153"/>
                </a:lnTo>
                <a:lnTo>
                  <a:pt x="108330" y="172628"/>
                </a:lnTo>
                <a:lnTo>
                  <a:pt x="138949" y="138937"/>
                </a:lnTo>
                <a:lnTo>
                  <a:pt x="172638" y="108319"/>
                </a:lnTo>
                <a:lnTo>
                  <a:pt x="209159" y="81010"/>
                </a:lnTo>
                <a:lnTo>
                  <a:pt x="248274" y="57249"/>
                </a:lnTo>
                <a:lnTo>
                  <a:pt x="289745" y="37274"/>
                </a:lnTo>
                <a:lnTo>
                  <a:pt x="333332" y="21324"/>
                </a:lnTo>
                <a:lnTo>
                  <a:pt x="378797" y="9636"/>
                </a:lnTo>
                <a:lnTo>
                  <a:pt x="425902" y="2448"/>
                </a:lnTo>
                <a:lnTo>
                  <a:pt x="474408" y="0"/>
                </a:lnTo>
                <a:lnTo>
                  <a:pt x="2597404" y="0"/>
                </a:lnTo>
                <a:lnTo>
                  <a:pt x="2645908" y="2448"/>
                </a:lnTo>
                <a:lnTo>
                  <a:pt x="2693014" y="9636"/>
                </a:lnTo>
                <a:lnTo>
                  <a:pt x="2738481" y="21324"/>
                </a:lnTo>
                <a:lnTo>
                  <a:pt x="2782071" y="37274"/>
                </a:lnTo>
                <a:lnTo>
                  <a:pt x="2823546" y="57249"/>
                </a:lnTo>
                <a:lnTo>
                  <a:pt x="2862667" y="81010"/>
                </a:lnTo>
                <a:lnTo>
                  <a:pt x="2899194" y="108319"/>
                </a:lnTo>
                <a:lnTo>
                  <a:pt x="2932890" y="138938"/>
                </a:lnTo>
                <a:lnTo>
                  <a:pt x="2963515" y="172628"/>
                </a:lnTo>
                <a:lnTo>
                  <a:pt x="2990832" y="209153"/>
                </a:lnTo>
                <a:lnTo>
                  <a:pt x="3014601" y="248273"/>
                </a:lnTo>
                <a:lnTo>
                  <a:pt x="3034583" y="289750"/>
                </a:lnTo>
                <a:lnTo>
                  <a:pt x="3050541" y="333347"/>
                </a:lnTo>
                <a:lnTo>
                  <a:pt x="3062234" y="378825"/>
                </a:lnTo>
                <a:lnTo>
                  <a:pt x="3069425" y="425946"/>
                </a:lnTo>
                <a:lnTo>
                  <a:pt x="3071876" y="474472"/>
                </a:lnTo>
                <a:lnTo>
                  <a:pt x="3071876" y="3702304"/>
                </a:lnTo>
                <a:lnTo>
                  <a:pt x="3069425" y="3750810"/>
                </a:lnTo>
                <a:lnTo>
                  <a:pt x="3062234" y="3797915"/>
                </a:lnTo>
                <a:lnTo>
                  <a:pt x="3050541" y="3843380"/>
                </a:lnTo>
                <a:lnTo>
                  <a:pt x="3034583" y="3886967"/>
                </a:lnTo>
                <a:lnTo>
                  <a:pt x="3014601" y="3928437"/>
                </a:lnTo>
                <a:lnTo>
                  <a:pt x="2990832" y="3967552"/>
                </a:lnTo>
                <a:lnTo>
                  <a:pt x="2963515" y="4004073"/>
                </a:lnTo>
                <a:lnTo>
                  <a:pt x="2932890" y="4037763"/>
                </a:lnTo>
                <a:lnTo>
                  <a:pt x="2899194" y="4068382"/>
                </a:lnTo>
                <a:lnTo>
                  <a:pt x="2862667" y="4095692"/>
                </a:lnTo>
                <a:lnTo>
                  <a:pt x="2823546" y="4119454"/>
                </a:lnTo>
                <a:lnTo>
                  <a:pt x="2782071" y="4139431"/>
                </a:lnTo>
                <a:lnTo>
                  <a:pt x="2738481" y="4155384"/>
                </a:lnTo>
                <a:lnTo>
                  <a:pt x="2693014" y="4167074"/>
                </a:lnTo>
                <a:lnTo>
                  <a:pt x="2645908" y="4174263"/>
                </a:lnTo>
                <a:lnTo>
                  <a:pt x="2597404" y="4176712"/>
                </a:lnTo>
                <a:lnTo>
                  <a:pt x="474408" y="4176712"/>
                </a:lnTo>
                <a:lnTo>
                  <a:pt x="425902" y="4174263"/>
                </a:lnTo>
                <a:lnTo>
                  <a:pt x="378797" y="4167074"/>
                </a:lnTo>
                <a:lnTo>
                  <a:pt x="333332" y="4155384"/>
                </a:lnTo>
                <a:lnTo>
                  <a:pt x="289745" y="4139431"/>
                </a:lnTo>
                <a:lnTo>
                  <a:pt x="248274" y="4119454"/>
                </a:lnTo>
                <a:lnTo>
                  <a:pt x="209159" y="4095692"/>
                </a:lnTo>
                <a:lnTo>
                  <a:pt x="172638" y="4068382"/>
                </a:lnTo>
                <a:lnTo>
                  <a:pt x="138949" y="4037763"/>
                </a:lnTo>
                <a:lnTo>
                  <a:pt x="108330" y="4004073"/>
                </a:lnTo>
                <a:lnTo>
                  <a:pt x="81020" y="3967552"/>
                </a:lnTo>
                <a:lnTo>
                  <a:pt x="57257" y="3928437"/>
                </a:lnTo>
                <a:lnTo>
                  <a:pt x="37280" y="3886967"/>
                </a:lnTo>
                <a:lnTo>
                  <a:pt x="21328" y="3843380"/>
                </a:lnTo>
                <a:lnTo>
                  <a:pt x="9638" y="3797915"/>
                </a:lnTo>
                <a:lnTo>
                  <a:pt x="2449" y="3750810"/>
                </a:lnTo>
                <a:lnTo>
                  <a:pt x="0" y="3702304"/>
                </a:lnTo>
                <a:lnTo>
                  <a:pt x="0" y="474472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24331" y="3030982"/>
            <a:ext cx="2557780" cy="1840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spc="-15" dirty="0">
                <a:latin typeface="Times New Roman"/>
                <a:cs typeface="Times New Roman"/>
              </a:rPr>
              <a:t>Участвуют </a:t>
            </a:r>
            <a:r>
              <a:rPr sz="2400" spc="-5" dirty="0">
                <a:latin typeface="Times New Roman"/>
                <a:cs typeface="Times New Roman"/>
              </a:rPr>
              <a:t>в  </a:t>
            </a:r>
            <a:r>
              <a:rPr sz="2400" dirty="0">
                <a:latin typeface="Times New Roman"/>
                <a:cs typeface="Times New Roman"/>
              </a:rPr>
              <a:t>составлении  </a:t>
            </a:r>
            <a:r>
              <a:rPr sz="2400" spc="-5" dirty="0">
                <a:latin typeface="Times New Roman"/>
                <a:cs typeface="Times New Roman"/>
              </a:rPr>
              <a:t>индивидуального  </a:t>
            </a:r>
            <a:r>
              <a:rPr sz="2400" spc="-10" dirty="0">
                <a:latin typeface="Times New Roman"/>
                <a:cs typeface="Times New Roman"/>
              </a:rPr>
              <a:t>маршрутного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листа  </a:t>
            </a:r>
            <a:r>
              <a:rPr sz="2400" spc="-5" dirty="0">
                <a:latin typeface="Times New Roman"/>
                <a:cs typeface="Times New Roman"/>
              </a:rPr>
              <a:t>(ИМЛ)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32276" y="1879600"/>
            <a:ext cx="3027680" cy="4104004"/>
          </a:xfrm>
          <a:custGeom>
            <a:avLst/>
            <a:gdLst/>
            <a:ahLst/>
            <a:cxnLst/>
            <a:rect l="l" t="t" r="r" b="b"/>
            <a:pathLst>
              <a:path w="3027679" h="4104004">
                <a:moveTo>
                  <a:pt x="0" y="301116"/>
                </a:moveTo>
                <a:lnTo>
                  <a:pt x="3939" y="252257"/>
                </a:lnTo>
                <a:lnTo>
                  <a:pt x="15343" y="205914"/>
                </a:lnTo>
                <a:lnTo>
                  <a:pt x="33593" y="162706"/>
                </a:lnTo>
                <a:lnTo>
                  <a:pt x="58070" y="123251"/>
                </a:lnTo>
                <a:lnTo>
                  <a:pt x="88153" y="88169"/>
                </a:lnTo>
                <a:lnTo>
                  <a:pt x="123224" y="58078"/>
                </a:lnTo>
                <a:lnTo>
                  <a:pt x="162662" y="33597"/>
                </a:lnTo>
                <a:lnTo>
                  <a:pt x="205849" y="15344"/>
                </a:lnTo>
                <a:lnTo>
                  <a:pt x="252165" y="3939"/>
                </a:lnTo>
                <a:lnTo>
                  <a:pt x="300989" y="0"/>
                </a:lnTo>
                <a:lnTo>
                  <a:pt x="2726182" y="0"/>
                </a:lnTo>
                <a:lnTo>
                  <a:pt x="2775041" y="3939"/>
                </a:lnTo>
                <a:lnTo>
                  <a:pt x="2821384" y="15344"/>
                </a:lnTo>
                <a:lnTo>
                  <a:pt x="2864592" y="33597"/>
                </a:lnTo>
                <a:lnTo>
                  <a:pt x="2904047" y="58078"/>
                </a:lnTo>
                <a:lnTo>
                  <a:pt x="2939129" y="88169"/>
                </a:lnTo>
                <a:lnTo>
                  <a:pt x="2969220" y="123251"/>
                </a:lnTo>
                <a:lnTo>
                  <a:pt x="2993701" y="162706"/>
                </a:lnTo>
                <a:lnTo>
                  <a:pt x="3011954" y="205914"/>
                </a:lnTo>
                <a:lnTo>
                  <a:pt x="3023359" y="252257"/>
                </a:lnTo>
                <a:lnTo>
                  <a:pt x="3027299" y="301116"/>
                </a:lnTo>
                <a:lnTo>
                  <a:pt x="3027299" y="3802583"/>
                </a:lnTo>
                <a:lnTo>
                  <a:pt x="3023359" y="3851423"/>
                </a:lnTo>
                <a:lnTo>
                  <a:pt x="3011954" y="3897754"/>
                </a:lnTo>
                <a:lnTo>
                  <a:pt x="2993701" y="3940957"/>
                </a:lnTo>
                <a:lnTo>
                  <a:pt x="2969220" y="3980410"/>
                </a:lnTo>
                <a:lnTo>
                  <a:pt x="2939129" y="4015495"/>
                </a:lnTo>
                <a:lnTo>
                  <a:pt x="2904047" y="4045591"/>
                </a:lnTo>
                <a:lnTo>
                  <a:pt x="2864592" y="4070078"/>
                </a:lnTo>
                <a:lnTo>
                  <a:pt x="2821384" y="4088336"/>
                </a:lnTo>
                <a:lnTo>
                  <a:pt x="2775041" y="4099746"/>
                </a:lnTo>
                <a:lnTo>
                  <a:pt x="2726182" y="4103687"/>
                </a:lnTo>
                <a:lnTo>
                  <a:pt x="300989" y="4103687"/>
                </a:lnTo>
                <a:lnTo>
                  <a:pt x="252165" y="4099746"/>
                </a:lnTo>
                <a:lnTo>
                  <a:pt x="205849" y="4088336"/>
                </a:lnTo>
                <a:lnTo>
                  <a:pt x="162662" y="4070078"/>
                </a:lnTo>
                <a:lnTo>
                  <a:pt x="123224" y="4045591"/>
                </a:lnTo>
                <a:lnTo>
                  <a:pt x="88153" y="4015495"/>
                </a:lnTo>
                <a:lnTo>
                  <a:pt x="58070" y="3980410"/>
                </a:lnTo>
                <a:lnTo>
                  <a:pt x="33593" y="3940957"/>
                </a:lnTo>
                <a:lnTo>
                  <a:pt x="15343" y="3897754"/>
                </a:lnTo>
                <a:lnTo>
                  <a:pt x="3939" y="3851423"/>
                </a:lnTo>
                <a:lnTo>
                  <a:pt x="0" y="3802583"/>
                </a:lnTo>
                <a:lnTo>
                  <a:pt x="0" y="301116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899661" y="2275332"/>
            <a:ext cx="2692400" cy="3304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6095">
              <a:lnSpc>
                <a:spcPct val="100000"/>
              </a:lnSpc>
            </a:pPr>
            <a:r>
              <a:rPr sz="2400" spc="-15" dirty="0">
                <a:latin typeface="Times New Roman"/>
                <a:cs typeface="Times New Roman"/>
              </a:rPr>
              <a:t>Участвуют </a:t>
            </a:r>
            <a:r>
              <a:rPr sz="2400" spc="-5" dirty="0">
                <a:latin typeface="Times New Roman"/>
                <a:cs typeface="Times New Roman"/>
              </a:rPr>
              <a:t>в  </a:t>
            </a:r>
            <a:r>
              <a:rPr sz="2400" dirty="0">
                <a:latin typeface="Times New Roman"/>
                <a:cs typeface="Times New Roman"/>
              </a:rPr>
              <a:t>составлении  </a:t>
            </a:r>
            <a:r>
              <a:rPr sz="2400" spc="-5" dirty="0">
                <a:latin typeface="Times New Roman"/>
                <a:cs typeface="Times New Roman"/>
              </a:rPr>
              <a:t>индивид</a:t>
            </a:r>
            <a:r>
              <a:rPr sz="2400" spc="-20" dirty="0">
                <a:latin typeface="Times New Roman"/>
                <a:cs typeface="Times New Roman"/>
              </a:rPr>
              <a:t>у</a:t>
            </a:r>
            <a:r>
              <a:rPr sz="2400" spc="2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льной </a:t>
            </a:r>
            <a:r>
              <a:rPr sz="2400" dirty="0">
                <a:latin typeface="Times New Roman"/>
                <a:cs typeface="Times New Roman"/>
              </a:rPr>
              <a:t> программы  </a:t>
            </a:r>
            <a:r>
              <a:rPr sz="2400" spc="-5" dirty="0">
                <a:latin typeface="Times New Roman"/>
                <a:cs typeface="Times New Roman"/>
              </a:rPr>
              <a:t>развития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1114425" algn="l"/>
              </a:tabLst>
            </a:pPr>
            <a:r>
              <a:rPr sz="2400" spc="-5" dirty="0">
                <a:latin typeface="Times New Roman"/>
                <a:cs typeface="Times New Roman"/>
              </a:rPr>
              <a:t>(ИПР),	в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том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числе  </a:t>
            </a:r>
            <a:r>
              <a:rPr sz="2400" spc="-5" dirty="0">
                <a:latin typeface="Times New Roman"/>
                <a:cs typeface="Times New Roman"/>
              </a:rPr>
              <a:t>развернутой  </a:t>
            </a:r>
            <a:r>
              <a:rPr sz="2400" spc="-10" dirty="0">
                <a:latin typeface="Times New Roman"/>
                <a:cs typeface="Times New Roman"/>
              </a:rPr>
              <a:t>характеристики  </a:t>
            </a:r>
            <a:r>
              <a:rPr sz="2400" spc="-15" dirty="0">
                <a:latin typeface="Times New Roman"/>
                <a:cs typeface="Times New Roman"/>
              </a:rPr>
              <a:t>ребенка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ОВЗ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069201" y="1857375"/>
            <a:ext cx="3002280" cy="4177029"/>
          </a:xfrm>
          <a:custGeom>
            <a:avLst/>
            <a:gdLst/>
            <a:ahLst/>
            <a:cxnLst/>
            <a:rect l="l" t="t" r="r" b="b"/>
            <a:pathLst>
              <a:path w="3002279" h="4177029">
                <a:moveTo>
                  <a:pt x="2501519" y="0"/>
                </a:moveTo>
                <a:lnTo>
                  <a:pt x="500252" y="0"/>
                </a:lnTo>
                <a:lnTo>
                  <a:pt x="452064" y="2290"/>
                </a:lnTo>
                <a:lnTo>
                  <a:pt x="405174" y="9022"/>
                </a:lnTo>
                <a:lnTo>
                  <a:pt x="359791" y="19986"/>
                </a:lnTo>
                <a:lnTo>
                  <a:pt x="316126" y="34972"/>
                </a:lnTo>
                <a:lnTo>
                  <a:pt x="274387" y="53770"/>
                </a:lnTo>
                <a:lnTo>
                  <a:pt x="234783" y="76170"/>
                </a:lnTo>
                <a:lnTo>
                  <a:pt x="197525" y="101964"/>
                </a:lnTo>
                <a:lnTo>
                  <a:pt x="162822" y="130941"/>
                </a:lnTo>
                <a:lnTo>
                  <a:pt x="130883" y="162891"/>
                </a:lnTo>
                <a:lnTo>
                  <a:pt x="101917" y="197606"/>
                </a:lnTo>
                <a:lnTo>
                  <a:pt x="76134" y="234874"/>
                </a:lnTo>
                <a:lnTo>
                  <a:pt x="53743" y="274487"/>
                </a:lnTo>
                <a:lnTo>
                  <a:pt x="34954" y="316235"/>
                </a:lnTo>
                <a:lnTo>
                  <a:pt x="19975" y="359908"/>
                </a:lnTo>
                <a:lnTo>
                  <a:pt x="9017" y="405296"/>
                </a:lnTo>
                <a:lnTo>
                  <a:pt x="2289" y="452190"/>
                </a:lnTo>
                <a:lnTo>
                  <a:pt x="0" y="500379"/>
                </a:lnTo>
                <a:lnTo>
                  <a:pt x="0" y="3676396"/>
                </a:lnTo>
                <a:lnTo>
                  <a:pt x="2289" y="3724579"/>
                </a:lnTo>
                <a:lnTo>
                  <a:pt x="9017" y="3771466"/>
                </a:lnTo>
                <a:lnTo>
                  <a:pt x="19975" y="3816849"/>
                </a:lnTo>
                <a:lnTo>
                  <a:pt x="34954" y="3860516"/>
                </a:lnTo>
                <a:lnTo>
                  <a:pt x="53743" y="3902258"/>
                </a:lnTo>
                <a:lnTo>
                  <a:pt x="76134" y="3941866"/>
                </a:lnTo>
                <a:lnTo>
                  <a:pt x="101917" y="3979130"/>
                </a:lnTo>
                <a:lnTo>
                  <a:pt x="130883" y="4013840"/>
                </a:lnTo>
                <a:lnTo>
                  <a:pt x="162822" y="4045786"/>
                </a:lnTo>
                <a:lnTo>
                  <a:pt x="197525" y="4074760"/>
                </a:lnTo>
                <a:lnTo>
                  <a:pt x="234783" y="4100550"/>
                </a:lnTo>
                <a:lnTo>
                  <a:pt x="274387" y="4122948"/>
                </a:lnTo>
                <a:lnTo>
                  <a:pt x="316126" y="4141744"/>
                </a:lnTo>
                <a:lnTo>
                  <a:pt x="359791" y="4156728"/>
                </a:lnTo>
                <a:lnTo>
                  <a:pt x="405174" y="4167690"/>
                </a:lnTo>
                <a:lnTo>
                  <a:pt x="452064" y="4174422"/>
                </a:lnTo>
                <a:lnTo>
                  <a:pt x="500252" y="4176712"/>
                </a:lnTo>
                <a:lnTo>
                  <a:pt x="2501519" y="4176712"/>
                </a:lnTo>
                <a:lnTo>
                  <a:pt x="2549708" y="4174422"/>
                </a:lnTo>
                <a:lnTo>
                  <a:pt x="2596602" y="4167690"/>
                </a:lnTo>
                <a:lnTo>
                  <a:pt x="2641990" y="4156728"/>
                </a:lnTo>
                <a:lnTo>
                  <a:pt x="2685663" y="4141744"/>
                </a:lnTo>
                <a:lnTo>
                  <a:pt x="2727411" y="4122948"/>
                </a:lnTo>
                <a:lnTo>
                  <a:pt x="2767024" y="4100550"/>
                </a:lnTo>
                <a:lnTo>
                  <a:pt x="2804292" y="4074760"/>
                </a:lnTo>
                <a:lnTo>
                  <a:pt x="2839007" y="4045786"/>
                </a:lnTo>
                <a:lnTo>
                  <a:pt x="2870957" y="4013840"/>
                </a:lnTo>
                <a:lnTo>
                  <a:pt x="2899934" y="3979130"/>
                </a:lnTo>
                <a:lnTo>
                  <a:pt x="2925728" y="3941866"/>
                </a:lnTo>
                <a:lnTo>
                  <a:pt x="2948128" y="3902258"/>
                </a:lnTo>
                <a:lnTo>
                  <a:pt x="2966926" y="3860516"/>
                </a:lnTo>
                <a:lnTo>
                  <a:pt x="2981912" y="3816849"/>
                </a:lnTo>
                <a:lnTo>
                  <a:pt x="2992876" y="3771466"/>
                </a:lnTo>
                <a:lnTo>
                  <a:pt x="2999608" y="3724579"/>
                </a:lnTo>
                <a:lnTo>
                  <a:pt x="3001899" y="3676396"/>
                </a:lnTo>
                <a:lnTo>
                  <a:pt x="3001899" y="500379"/>
                </a:lnTo>
                <a:lnTo>
                  <a:pt x="2999608" y="452190"/>
                </a:lnTo>
                <a:lnTo>
                  <a:pt x="2992876" y="405296"/>
                </a:lnTo>
                <a:lnTo>
                  <a:pt x="2981912" y="359908"/>
                </a:lnTo>
                <a:lnTo>
                  <a:pt x="2966926" y="316235"/>
                </a:lnTo>
                <a:lnTo>
                  <a:pt x="2948128" y="274487"/>
                </a:lnTo>
                <a:lnTo>
                  <a:pt x="2925728" y="234874"/>
                </a:lnTo>
                <a:lnTo>
                  <a:pt x="2899934" y="197606"/>
                </a:lnTo>
                <a:lnTo>
                  <a:pt x="2870957" y="162891"/>
                </a:lnTo>
                <a:lnTo>
                  <a:pt x="2839007" y="130941"/>
                </a:lnTo>
                <a:lnTo>
                  <a:pt x="2804292" y="101964"/>
                </a:lnTo>
                <a:lnTo>
                  <a:pt x="2767024" y="76170"/>
                </a:lnTo>
                <a:lnTo>
                  <a:pt x="2727411" y="53770"/>
                </a:lnTo>
                <a:lnTo>
                  <a:pt x="2685663" y="34972"/>
                </a:lnTo>
                <a:lnTo>
                  <a:pt x="2641990" y="19986"/>
                </a:lnTo>
                <a:lnTo>
                  <a:pt x="2596602" y="9022"/>
                </a:lnTo>
                <a:lnTo>
                  <a:pt x="2549708" y="2290"/>
                </a:lnTo>
                <a:lnTo>
                  <a:pt x="25015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69201" y="1857375"/>
            <a:ext cx="3002280" cy="4177029"/>
          </a:xfrm>
          <a:custGeom>
            <a:avLst/>
            <a:gdLst/>
            <a:ahLst/>
            <a:cxnLst/>
            <a:rect l="l" t="t" r="r" b="b"/>
            <a:pathLst>
              <a:path w="3002279" h="4177029">
                <a:moveTo>
                  <a:pt x="0" y="500379"/>
                </a:moveTo>
                <a:lnTo>
                  <a:pt x="2289" y="452190"/>
                </a:lnTo>
                <a:lnTo>
                  <a:pt x="9017" y="405296"/>
                </a:lnTo>
                <a:lnTo>
                  <a:pt x="19975" y="359908"/>
                </a:lnTo>
                <a:lnTo>
                  <a:pt x="34954" y="316235"/>
                </a:lnTo>
                <a:lnTo>
                  <a:pt x="53743" y="274487"/>
                </a:lnTo>
                <a:lnTo>
                  <a:pt x="76134" y="234874"/>
                </a:lnTo>
                <a:lnTo>
                  <a:pt x="101917" y="197606"/>
                </a:lnTo>
                <a:lnTo>
                  <a:pt x="130883" y="162891"/>
                </a:lnTo>
                <a:lnTo>
                  <a:pt x="162822" y="130941"/>
                </a:lnTo>
                <a:lnTo>
                  <a:pt x="197525" y="101964"/>
                </a:lnTo>
                <a:lnTo>
                  <a:pt x="234783" y="76170"/>
                </a:lnTo>
                <a:lnTo>
                  <a:pt x="274387" y="53770"/>
                </a:lnTo>
                <a:lnTo>
                  <a:pt x="316126" y="34972"/>
                </a:lnTo>
                <a:lnTo>
                  <a:pt x="359791" y="19986"/>
                </a:lnTo>
                <a:lnTo>
                  <a:pt x="405174" y="9022"/>
                </a:lnTo>
                <a:lnTo>
                  <a:pt x="452064" y="2290"/>
                </a:lnTo>
                <a:lnTo>
                  <a:pt x="500252" y="0"/>
                </a:lnTo>
                <a:lnTo>
                  <a:pt x="2501519" y="0"/>
                </a:lnTo>
                <a:lnTo>
                  <a:pt x="2549708" y="2290"/>
                </a:lnTo>
                <a:lnTo>
                  <a:pt x="2596602" y="9022"/>
                </a:lnTo>
                <a:lnTo>
                  <a:pt x="2641990" y="19986"/>
                </a:lnTo>
                <a:lnTo>
                  <a:pt x="2685663" y="34972"/>
                </a:lnTo>
                <a:lnTo>
                  <a:pt x="2727411" y="53770"/>
                </a:lnTo>
                <a:lnTo>
                  <a:pt x="2767024" y="76170"/>
                </a:lnTo>
                <a:lnTo>
                  <a:pt x="2804292" y="101964"/>
                </a:lnTo>
                <a:lnTo>
                  <a:pt x="2839007" y="130941"/>
                </a:lnTo>
                <a:lnTo>
                  <a:pt x="2870957" y="162891"/>
                </a:lnTo>
                <a:lnTo>
                  <a:pt x="2899934" y="197606"/>
                </a:lnTo>
                <a:lnTo>
                  <a:pt x="2925728" y="234874"/>
                </a:lnTo>
                <a:lnTo>
                  <a:pt x="2948128" y="274487"/>
                </a:lnTo>
                <a:lnTo>
                  <a:pt x="2966926" y="316235"/>
                </a:lnTo>
                <a:lnTo>
                  <a:pt x="2981912" y="359908"/>
                </a:lnTo>
                <a:lnTo>
                  <a:pt x="2992876" y="405296"/>
                </a:lnTo>
                <a:lnTo>
                  <a:pt x="2999608" y="452190"/>
                </a:lnTo>
                <a:lnTo>
                  <a:pt x="3001899" y="500379"/>
                </a:lnTo>
                <a:lnTo>
                  <a:pt x="3001899" y="3676396"/>
                </a:lnTo>
                <a:lnTo>
                  <a:pt x="2999608" y="3724579"/>
                </a:lnTo>
                <a:lnTo>
                  <a:pt x="2992876" y="3771466"/>
                </a:lnTo>
                <a:lnTo>
                  <a:pt x="2981912" y="3816849"/>
                </a:lnTo>
                <a:lnTo>
                  <a:pt x="2966926" y="3860516"/>
                </a:lnTo>
                <a:lnTo>
                  <a:pt x="2948128" y="3902258"/>
                </a:lnTo>
                <a:lnTo>
                  <a:pt x="2925728" y="3941866"/>
                </a:lnTo>
                <a:lnTo>
                  <a:pt x="2899934" y="3979130"/>
                </a:lnTo>
                <a:lnTo>
                  <a:pt x="2870957" y="4013840"/>
                </a:lnTo>
                <a:lnTo>
                  <a:pt x="2839007" y="4045786"/>
                </a:lnTo>
                <a:lnTo>
                  <a:pt x="2804292" y="4074760"/>
                </a:lnTo>
                <a:lnTo>
                  <a:pt x="2767024" y="4100550"/>
                </a:lnTo>
                <a:lnTo>
                  <a:pt x="2727411" y="4122948"/>
                </a:lnTo>
                <a:lnTo>
                  <a:pt x="2685663" y="4141744"/>
                </a:lnTo>
                <a:lnTo>
                  <a:pt x="2641990" y="4156728"/>
                </a:lnTo>
                <a:lnTo>
                  <a:pt x="2596602" y="4167690"/>
                </a:lnTo>
                <a:lnTo>
                  <a:pt x="2549708" y="4174422"/>
                </a:lnTo>
                <a:lnTo>
                  <a:pt x="2501519" y="4176712"/>
                </a:lnTo>
                <a:lnTo>
                  <a:pt x="500252" y="4176712"/>
                </a:lnTo>
                <a:lnTo>
                  <a:pt x="452064" y="4174422"/>
                </a:lnTo>
                <a:lnTo>
                  <a:pt x="405174" y="4167690"/>
                </a:lnTo>
                <a:lnTo>
                  <a:pt x="359791" y="4156728"/>
                </a:lnTo>
                <a:lnTo>
                  <a:pt x="316126" y="4141744"/>
                </a:lnTo>
                <a:lnTo>
                  <a:pt x="274387" y="4122948"/>
                </a:lnTo>
                <a:lnTo>
                  <a:pt x="234783" y="4100550"/>
                </a:lnTo>
                <a:lnTo>
                  <a:pt x="197525" y="4074760"/>
                </a:lnTo>
                <a:lnTo>
                  <a:pt x="162822" y="4045786"/>
                </a:lnTo>
                <a:lnTo>
                  <a:pt x="130883" y="4013840"/>
                </a:lnTo>
                <a:lnTo>
                  <a:pt x="101917" y="3979130"/>
                </a:lnTo>
                <a:lnTo>
                  <a:pt x="76134" y="3941866"/>
                </a:lnTo>
                <a:lnTo>
                  <a:pt x="53743" y="3902258"/>
                </a:lnTo>
                <a:lnTo>
                  <a:pt x="34954" y="3860516"/>
                </a:lnTo>
                <a:lnTo>
                  <a:pt x="19975" y="3816849"/>
                </a:lnTo>
                <a:lnTo>
                  <a:pt x="9017" y="3771466"/>
                </a:lnTo>
                <a:lnTo>
                  <a:pt x="2289" y="3724579"/>
                </a:lnTo>
                <a:lnTo>
                  <a:pt x="0" y="3676396"/>
                </a:lnTo>
                <a:lnTo>
                  <a:pt x="0" y="500379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659493" y="3997197"/>
            <a:ext cx="18923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95515" y="2899536"/>
            <a:ext cx="1990725" cy="1840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Разраб</a:t>
            </a:r>
            <a:r>
              <a:rPr sz="2400" spc="-55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т</a:t>
            </a:r>
            <a:r>
              <a:rPr sz="2400" spc="-10" dirty="0">
                <a:latin typeface="Times New Roman"/>
                <a:cs typeface="Times New Roman"/>
              </a:rPr>
              <a:t>ы</a:t>
            </a:r>
            <a:r>
              <a:rPr sz="2400" spc="-3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а</a:t>
            </a:r>
            <a:r>
              <a:rPr sz="2400" spc="-40" dirty="0">
                <a:latin typeface="Times New Roman"/>
                <a:cs typeface="Times New Roman"/>
              </a:rPr>
              <a:t>ю</a:t>
            </a:r>
            <a:r>
              <a:rPr sz="2400" dirty="0">
                <a:latin typeface="Times New Roman"/>
                <a:cs typeface="Times New Roman"/>
              </a:rPr>
              <a:t>т  </a:t>
            </a:r>
            <a:r>
              <a:rPr sz="2400" spc="-15" dirty="0">
                <a:latin typeface="Times New Roman"/>
                <a:cs typeface="Times New Roman"/>
              </a:rPr>
              <a:t>корреционно–  </a:t>
            </a:r>
            <a:r>
              <a:rPr sz="2400" spc="-5" dirty="0">
                <a:latin typeface="Times New Roman"/>
                <a:cs typeface="Times New Roman"/>
              </a:rPr>
              <a:t>развивающие  </a:t>
            </a:r>
            <a:r>
              <a:rPr sz="2400" dirty="0">
                <a:latin typeface="Times New Roman"/>
                <a:cs typeface="Times New Roman"/>
              </a:rPr>
              <a:t>программы  </a:t>
            </a:r>
            <a:r>
              <a:rPr sz="2400" spc="-5" dirty="0">
                <a:latin typeface="Times New Roman"/>
                <a:cs typeface="Times New Roman"/>
              </a:rPr>
              <a:t>реализуют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25575" y="1338325"/>
            <a:ext cx="646430" cy="431800"/>
          </a:xfrm>
          <a:custGeom>
            <a:avLst/>
            <a:gdLst/>
            <a:ahLst/>
            <a:cxnLst/>
            <a:rect l="l" t="t" r="r" b="b"/>
            <a:pathLst>
              <a:path w="646430" h="431800">
                <a:moveTo>
                  <a:pt x="646176" y="215900"/>
                </a:moveTo>
                <a:lnTo>
                  <a:pt x="0" y="215900"/>
                </a:lnTo>
                <a:lnTo>
                  <a:pt x="323088" y="431800"/>
                </a:lnTo>
                <a:lnTo>
                  <a:pt x="646176" y="215900"/>
                </a:lnTo>
                <a:close/>
              </a:path>
              <a:path w="646430" h="431800">
                <a:moveTo>
                  <a:pt x="484631" y="0"/>
                </a:moveTo>
                <a:lnTo>
                  <a:pt x="161544" y="0"/>
                </a:lnTo>
                <a:lnTo>
                  <a:pt x="161544" y="215900"/>
                </a:lnTo>
                <a:lnTo>
                  <a:pt x="484631" y="215900"/>
                </a:lnTo>
                <a:lnTo>
                  <a:pt x="484631" y="0"/>
                </a:lnTo>
                <a:close/>
              </a:path>
            </a:pathLst>
          </a:custGeom>
          <a:solidFill>
            <a:srgbClr val="E766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76825" y="1387475"/>
            <a:ext cx="646430" cy="431800"/>
          </a:xfrm>
          <a:custGeom>
            <a:avLst/>
            <a:gdLst/>
            <a:ahLst/>
            <a:cxnLst/>
            <a:rect l="l" t="t" r="r" b="b"/>
            <a:pathLst>
              <a:path w="646429" h="431800">
                <a:moveTo>
                  <a:pt x="646176" y="215900"/>
                </a:moveTo>
                <a:lnTo>
                  <a:pt x="0" y="215900"/>
                </a:lnTo>
                <a:lnTo>
                  <a:pt x="323088" y="431800"/>
                </a:lnTo>
                <a:lnTo>
                  <a:pt x="646176" y="215900"/>
                </a:lnTo>
                <a:close/>
              </a:path>
              <a:path w="646429" h="431800">
                <a:moveTo>
                  <a:pt x="484632" y="0"/>
                </a:moveTo>
                <a:lnTo>
                  <a:pt x="161544" y="0"/>
                </a:lnTo>
                <a:lnTo>
                  <a:pt x="161544" y="215900"/>
                </a:lnTo>
                <a:lnTo>
                  <a:pt x="484632" y="215900"/>
                </a:lnTo>
                <a:lnTo>
                  <a:pt x="484632" y="0"/>
                </a:lnTo>
                <a:close/>
              </a:path>
            </a:pathLst>
          </a:custGeom>
          <a:solidFill>
            <a:srgbClr val="E766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09000" y="1328800"/>
            <a:ext cx="646430" cy="431800"/>
          </a:xfrm>
          <a:custGeom>
            <a:avLst/>
            <a:gdLst/>
            <a:ahLst/>
            <a:cxnLst/>
            <a:rect l="l" t="t" r="r" b="b"/>
            <a:pathLst>
              <a:path w="646429" h="431800">
                <a:moveTo>
                  <a:pt x="646176" y="215900"/>
                </a:moveTo>
                <a:lnTo>
                  <a:pt x="0" y="215900"/>
                </a:lnTo>
                <a:lnTo>
                  <a:pt x="323088" y="431800"/>
                </a:lnTo>
                <a:lnTo>
                  <a:pt x="646176" y="215900"/>
                </a:lnTo>
                <a:close/>
              </a:path>
              <a:path w="646429" h="431800">
                <a:moveTo>
                  <a:pt x="484631" y="0"/>
                </a:moveTo>
                <a:lnTo>
                  <a:pt x="161544" y="0"/>
                </a:lnTo>
                <a:lnTo>
                  <a:pt x="161544" y="215900"/>
                </a:lnTo>
                <a:lnTo>
                  <a:pt x="484631" y="215900"/>
                </a:lnTo>
                <a:lnTo>
                  <a:pt x="484631" y="0"/>
                </a:lnTo>
                <a:close/>
              </a:path>
            </a:pathLst>
          </a:custGeom>
          <a:solidFill>
            <a:srgbClr val="E7661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525" y="188976"/>
            <a:ext cx="9544050" cy="2087880"/>
          </a:xfrm>
          <a:custGeom>
            <a:avLst/>
            <a:gdLst/>
            <a:ahLst/>
            <a:cxnLst/>
            <a:rect l="l" t="t" r="r" b="b"/>
            <a:pathLst>
              <a:path w="9544050" h="2087880">
                <a:moveTo>
                  <a:pt x="9196070" y="0"/>
                </a:moveTo>
                <a:lnTo>
                  <a:pt x="347929" y="0"/>
                </a:lnTo>
                <a:lnTo>
                  <a:pt x="300718" y="3174"/>
                </a:lnTo>
                <a:lnTo>
                  <a:pt x="255437" y="12423"/>
                </a:lnTo>
                <a:lnTo>
                  <a:pt x="212501" y="27330"/>
                </a:lnTo>
                <a:lnTo>
                  <a:pt x="172324" y="47483"/>
                </a:lnTo>
                <a:lnTo>
                  <a:pt x="135322" y="72468"/>
                </a:lnTo>
                <a:lnTo>
                  <a:pt x="101907" y="101869"/>
                </a:lnTo>
                <a:lnTo>
                  <a:pt x="72496" y="135274"/>
                </a:lnTo>
                <a:lnTo>
                  <a:pt x="47503" y="172268"/>
                </a:lnTo>
                <a:lnTo>
                  <a:pt x="27342" y="212437"/>
                </a:lnTo>
                <a:lnTo>
                  <a:pt x="12428" y="255367"/>
                </a:lnTo>
                <a:lnTo>
                  <a:pt x="3176" y="300643"/>
                </a:lnTo>
                <a:lnTo>
                  <a:pt x="0" y="347852"/>
                </a:lnTo>
                <a:lnTo>
                  <a:pt x="0" y="1739519"/>
                </a:lnTo>
                <a:lnTo>
                  <a:pt x="3176" y="1786730"/>
                </a:lnTo>
                <a:lnTo>
                  <a:pt x="12428" y="1832014"/>
                </a:lnTo>
                <a:lnTo>
                  <a:pt x="27342" y="1874954"/>
                </a:lnTo>
                <a:lnTo>
                  <a:pt x="47503" y="1915136"/>
                </a:lnTo>
                <a:lnTo>
                  <a:pt x="72496" y="1952145"/>
                </a:lnTo>
                <a:lnTo>
                  <a:pt x="101907" y="1985565"/>
                </a:lnTo>
                <a:lnTo>
                  <a:pt x="135322" y="2014982"/>
                </a:lnTo>
                <a:lnTo>
                  <a:pt x="172324" y="2039982"/>
                </a:lnTo>
                <a:lnTo>
                  <a:pt x="212501" y="2060148"/>
                </a:lnTo>
                <a:lnTo>
                  <a:pt x="255437" y="2075066"/>
                </a:lnTo>
                <a:lnTo>
                  <a:pt x="300718" y="2084321"/>
                </a:lnTo>
                <a:lnTo>
                  <a:pt x="347929" y="2087499"/>
                </a:lnTo>
                <a:lnTo>
                  <a:pt x="9196070" y="2087499"/>
                </a:lnTo>
                <a:lnTo>
                  <a:pt x="9243281" y="2084321"/>
                </a:lnTo>
                <a:lnTo>
                  <a:pt x="9288565" y="2075066"/>
                </a:lnTo>
                <a:lnTo>
                  <a:pt x="9331505" y="2060148"/>
                </a:lnTo>
                <a:lnTo>
                  <a:pt x="9371687" y="2039982"/>
                </a:lnTo>
                <a:lnTo>
                  <a:pt x="9408696" y="2014982"/>
                </a:lnTo>
                <a:lnTo>
                  <a:pt x="9442116" y="1985565"/>
                </a:lnTo>
                <a:lnTo>
                  <a:pt x="9471533" y="1952145"/>
                </a:lnTo>
                <a:lnTo>
                  <a:pt x="9496533" y="1915136"/>
                </a:lnTo>
                <a:lnTo>
                  <a:pt x="9516699" y="1874954"/>
                </a:lnTo>
                <a:lnTo>
                  <a:pt x="9531617" y="1832014"/>
                </a:lnTo>
                <a:lnTo>
                  <a:pt x="9540872" y="1786730"/>
                </a:lnTo>
                <a:lnTo>
                  <a:pt x="9544050" y="1739519"/>
                </a:lnTo>
                <a:lnTo>
                  <a:pt x="9544050" y="347852"/>
                </a:lnTo>
                <a:lnTo>
                  <a:pt x="9540872" y="300643"/>
                </a:lnTo>
                <a:lnTo>
                  <a:pt x="9531617" y="255367"/>
                </a:lnTo>
                <a:lnTo>
                  <a:pt x="9516699" y="212437"/>
                </a:lnTo>
                <a:lnTo>
                  <a:pt x="9496533" y="172268"/>
                </a:lnTo>
                <a:lnTo>
                  <a:pt x="9471533" y="135274"/>
                </a:lnTo>
                <a:lnTo>
                  <a:pt x="9442116" y="101869"/>
                </a:lnTo>
                <a:lnTo>
                  <a:pt x="9408696" y="72468"/>
                </a:lnTo>
                <a:lnTo>
                  <a:pt x="9371687" y="47483"/>
                </a:lnTo>
                <a:lnTo>
                  <a:pt x="9331505" y="27330"/>
                </a:lnTo>
                <a:lnTo>
                  <a:pt x="9288565" y="12423"/>
                </a:lnTo>
                <a:lnTo>
                  <a:pt x="9243281" y="3174"/>
                </a:lnTo>
                <a:lnTo>
                  <a:pt x="91960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3525" y="188976"/>
            <a:ext cx="9544050" cy="2087880"/>
          </a:xfrm>
          <a:custGeom>
            <a:avLst/>
            <a:gdLst/>
            <a:ahLst/>
            <a:cxnLst/>
            <a:rect l="l" t="t" r="r" b="b"/>
            <a:pathLst>
              <a:path w="9544050" h="2087880">
                <a:moveTo>
                  <a:pt x="0" y="347852"/>
                </a:moveTo>
                <a:lnTo>
                  <a:pt x="3176" y="300643"/>
                </a:lnTo>
                <a:lnTo>
                  <a:pt x="12428" y="255367"/>
                </a:lnTo>
                <a:lnTo>
                  <a:pt x="27342" y="212437"/>
                </a:lnTo>
                <a:lnTo>
                  <a:pt x="47503" y="172268"/>
                </a:lnTo>
                <a:lnTo>
                  <a:pt x="72496" y="135274"/>
                </a:lnTo>
                <a:lnTo>
                  <a:pt x="101907" y="101869"/>
                </a:lnTo>
                <a:lnTo>
                  <a:pt x="135322" y="72468"/>
                </a:lnTo>
                <a:lnTo>
                  <a:pt x="172324" y="47483"/>
                </a:lnTo>
                <a:lnTo>
                  <a:pt x="212501" y="27330"/>
                </a:lnTo>
                <a:lnTo>
                  <a:pt x="255437" y="12423"/>
                </a:lnTo>
                <a:lnTo>
                  <a:pt x="300718" y="3174"/>
                </a:lnTo>
                <a:lnTo>
                  <a:pt x="347929" y="0"/>
                </a:lnTo>
                <a:lnTo>
                  <a:pt x="9196070" y="0"/>
                </a:lnTo>
                <a:lnTo>
                  <a:pt x="9243281" y="3174"/>
                </a:lnTo>
                <a:lnTo>
                  <a:pt x="9288565" y="12423"/>
                </a:lnTo>
                <a:lnTo>
                  <a:pt x="9331505" y="27330"/>
                </a:lnTo>
                <a:lnTo>
                  <a:pt x="9371687" y="47483"/>
                </a:lnTo>
                <a:lnTo>
                  <a:pt x="9408696" y="72468"/>
                </a:lnTo>
                <a:lnTo>
                  <a:pt x="9442116" y="101869"/>
                </a:lnTo>
                <a:lnTo>
                  <a:pt x="9471533" y="135274"/>
                </a:lnTo>
                <a:lnTo>
                  <a:pt x="9496533" y="172268"/>
                </a:lnTo>
                <a:lnTo>
                  <a:pt x="9516699" y="212437"/>
                </a:lnTo>
                <a:lnTo>
                  <a:pt x="9531617" y="255367"/>
                </a:lnTo>
                <a:lnTo>
                  <a:pt x="9540872" y="300643"/>
                </a:lnTo>
                <a:lnTo>
                  <a:pt x="9544050" y="347852"/>
                </a:lnTo>
                <a:lnTo>
                  <a:pt x="9544050" y="1739519"/>
                </a:lnTo>
                <a:lnTo>
                  <a:pt x="9540872" y="1786730"/>
                </a:lnTo>
                <a:lnTo>
                  <a:pt x="9531617" y="1832014"/>
                </a:lnTo>
                <a:lnTo>
                  <a:pt x="9516699" y="1874954"/>
                </a:lnTo>
                <a:lnTo>
                  <a:pt x="9496533" y="1915136"/>
                </a:lnTo>
                <a:lnTo>
                  <a:pt x="9471533" y="1952145"/>
                </a:lnTo>
                <a:lnTo>
                  <a:pt x="9442116" y="1985565"/>
                </a:lnTo>
                <a:lnTo>
                  <a:pt x="9408696" y="2014982"/>
                </a:lnTo>
                <a:lnTo>
                  <a:pt x="9371687" y="2039982"/>
                </a:lnTo>
                <a:lnTo>
                  <a:pt x="9331505" y="2060148"/>
                </a:lnTo>
                <a:lnTo>
                  <a:pt x="9288565" y="2075066"/>
                </a:lnTo>
                <a:lnTo>
                  <a:pt x="9243281" y="2084321"/>
                </a:lnTo>
                <a:lnTo>
                  <a:pt x="9196070" y="2087499"/>
                </a:lnTo>
                <a:lnTo>
                  <a:pt x="347929" y="2087499"/>
                </a:lnTo>
                <a:lnTo>
                  <a:pt x="300718" y="2084321"/>
                </a:lnTo>
                <a:lnTo>
                  <a:pt x="255437" y="2075066"/>
                </a:lnTo>
                <a:lnTo>
                  <a:pt x="212501" y="2060148"/>
                </a:lnTo>
                <a:lnTo>
                  <a:pt x="172324" y="2039982"/>
                </a:lnTo>
                <a:lnTo>
                  <a:pt x="135322" y="2014982"/>
                </a:lnTo>
                <a:lnTo>
                  <a:pt x="101907" y="1985565"/>
                </a:lnTo>
                <a:lnTo>
                  <a:pt x="72496" y="1952145"/>
                </a:lnTo>
                <a:lnTo>
                  <a:pt x="47503" y="1915136"/>
                </a:lnTo>
                <a:lnTo>
                  <a:pt x="27342" y="1874954"/>
                </a:lnTo>
                <a:lnTo>
                  <a:pt x="12428" y="1832014"/>
                </a:lnTo>
                <a:lnTo>
                  <a:pt x="3176" y="1786730"/>
                </a:lnTo>
                <a:lnTo>
                  <a:pt x="0" y="1739519"/>
                </a:lnTo>
                <a:lnTo>
                  <a:pt x="0" y="347852"/>
                </a:lnTo>
                <a:close/>
              </a:path>
            </a:pathLst>
          </a:custGeom>
          <a:ln w="19050">
            <a:solidFill>
              <a:srgbClr val="90C2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0408" y="277367"/>
            <a:ext cx="9128125" cy="1899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диагностической, </a:t>
            </a:r>
            <a:r>
              <a:rPr sz="2400" spc="-10" dirty="0">
                <a:latin typeface="Times New Roman"/>
                <a:cs typeface="Times New Roman"/>
              </a:rPr>
              <a:t>коррекционной </a:t>
            </a:r>
            <a:r>
              <a:rPr sz="2400" spc="-5" dirty="0">
                <a:latin typeface="Times New Roman"/>
                <a:cs typeface="Times New Roman"/>
              </a:rPr>
              <a:t>работе, при </a:t>
            </a:r>
            <a:r>
              <a:rPr sz="2400" dirty="0">
                <a:latin typeface="Times New Roman"/>
                <a:cs typeface="Times New Roman"/>
              </a:rPr>
              <a:t>составлении  </a:t>
            </a:r>
            <a:r>
              <a:rPr sz="2400" spc="-5" dirty="0">
                <a:latin typeface="Times New Roman"/>
                <a:cs typeface="Times New Roman"/>
              </a:rPr>
              <a:t>индивидуального </a:t>
            </a:r>
            <a:r>
              <a:rPr sz="2400" spc="-10" dirty="0">
                <a:latin typeface="Times New Roman"/>
                <a:cs typeface="Times New Roman"/>
              </a:rPr>
              <a:t>маршрутного </a:t>
            </a:r>
            <a:r>
              <a:rPr sz="2400" dirty="0">
                <a:latin typeface="Times New Roman"/>
                <a:cs typeface="Times New Roman"/>
              </a:rPr>
              <a:t>листа, индивидуальный программы  </a:t>
            </a:r>
            <a:r>
              <a:rPr sz="2400" spc="-5" dirty="0">
                <a:latin typeface="Times New Roman"/>
                <a:cs typeface="Times New Roman"/>
              </a:rPr>
              <a:t>развития, при </a:t>
            </a:r>
            <a:r>
              <a:rPr sz="2400" spc="-10" dirty="0">
                <a:latin typeface="Times New Roman"/>
                <a:cs typeface="Times New Roman"/>
              </a:rPr>
              <a:t>разработке коррекционно-развивающей </a:t>
            </a:r>
            <a:r>
              <a:rPr sz="2400" dirty="0">
                <a:latin typeface="Times New Roman"/>
                <a:cs typeface="Times New Roman"/>
              </a:rPr>
              <a:t>программы для  </a:t>
            </a:r>
            <a:r>
              <a:rPr sz="2400" spc="-10" dirty="0">
                <a:latin typeface="Times New Roman"/>
                <a:cs typeface="Times New Roman"/>
              </a:rPr>
              <a:t>ребенка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ОВЗ</a:t>
            </a:r>
            <a:endParaRPr sz="2400">
              <a:latin typeface="Times New Roman"/>
              <a:cs typeface="Times New Roman"/>
            </a:endParaRPr>
          </a:p>
          <a:p>
            <a:pPr marL="635" algn="ctr">
              <a:lnSpc>
                <a:spcPts val="3345"/>
              </a:lnSpc>
            </a:pPr>
            <a:r>
              <a:rPr b="1" spc="-5" dirty="0">
                <a:latin typeface="Times New Roman"/>
                <a:cs typeface="Times New Roman"/>
              </a:rPr>
              <a:t>Специалисты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должны:</a:t>
            </a:r>
          </a:p>
        </p:txBody>
      </p:sp>
      <p:sp>
        <p:nvSpPr>
          <p:cNvPr id="5" name="object 5"/>
          <p:cNvSpPr/>
          <p:nvPr/>
        </p:nvSpPr>
        <p:spPr>
          <a:xfrm>
            <a:off x="4847844" y="2319527"/>
            <a:ext cx="754379" cy="757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6237" y="3068701"/>
            <a:ext cx="9495155" cy="3370579"/>
          </a:xfrm>
          <a:custGeom>
            <a:avLst/>
            <a:gdLst/>
            <a:ahLst/>
            <a:cxnLst/>
            <a:rect l="l" t="t" r="r" b="b"/>
            <a:pathLst>
              <a:path w="9495155" h="3370579">
                <a:moveTo>
                  <a:pt x="8933116" y="0"/>
                </a:moveTo>
                <a:lnTo>
                  <a:pt x="561721" y="0"/>
                </a:lnTo>
                <a:lnTo>
                  <a:pt x="513254" y="2061"/>
                </a:lnTo>
                <a:lnTo>
                  <a:pt x="465932" y="8134"/>
                </a:lnTo>
                <a:lnTo>
                  <a:pt x="419924" y="18048"/>
                </a:lnTo>
                <a:lnTo>
                  <a:pt x="375397" y="31637"/>
                </a:lnTo>
                <a:lnTo>
                  <a:pt x="332521" y="48731"/>
                </a:lnTo>
                <a:lnTo>
                  <a:pt x="291464" y="69161"/>
                </a:lnTo>
                <a:lnTo>
                  <a:pt x="252395" y="92760"/>
                </a:lnTo>
                <a:lnTo>
                  <a:pt x="215483" y="119359"/>
                </a:lnTo>
                <a:lnTo>
                  <a:pt x="180896" y="148788"/>
                </a:lnTo>
                <a:lnTo>
                  <a:pt x="148802" y="180881"/>
                </a:lnTo>
                <a:lnTo>
                  <a:pt x="119370" y="215467"/>
                </a:lnTo>
                <a:lnTo>
                  <a:pt x="92770" y="252379"/>
                </a:lnTo>
                <a:lnTo>
                  <a:pt x="69169" y="291448"/>
                </a:lnTo>
                <a:lnTo>
                  <a:pt x="48737" y="332505"/>
                </a:lnTo>
                <a:lnTo>
                  <a:pt x="31641" y="375382"/>
                </a:lnTo>
                <a:lnTo>
                  <a:pt x="18051" y="419911"/>
                </a:lnTo>
                <a:lnTo>
                  <a:pt x="8135" y="465923"/>
                </a:lnTo>
                <a:lnTo>
                  <a:pt x="2061" y="513249"/>
                </a:lnTo>
                <a:lnTo>
                  <a:pt x="0" y="561721"/>
                </a:lnTo>
                <a:lnTo>
                  <a:pt x="0" y="2808478"/>
                </a:lnTo>
                <a:lnTo>
                  <a:pt x="2061" y="2856944"/>
                </a:lnTo>
                <a:lnTo>
                  <a:pt x="8135" y="2904266"/>
                </a:lnTo>
                <a:lnTo>
                  <a:pt x="18051" y="2950274"/>
                </a:lnTo>
                <a:lnTo>
                  <a:pt x="31641" y="2994801"/>
                </a:lnTo>
                <a:lnTo>
                  <a:pt x="48737" y="3037677"/>
                </a:lnTo>
                <a:lnTo>
                  <a:pt x="69169" y="3078734"/>
                </a:lnTo>
                <a:lnTo>
                  <a:pt x="92770" y="3117803"/>
                </a:lnTo>
                <a:lnTo>
                  <a:pt x="119370" y="3154715"/>
                </a:lnTo>
                <a:lnTo>
                  <a:pt x="148802" y="3189302"/>
                </a:lnTo>
                <a:lnTo>
                  <a:pt x="180896" y="3221396"/>
                </a:lnTo>
                <a:lnTo>
                  <a:pt x="215483" y="3250828"/>
                </a:lnTo>
                <a:lnTo>
                  <a:pt x="252395" y="3277428"/>
                </a:lnTo>
                <a:lnTo>
                  <a:pt x="291464" y="3301029"/>
                </a:lnTo>
                <a:lnTo>
                  <a:pt x="332521" y="3321461"/>
                </a:lnTo>
                <a:lnTo>
                  <a:pt x="375397" y="3338557"/>
                </a:lnTo>
                <a:lnTo>
                  <a:pt x="419924" y="3352147"/>
                </a:lnTo>
                <a:lnTo>
                  <a:pt x="465932" y="3362063"/>
                </a:lnTo>
                <a:lnTo>
                  <a:pt x="513254" y="3368137"/>
                </a:lnTo>
                <a:lnTo>
                  <a:pt x="561721" y="3370199"/>
                </a:lnTo>
                <a:lnTo>
                  <a:pt x="8933116" y="3370199"/>
                </a:lnTo>
                <a:lnTo>
                  <a:pt x="8981588" y="3368137"/>
                </a:lnTo>
                <a:lnTo>
                  <a:pt x="9028914" y="3362063"/>
                </a:lnTo>
                <a:lnTo>
                  <a:pt x="9074925" y="3352147"/>
                </a:lnTo>
                <a:lnTo>
                  <a:pt x="9119454" y="3338557"/>
                </a:lnTo>
                <a:lnTo>
                  <a:pt x="9162332" y="3321461"/>
                </a:lnTo>
                <a:lnTo>
                  <a:pt x="9203389" y="3301029"/>
                </a:lnTo>
                <a:lnTo>
                  <a:pt x="9242458" y="3277428"/>
                </a:lnTo>
                <a:lnTo>
                  <a:pt x="9279370" y="3250828"/>
                </a:lnTo>
                <a:lnTo>
                  <a:pt x="9313956" y="3221396"/>
                </a:lnTo>
                <a:lnTo>
                  <a:pt x="9346048" y="3189302"/>
                </a:lnTo>
                <a:lnTo>
                  <a:pt x="9375478" y="3154715"/>
                </a:lnTo>
                <a:lnTo>
                  <a:pt x="9402076" y="3117803"/>
                </a:lnTo>
                <a:lnTo>
                  <a:pt x="9425675" y="3078734"/>
                </a:lnTo>
                <a:lnTo>
                  <a:pt x="9446106" y="3037677"/>
                </a:lnTo>
                <a:lnTo>
                  <a:pt x="9463200" y="2994801"/>
                </a:lnTo>
                <a:lnTo>
                  <a:pt x="9476788" y="2950274"/>
                </a:lnTo>
                <a:lnTo>
                  <a:pt x="9486703" y="2904266"/>
                </a:lnTo>
                <a:lnTo>
                  <a:pt x="9492775" y="2856944"/>
                </a:lnTo>
                <a:lnTo>
                  <a:pt x="9494837" y="2808478"/>
                </a:lnTo>
                <a:lnTo>
                  <a:pt x="9494837" y="561721"/>
                </a:lnTo>
                <a:lnTo>
                  <a:pt x="9492775" y="513249"/>
                </a:lnTo>
                <a:lnTo>
                  <a:pt x="9486703" y="465923"/>
                </a:lnTo>
                <a:lnTo>
                  <a:pt x="9476788" y="419911"/>
                </a:lnTo>
                <a:lnTo>
                  <a:pt x="9463200" y="375382"/>
                </a:lnTo>
                <a:lnTo>
                  <a:pt x="9446106" y="332505"/>
                </a:lnTo>
                <a:lnTo>
                  <a:pt x="9425675" y="291448"/>
                </a:lnTo>
                <a:lnTo>
                  <a:pt x="9402076" y="252379"/>
                </a:lnTo>
                <a:lnTo>
                  <a:pt x="9375478" y="215467"/>
                </a:lnTo>
                <a:lnTo>
                  <a:pt x="9346048" y="180881"/>
                </a:lnTo>
                <a:lnTo>
                  <a:pt x="9313956" y="148788"/>
                </a:lnTo>
                <a:lnTo>
                  <a:pt x="9279370" y="119359"/>
                </a:lnTo>
                <a:lnTo>
                  <a:pt x="9242458" y="92760"/>
                </a:lnTo>
                <a:lnTo>
                  <a:pt x="9203389" y="69161"/>
                </a:lnTo>
                <a:lnTo>
                  <a:pt x="9162332" y="48731"/>
                </a:lnTo>
                <a:lnTo>
                  <a:pt x="9119454" y="31637"/>
                </a:lnTo>
                <a:lnTo>
                  <a:pt x="9074925" y="18048"/>
                </a:lnTo>
                <a:lnTo>
                  <a:pt x="9028914" y="8134"/>
                </a:lnTo>
                <a:lnTo>
                  <a:pt x="8981588" y="2061"/>
                </a:lnTo>
                <a:lnTo>
                  <a:pt x="89331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6237" y="3068701"/>
            <a:ext cx="9495155" cy="3370579"/>
          </a:xfrm>
          <a:custGeom>
            <a:avLst/>
            <a:gdLst/>
            <a:ahLst/>
            <a:cxnLst/>
            <a:rect l="l" t="t" r="r" b="b"/>
            <a:pathLst>
              <a:path w="9495155" h="3370579">
                <a:moveTo>
                  <a:pt x="0" y="561721"/>
                </a:moveTo>
                <a:lnTo>
                  <a:pt x="2061" y="513249"/>
                </a:lnTo>
                <a:lnTo>
                  <a:pt x="8135" y="465923"/>
                </a:lnTo>
                <a:lnTo>
                  <a:pt x="18051" y="419911"/>
                </a:lnTo>
                <a:lnTo>
                  <a:pt x="31641" y="375382"/>
                </a:lnTo>
                <a:lnTo>
                  <a:pt x="48737" y="332505"/>
                </a:lnTo>
                <a:lnTo>
                  <a:pt x="69169" y="291448"/>
                </a:lnTo>
                <a:lnTo>
                  <a:pt x="92770" y="252379"/>
                </a:lnTo>
                <a:lnTo>
                  <a:pt x="119370" y="215467"/>
                </a:lnTo>
                <a:lnTo>
                  <a:pt x="148802" y="180881"/>
                </a:lnTo>
                <a:lnTo>
                  <a:pt x="180896" y="148788"/>
                </a:lnTo>
                <a:lnTo>
                  <a:pt x="215483" y="119359"/>
                </a:lnTo>
                <a:lnTo>
                  <a:pt x="252395" y="92760"/>
                </a:lnTo>
                <a:lnTo>
                  <a:pt x="291464" y="69161"/>
                </a:lnTo>
                <a:lnTo>
                  <a:pt x="332521" y="48731"/>
                </a:lnTo>
                <a:lnTo>
                  <a:pt x="375397" y="31637"/>
                </a:lnTo>
                <a:lnTo>
                  <a:pt x="419924" y="18048"/>
                </a:lnTo>
                <a:lnTo>
                  <a:pt x="465932" y="8134"/>
                </a:lnTo>
                <a:lnTo>
                  <a:pt x="513254" y="2061"/>
                </a:lnTo>
                <a:lnTo>
                  <a:pt x="561721" y="0"/>
                </a:lnTo>
                <a:lnTo>
                  <a:pt x="8933116" y="0"/>
                </a:lnTo>
                <a:lnTo>
                  <a:pt x="8981588" y="2061"/>
                </a:lnTo>
                <a:lnTo>
                  <a:pt x="9028914" y="8134"/>
                </a:lnTo>
                <a:lnTo>
                  <a:pt x="9074925" y="18048"/>
                </a:lnTo>
                <a:lnTo>
                  <a:pt x="9119454" y="31637"/>
                </a:lnTo>
                <a:lnTo>
                  <a:pt x="9162332" y="48731"/>
                </a:lnTo>
                <a:lnTo>
                  <a:pt x="9203389" y="69161"/>
                </a:lnTo>
                <a:lnTo>
                  <a:pt x="9242458" y="92760"/>
                </a:lnTo>
                <a:lnTo>
                  <a:pt x="9279370" y="119359"/>
                </a:lnTo>
                <a:lnTo>
                  <a:pt x="9313956" y="148788"/>
                </a:lnTo>
                <a:lnTo>
                  <a:pt x="9346048" y="180881"/>
                </a:lnTo>
                <a:lnTo>
                  <a:pt x="9375478" y="215467"/>
                </a:lnTo>
                <a:lnTo>
                  <a:pt x="9402076" y="252379"/>
                </a:lnTo>
                <a:lnTo>
                  <a:pt x="9425675" y="291448"/>
                </a:lnTo>
                <a:lnTo>
                  <a:pt x="9446106" y="332505"/>
                </a:lnTo>
                <a:lnTo>
                  <a:pt x="9463200" y="375382"/>
                </a:lnTo>
                <a:lnTo>
                  <a:pt x="9476788" y="419911"/>
                </a:lnTo>
                <a:lnTo>
                  <a:pt x="9486703" y="465923"/>
                </a:lnTo>
                <a:lnTo>
                  <a:pt x="9492775" y="513249"/>
                </a:lnTo>
                <a:lnTo>
                  <a:pt x="9494837" y="561721"/>
                </a:lnTo>
                <a:lnTo>
                  <a:pt x="9494837" y="2808478"/>
                </a:lnTo>
                <a:lnTo>
                  <a:pt x="9492775" y="2856944"/>
                </a:lnTo>
                <a:lnTo>
                  <a:pt x="9486703" y="2904266"/>
                </a:lnTo>
                <a:lnTo>
                  <a:pt x="9476788" y="2950274"/>
                </a:lnTo>
                <a:lnTo>
                  <a:pt x="9463200" y="2994801"/>
                </a:lnTo>
                <a:lnTo>
                  <a:pt x="9446106" y="3037677"/>
                </a:lnTo>
                <a:lnTo>
                  <a:pt x="9425675" y="3078734"/>
                </a:lnTo>
                <a:lnTo>
                  <a:pt x="9402076" y="3117803"/>
                </a:lnTo>
                <a:lnTo>
                  <a:pt x="9375478" y="3154715"/>
                </a:lnTo>
                <a:lnTo>
                  <a:pt x="9346048" y="3189302"/>
                </a:lnTo>
                <a:lnTo>
                  <a:pt x="9313956" y="3221396"/>
                </a:lnTo>
                <a:lnTo>
                  <a:pt x="9279370" y="3250828"/>
                </a:lnTo>
                <a:lnTo>
                  <a:pt x="9242458" y="3277428"/>
                </a:lnTo>
                <a:lnTo>
                  <a:pt x="9203389" y="3301029"/>
                </a:lnTo>
                <a:lnTo>
                  <a:pt x="9162332" y="3321461"/>
                </a:lnTo>
                <a:lnTo>
                  <a:pt x="9119454" y="3338557"/>
                </a:lnTo>
                <a:lnTo>
                  <a:pt x="9074925" y="3352147"/>
                </a:lnTo>
                <a:lnTo>
                  <a:pt x="9028914" y="3362063"/>
                </a:lnTo>
                <a:lnTo>
                  <a:pt x="8981588" y="3368137"/>
                </a:lnTo>
                <a:lnTo>
                  <a:pt x="8933116" y="3370199"/>
                </a:lnTo>
                <a:lnTo>
                  <a:pt x="561721" y="3370199"/>
                </a:lnTo>
                <a:lnTo>
                  <a:pt x="513254" y="3368137"/>
                </a:lnTo>
                <a:lnTo>
                  <a:pt x="465932" y="3362063"/>
                </a:lnTo>
                <a:lnTo>
                  <a:pt x="419924" y="3352147"/>
                </a:lnTo>
                <a:lnTo>
                  <a:pt x="375397" y="3338557"/>
                </a:lnTo>
                <a:lnTo>
                  <a:pt x="332521" y="3321461"/>
                </a:lnTo>
                <a:lnTo>
                  <a:pt x="291464" y="3301029"/>
                </a:lnTo>
                <a:lnTo>
                  <a:pt x="252395" y="3277428"/>
                </a:lnTo>
                <a:lnTo>
                  <a:pt x="215483" y="3250828"/>
                </a:lnTo>
                <a:lnTo>
                  <a:pt x="180896" y="3221396"/>
                </a:lnTo>
                <a:lnTo>
                  <a:pt x="148802" y="3189302"/>
                </a:lnTo>
                <a:lnTo>
                  <a:pt x="119370" y="3154715"/>
                </a:lnTo>
                <a:lnTo>
                  <a:pt x="92770" y="3117803"/>
                </a:lnTo>
                <a:lnTo>
                  <a:pt x="69169" y="3078734"/>
                </a:lnTo>
                <a:lnTo>
                  <a:pt x="48737" y="3037677"/>
                </a:lnTo>
                <a:lnTo>
                  <a:pt x="31641" y="2994801"/>
                </a:lnTo>
                <a:lnTo>
                  <a:pt x="18051" y="2950274"/>
                </a:lnTo>
                <a:lnTo>
                  <a:pt x="8135" y="2904266"/>
                </a:lnTo>
                <a:lnTo>
                  <a:pt x="2061" y="2856944"/>
                </a:lnTo>
                <a:lnTo>
                  <a:pt x="0" y="2808478"/>
                </a:lnTo>
                <a:lnTo>
                  <a:pt x="0" y="561721"/>
                </a:lnTo>
                <a:close/>
              </a:path>
            </a:pathLst>
          </a:custGeom>
          <a:ln w="19050">
            <a:solidFill>
              <a:srgbClr val="90C2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19455" y="3675379"/>
            <a:ext cx="8808085" cy="2146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7665" indent="-354965">
              <a:lnSpc>
                <a:spcPct val="100000"/>
              </a:lnSpc>
              <a:buAutoNum type="arabicPeriod"/>
              <a:tabLst>
                <a:tab pos="368300" algn="l"/>
              </a:tabLst>
            </a:pPr>
            <a:r>
              <a:rPr sz="2800" spc="-10" dirty="0">
                <a:latin typeface="Times New Roman"/>
                <a:cs typeface="Times New Roman"/>
              </a:rPr>
              <a:t>Опираться </a:t>
            </a:r>
            <a:r>
              <a:rPr sz="2800" spc="-5" dirty="0">
                <a:latin typeface="Times New Roman"/>
                <a:cs typeface="Times New Roman"/>
              </a:rPr>
              <a:t>не на возрастные </a:t>
            </a:r>
            <a:r>
              <a:rPr sz="2800" spc="-10" dirty="0">
                <a:latin typeface="Times New Roman"/>
                <a:cs typeface="Times New Roman"/>
              </a:rPr>
              <a:t>нормы </a:t>
            </a:r>
            <a:r>
              <a:rPr sz="2800" dirty="0">
                <a:latin typeface="Times New Roman"/>
                <a:cs typeface="Times New Roman"/>
              </a:rPr>
              <a:t>развития </a:t>
            </a:r>
            <a:r>
              <a:rPr sz="2800" spc="-10" dirty="0">
                <a:latin typeface="Times New Roman"/>
                <a:cs typeface="Times New Roman"/>
              </a:rPr>
              <a:t>ребенка,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а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на </a:t>
            </a:r>
            <a:r>
              <a:rPr sz="2800" u="heavy" dirty="0">
                <a:latin typeface="Times New Roman"/>
                <a:cs typeface="Times New Roman"/>
              </a:rPr>
              <a:t>индивидуальные </a:t>
            </a:r>
            <a:r>
              <a:rPr sz="2800" u="heavy" spc="10" dirty="0">
                <a:latin typeface="Times New Roman"/>
                <a:cs typeface="Times New Roman"/>
              </a:rPr>
              <a:t>особенности </a:t>
            </a:r>
            <a:r>
              <a:rPr sz="2800" u="heavy" spc="-5" dirty="0">
                <a:latin typeface="Times New Roman"/>
                <a:cs typeface="Times New Roman"/>
              </a:rPr>
              <a:t>и </a:t>
            </a:r>
            <a:r>
              <a:rPr sz="2800" u="heavy" spc="5" dirty="0">
                <a:latin typeface="Times New Roman"/>
                <a:cs typeface="Times New Roman"/>
              </a:rPr>
              <a:t>потребности</a:t>
            </a:r>
            <a:r>
              <a:rPr sz="2800" u="heavy" spc="-65" dirty="0">
                <a:latin typeface="Times New Roman"/>
                <a:cs typeface="Times New Roman"/>
              </a:rPr>
              <a:t> </a:t>
            </a:r>
            <a:r>
              <a:rPr sz="2800" u="heavy" spc="-15" dirty="0">
                <a:latin typeface="Times New Roman"/>
                <a:cs typeface="Times New Roman"/>
              </a:rPr>
              <a:t>ребенка.</a:t>
            </a:r>
            <a:endParaRPr sz="2800">
              <a:latin typeface="Times New Roman"/>
              <a:cs typeface="Times New Roman"/>
            </a:endParaRPr>
          </a:p>
          <a:p>
            <a:pPr marL="457200" indent="-444500">
              <a:lnSpc>
                <a:spcPct val="100000"/>
              </a:lnSpc>
              <a:buAutoNum type="arabicPeriod" startAt="2"/>
              <a:tabLst>
                <a:tab pos="457834" algn="l"/>
                <a:tab pos="3279775" algn="l"/>
              </a:tabLst>
            </a:pPr>
            <a:r>
              <a:rPr sz="2800" spc="-10" dirty="0">
                <a:latin typeface="Times New Roman"/>
                <a:cs typeface="Times New Roman"/>
              </a:rPr>
              <a:t>Отталкиваться  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от	</a:t>
            </a:r>
            <a:r>
              <a:rPr sz="2800" spc="-15" dirty="0">
                <a:latin typeface="Times New Roman"/>
                <a:cs typeface="Times New Roman"/>
              </a:rPr>
              <a:t>начальных </a:t>
            </a:r>
            <a:r>
              <a:rPr sz="2800" spc="-20" dirty="0">
                <a:latin typeface="Times New Roman"/>
                <a:cs typeface="Times New Roman"/>
              </a:rPr>
              <a:t>навыков, от </a:t>
            </a:r>
            <a:r>
              <a:rPr sz="2800" spc="-30" dirty="0">
                <a:latin typeface="Times New Roman"/>
                <a:cs typeface="Times New Roman"/>
              </a:rPr>
              <a:t>того </a:t>
            </a:r>
            <a:r>
              <a:rPr sz="2800" spc="-15" dirty="0">
                <a:latin typeface="Times New Roman"/>
                <a:cs typeface="Times New Roman"/>
              </a:rPr>
              <a:t>что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у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15" dirty="0">
                <a:latin typeface="Times New Roman"/>
                <a:cs typeface="Times New Roman"/>
              </a:rPr>
              <a:t>ребенка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получается</a:t>
            </a:r>
            <a:endParaRPr sz="2800">
              <a:latin typeface="Times New Roman"/>
              <a:cs typeface="Times New Roman"/>
            </a:endParaRPr>
          </a:p>
          <a:p>
            <a:pPr marL="368300" indent="-355600">
              <a:lnSpc>
                <a:spcPct val="100000"/>
              </a:lnSpc>
              <a:spcBef>
                <a:spcPts val="10"/>
              </a:spcBef>
              <a:buAutoNum type="arabicPeriod" startAt="3"/>
              <a:tabLst>
                <a:tab pos="368935" algn="l"/>
              </a:tabLst>
            </a:pPr>
            <a:r>
              <a:rPr sz="2800" spc="-20" dirty="0">
                <a:latin typeface="Times New Roman"/>
                <a:cs typeface="Times New Roman"/>
              </a:rPr>
              <a:t>Знать </a:t>
            </a:r>
            <a:r>
              <a:rPr sz="2800" spc="-5" dirty="0">
                <a:latin typeface="Times New Roman"/>
                <a:cs typeface="Times New Roman"/>
              </a:rPr>
              <a:t>и </a:t>
            </a:r>
            <a:r>
              <a:rPr sz="2800" spc="-15" dirty="0">
                <a:latin typeface="Times New Roman"/>
                <a:cs typeface="Times New Roman"/>
              </a:rPr>
              <a:t>учитывать </a:t>
            </a:r>
            <a:r>
              <a:rPr sz="2800" dirty="0">
                <a:latin typeface="Times New Roman"/>
                <a:cs typeface="Times New Roman"/>
              </a:rPr>
              <a:t>сенсорные </a:t>
            </a:r>
            <a:r>
              <a:rPr sz="2800" spc="5" dirty="0">
                <a:latin typeface="Times New Roman"/>
                <a:cs typeface="Times New Roman"/>
              </a:rPr>
              <a:t>потребности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ребенка.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840" y="293115"/>
            <a:ext cx="8148955" cy="895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900" b="1" dirty="0">
                <a:latin typeface="Times New Roman"/>
                <a:cs typeface="Times New Roman"/>
              </a:rPr>
              <a:t>При составлении </a:t>
            </a:r>
            <a:r>
              <a:rPr sz="2900" b="1" spc="-5" dirty="0">
                <a:latin typeface="Times New Roman"/>
                <a:cs typeface="Times New Roman"/>
              </a:rPr>
              <a:t>характеристики</a:t>
            </a:r>
            <a:r>
              <a:rPr sz="2900" b="1" spc="-25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специалистам</a:t>
            </a:r>
            <a:endParaRPr sz="2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900" b="1" spc="-35" dirty="0">
                <a:latin typeface="Times New Roman"/>
                <a:cs typeface="Times New Roman"/>
              </a:rPr>
              <a:t>необходимо </a:t>
            </a:r>
            <a:r>
              <a:rPr sz="2900" b="1" spc="-10" dirty="0">
                <a:latin typeface="Times New Roman"/>
                <a:cs typeface="Times New Roman"/>
              </a:rPr>
              <a:t>обратить </a:t>
            </a:r>
            <a:r>
              <a:rPr sz="2900" b="1" spc="-5" dirty="0">
                <a:latin typeface="Times New Roman"/>
                <a:cs typeface="Times New Roman"/>
              </a:rPr>
              <a:t>внимание</a:t>
            </a:r>
            <a:r>
              <a:rPr sz="2900" b="1" spc="-20" dirty="0">
                <a:latin typeface="Times New Roman"/>
                <a:cs typeface="Times New Roman"/>
              </a:rPr>
              <a:t> </a:t>
            </a:r>
            <a:r>
              <a:rPr sz="2900" b="1" dirty="0">
                <a:latin typeface="Times New Roman"/>
                <a:cs typeface="Times New Roman"/>
              </a:rPr>
              <a:t>на: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615" y="1953133"/>
            <a:ext cx="4787900" cy="4483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>
              <a:lnSpc>
                <a:spcPct val="100000"/>
              </a:lnSpc>
            </a:pPr>
            <a:r>
              <a:rPr sz="1900" spc="-215" dirty="0">
                <a:solidFill>
                  <a:srgbClr val="90C225"/>
                </a:solidFill>
                <a:latin typeface="Microsoft Sans Serif"/>
                <a:cs typeface="Microsoft Sans Serif"/>
              </a:rPr>
              <a:t>  </a:t>
            </a:r>
            <a:r>
              <a:rPr sz="2400" spc="-5" dirty="0">
                <a:latin typeface="Times New Roman"/>
                <a:cs typeface="Times New Roman"/>
              </a:rPr>
              <a:t>Навыки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сотрудничества</a:t>
            </a:r>
            <a:endParaRPr sz="2400">
              <a:latin typeface="Times New Roman"/>
              <a:cs typeface="Times New Roman"/>
            </a:endParaRPr>
          </a:p>
          <a:p>
            <a:pPr marL="204470">
              <a:lnSpc>
                <a:spcPct val="100000"/>
              </a:lnSpc>
              <a:spcBef>
                <a:spcPts val="710"/>
              </a:spcBef>
            </a:pPr>
            <a:r>
              <a:rPr sz="1900" spc="-215" dirty="0">
                <a:solidFill>
                  <a:srgbClr val="90C225"/>
                </a:solidFill>
                <a:latin typeface="Microsoft Sans Serif"/>
                <a:cs typeface="Microsoft Sans Serif"/>
              </a:rPr>
              <a:t>  </a:t>
            </a:r>
            <a:r>
              <a:rPr sz="2400" spc="-5" dirty="0">
                <a:latin typeface="Times New Roman"/>
                <a:cs typeface="Times New Roman"/>
              </a:rPr>
              <a:t>Визуальное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восприятие</a:t>
            </a:r>
            <a:endParaRPr sz="2400">
              <a:latin typeface="Times New Roman"/>
              <a:cs typeface="Times New Roman"/>
            </a:endParaRPr>
          </a:p>
          <a:p>
            <a:pPr marL="204470">
              <a:lnSpc>
                <a:spcPct val="100000"/>
              </a:lnSpc>
              <a:spcBef>
                <a:spcPts val="720"/>
              </a:spcBef>
            </a:pPr>
            <a:r>
              <a:rPr sz="1900" spc="-215" dirty="0">
                <a:solidFill>
                  <a:srgbClr val="90C225"/>
                </a:solidFill>
                <a:latin typeface="Microsoft Sans Serif"/>
                <a:cs typeface="Microsoft Sans Serif"/>
              </a:rPr>
              <a:t>  </a:t>
            </a:r>
            <a:r>
              <a:rPr sz="2400" dirty="0">
                <a:latin typeface="Times New Roman"/>
                <a:cs typeface="Times New Roman"/>
              </a:rPr>
              <a:t>Пассивная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речь</a:t>
            </a:r>
            <a:endParaRPr sz="2400">
              <a:latin typeface="Times New Roman"/>
              <a:cs typeface="Times New Roman"/>
            </a:endParaRPr>
          </a:p>
          <a:p>
            <a:pPr marL="204470">
              <a:lnSpc>
                <a:spcPct val="100000"/>
              </a:lnSpc>
              <a:spcBef>
                <a:spcPts val="705"/>
              </a:spcBef>
            </a:pPr>
            <a:r>
              <a:rPr sz="1900" spc="-215" dirty="0">
                <a:solidFill>
                  <a:srgbClr val="90C225"/>
                </a:solidFill>
                <a:latin typeface="Microsoft Sans Serif"/>
                <a:cs typeface="Microsoft Sans Serif"/>
              </a:rPr>
              <a:t></a:t>
            </a:r>
            <a:r>
              <a:rPr sz="1900" spc="-25" dirty="0">
                <a:solidFill>
                  <a:srgbClr val="90C225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Имитация</a:t>
            </a:r>
            <a:endParaRPr sz="2400">
              <a:latin typeface="Times New Roman"/>
              <a:cs typeface="Times New Roman"/>
            </a:endParaRPr>
          </a:p>
          <a:p>
            <a:pPr marL="204470">
              <a:lnSpc>
                <a:spcPct val="100000"/>
              </a:lnSpc>
              <a:spcBef>
                <a:spcPts val="710"/>
              </a:spcBef>
            </a:pPr>
            <a:r>
              <a:rPr sz="1900" spc="-215" dirty="0">
                <a:solidFill>
                  <a:srgbClr val="90C225"/>
                </a:solidFill>
                <a:latin typeface="Microsoft Sans Serif"/>
                <a:cs typeface="Microsoft Sans Serif"/>
              </a:rPr>
              <a:t></a:t>
            </a:r>
            <a:r>
              <a:rPr sz="1900" spc="-20" dirty="0">
                <a:solidFill>
                  <a:srgbClr val="90C225"/>
                </a:solidFill>
                <a:latin typeface="Microsoft Sans Serif"/>
                <a:cs typeface="Microsoft Sans Serif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Просьбы</a:t>
            </a:r>
            <a:endParaRPr sz="2400">
              <a:latin typeface="Times New Roman"/>
              <a:cs typeface="Times New Roman"/>
            </a:endParaRPr>
          </a:p>
          <a:p>
            <a:pPr marL="204470">
              <a:lnSpc>
                <a:spcPct val="100000"/>
              </a:lnSpc>
              <a:spcBef>
                <a:spcPts val="720"/>
              </a:spcBef>
              <a:tabLst>
                <a:tab pos="3605529" algn="l"/>
              </a:tabLst>
            </a:pPr>
            <a:r>
              <a:rPr sz="1900" spc="-215" dirty="0">
                <a:solidFill>
                  <a:srgbClr val="90C225"/>
                </a:solidFill>
                <a:latin typeface="Microsoft Sans Serif"/>
                <a:cs typeface="Microsoft Sans Serif"/>
              </a:rPr>
              <a:t></a:t>
            </a:r>
            <a:r>
              <a:rPr sz="1900" spc="60" dirty="0">
                <a:solidFill>
                  <a:srgbClr val="90C225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Наз</a:t>
            </a:r>
            <a:r>
              <a:rPr sz="2400" spc="-10" dirty="0">
                <a:latin typeface="Times New Roman"/>
                <a:cs typeface="Times New Roman"/>
              </a:rPr>
              <a:t>ы</a:t>
            </a:r>
            <a:r>
              <a:rPr sz="2400" spc="-50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ает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ли</a:t>
            </a:r>
            <a:r>
              <a:rPr sz="2400" dirty="0">
                <a:latin typeface="Times New Roman"/>
                <a:cs typeface="Times New Roman"/>
              </a:rPr>
              <a:t> пр</a:t>
            </a:r>
            <a:r>
              <a:rPr sz="2400" spc="-3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дметы	действия</a:t>
            </a:r>
            <a:endParaRPr sz="2400">
              <a:latin typeface="Times New Roman"/>
              <a:cs typeface="Times New Roman"/>
            </a:endParaRPr>
          </a:p>
          <a:p>
            <a:pPr marL="204470">
              <a:lnSpc>
                <a:spcPct val="100000"/>
              </a:lnSpc>
              <a:spcBef>
                <a:spcPts val="705"/>
              </a:spcBef>
            </a:pPr>
            <a:r>
              <a:rPr sz="1900" spc="-215" dirty="0">
                <a:solidFill>
                  <a:srgbClr val="90C225"/>
                </a:solidFill>
                <a:latin typeface="Microsoft Sans Serif"/>
                <a:cs typeface="Microsoft Sans Serif"/>
              </a:rPr>
              <a:t></a:t>
            </a:r>
            <a:r>
              <a:rPr sz="1900" spc="-15" dirty="0">
                <a:solidFill>
                  <a:srgbClr val="90C225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Самообслуживание</a:t>
            </a:r>
            <a:endParaRPr sz="2400">
              <a:latin typeface="Times New Roman"/>
              <a:cs typeface="Times New Roman"/>
            </a:endParaRPr>
          </a:p>
          <a:p>
            <a:pPr marL="204470">
              <a:lnSpc>
                <a:spcPct val="100000"/>
              </a:lnSpc>
              <a:spcBef>
                <a:spcPts val="710"/>
              </a:spcBef>
            </a:pPr>
            <a:r>
              <a:rPr sz="1900" spc="-215" dirty="0">
                <a:solidFill>
                  <a:srgbClr val="90C225"/>
                </a:solidFill>
                <a:latin typeface="Microsoft Sans Serif"/>
                <a:cs typeface="Microsoft Sans Serif"/>
              </a:rPr>
              <a:t>  </a:t>
            </a:r>
            <a:r>
              <a:rPr sz="2400" dirty="0">
                <a:latin typeface="Times New Roman"/>
                <a:cs typeface="Times New Roman"/>
              </a:rPr>
              <a:t>Экспрессивная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речь</a:t>
            </a:r>
            <a:endParaRPr sz="2400">
              <a:latin typeface="Times New Roman"/>
              <a:cs typeface="Times New Roman"/>
            </a:endParaRPr>
          </a:p>
          <a:p>
            <a:pPr marL="204470">
              <a:lnSpc>
                <a:spcPct val="100000"/>
              </a:lnSpc>
              <a:spcBef>
                <a:spcPts val="720"/>
              </a:spcBef>
            </a:pPr>
            <a:r>
              <a:rPr sz="1900" spc="-215" dirty="0">
                <a:solidFill>
                  <a:srgbClr val="90C225"/>
                </a:solidFill>
                <a:latin typeface="Microsoft Sans Serif"/>
                <a:cs typeface="Microsoft Sans Serif"/>
              </a:rPr>
              <a:t>  </a:t>
            </a:r>
            <a:r>
              <a:rPr sz="2400" spc="-5" dirty="0">
                <a:latin typeface="Times New Roman"/>
                <a:cs typeface="Times New Roman"/>
              </a:rPr>
              <a:t>Крупная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моторика</a:t>
            </a:r>
            <a:endParaRPr sz="2400">
              <a:latin typeface="Times New Roman"/>
              <a:cs typeface="Times New Roman"/>
            </a:endParaRPr>
          </a:p>
          <a:p>
            <a:pPr marR="2011045" algn="ctr">
              <a:lnSpc>
                <a:spcPct val="100000"/>
              </a:lnSpc>
              <a:spcBef>
                <a:spcPts val="705"/>
              </a:spcBef>
            </a:pPr>
            <a:r>
              <a:rPr sz="1350" spc="-367" baseline="46296" dirty="0">
                <a:solidFill>
                  <a:srgbClr val="888888"/>
                </a:solidFill>
                <a:latin typeface="Trebuchet MS"/>
                <a:cs typeface="Trebuchet MS"/>
              </a:rPr>
              <a:t>Com</a:t>
            </a:r>
            <a:r>
              <a:rPr sz="1900" spc="-245" dirty="0">
                <a:solidFill>
                  <a:srgbClr val="90C225"/>
                </a:solidFill>
                <a:latin typeface="Microsoft Sans Serif"/>
                <a:cs typeface="Microsoft Sans Serif"/>
              </a:rPr>
              <a:t></a:t>
            </a:r>
            <a:r>
              <a:rPr sz="1350" spc="-367" baseline="46296" dirty="0">
                <a:solidFill>
                  <a:srgbClr val="888888"/>
                </a:solidFill>
                <a:latin typeface="Trebuchet MS"/>
                <a:cs typeface="Trebuchet MS"/>
              </a:rPr>
              <a:t>pany    </a:t>
            </a:r>
            <a:r>
              <a:rPr sz="2400" spc="-200" dirty="0">
                <a:latin typeface="Times New Roman"/>
                <a:cs typeface="Times New Roman"/>
              </a:rPr>
              <a:t>М</a:t>
            </a:r>
            <a:r>
              <a:rPr sz="1350" spc="-300" baseline="46296" dirty="0">
                <a:solidFill>
                  <a:srgbClr val="888888"/>
                </a:solidFill>
                <a:latin typeface="Trebuchet MS"/>
                <a:cs typeface="Trebuchet MS"/>
              </a:rPr>
              <a:t>Logo</a:t>
            </a:r>
            <a:r>
              <a:rPr sz="2400" spc="-200" dirty="0">
                <a:latin typeface="Times New Roman"/>
                <a:cs typeface="Times New Roman"/>
              </a:rPr>
              <a:t>елкая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моторика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6926" y="221996"/>
            <a:ext cx="6805930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b="1" i="1" spc="-5" dirty="0">
                <a:latin typeface="Times New Roman"/>
                <a:cs typeface="Times New Roman"/>
              </a:rPr>
              <a:t>Направления </a:t>
            </a:r>
            <a:r>
              <a:rPr b="1" i="1" spc="-15" dirty="0">
                <a:latin typeface="Times New Roman"/>
                <a:cs typeface="Times New Roman"/>
              </a:rPr>
              <a:t>деятельности</a:t>
            </a:r>
            <a:r>
              <a:rPr b="1" i="1" spc="-30" dirty="0">
                <a:latin typeface="Times New Roman"/>
                <a:cs typeface="Times New Roman"/>
              </a:rPr>
              <a:t> </a:t>
            </a:r>
            <a:r>
              <a:rPr b="1" i="1" spc="-5" dirty="0">
                <a:latin typeface="Times New Roman"/>
                <a:cs typeface="Times New Roman"/>
              </a:rPr>
              <a:t>специалистов</a:t>
            </a:r>
          </a:p>
          <a:p>
            <a:pPr marL="1270" algn="ctr">
              <a:lnSpc>
                <a:spcPct val="100000"/>
              </a:lnSpc>
              <a:tabLst>
                <a:tab pos="2630805" algn="l"/>
                <a:tab pos="4057015" algn="l"/>
              </a:tabLst>
            </a:pPr>
            <a:r>
              <a:rPr b="1" i="1" spc="-15" dirty="0">
                <a:latin typeface="Times New Roman"/>
                <a:cs typeface="Times New Roman"/>
              </a:rPr>
              <a:t>сопровождения	ученика	</a:t>
            </a:r>
            <a:r>
              <a:rPr b="1" i="1" spc="-5" dirty="0">
                <a:latin typeface="Times New Roman"/>
                <a:cs typeface="Times New Roman"/>
              </a:rPr>
              <a:t>с</a:t>
            </a:r>
            <a:r>
              <a:rPr b="1" i="1" spc="-105" dirty="0">
                <a:latin typeface="Times New Roman"/>
                <a:cs typeface="Times New Roman"/>
              </a:rPr>
              <a:t> </a:t>
            </a:r>
            <a:r>
              <a:rPr b="1" i="1" spc="-40" dirty="0">
                <a:latin typeface="Times New Roman"/>
                <a:cs typeface="Times New Roman"/>
              </a:rPr>
              <a:t>ОВЗ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615" y="6154521"/>
            <a:ext cx="76644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Company</a:t>
            </a:r>
            <a:r>
              <a:rPr sz="900" spc="-65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Logo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-9525" y="1348866"/>
            <a:ext cx="11971401" cy="53297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17954" y="4048505"/>
            <a:ext cx="1720214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i="1" spc="-5" dirty="0">
                <a:latin typeface="Times New Roman"/>
                <a:cs typeface="Times New Roman"/>
              </a:rPr>
              <a:t>Коррекционно-</a:t>
            </a:r>
            <a:endParaRPr sz="20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2000" b="1" i="1" spc="-5" dirty="0">
                <a:latin typeface="Times New Roman"/>
                <a:cs typeface="Times New Roman"/>
              </a:rPr>
              <a:t>развивающая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6365" y="5457037"/>
            <a:ext cx="1974850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i="1" dirty="0">
                <a:latin typeface="Times New Roman"/>
                <a:cs typeface="Times New Roman"/>
              </a:rPr>
              <a:t>Организационно-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i="1" spc="-15" dirty="0">
                <a:latin typeface="Times New Roman"/>
                <a:cs typeface="Times New Roman"/>
              </a:rPr>
              <a:t>методическая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70060" y="4340605"/>
            <a:ext cx="2133600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0">
              <a:lnSpc>
                <a:spcPct val="100000"/>
              </a:lnSpc>
            </a:pPr>
            <a:r>
              <a:rPr sz="2000" b="1" i="1" spc="-10" dirty="0">
                <a:latin typeface="Times New Roman"/>
                <a:cs typeface="Times New Roman"/>
              </a:rPr>
              <a:t>консультативно-  </a:t>
            </a:r>
            <a:r>
              <a:rPr sz="2000" b="1" i="1" dirty="0">
                <a:latin typeface="Times New Roman"/>
                <a:cs typeface="Times New Roman"/>
              </a:rPr>
              <a:t>п</a:t>
            </a:r>
            <a:r>
              <a:rPr sz="2000" b="1" i="1" spc="5" dirty="0">
                <a:latin typeface="Times New Roman"/>
                <a:cs typeface="Times New Roman"/>
              </a:rPr>
              <a:t>р</a:t>
            </a:r>
            <a:r>
              <a:rPr sz="2000" b="1" i="1" dirty="0">
                <a:latin typeface="Times New Roman"/>
                <a:cs typeface="Times New Roman"/>
              </a:rPr>
              <a:t>ос</a:t>
            </a:r>
            <a:r>
              <a:rPr sz="2000" b="1" i="1" spc="-20" dirty="0">
                <a:latin typeface="Times New Roman"/>
                <a:cs typeface="Times New Roman"/>
              </a:rPr>
              <a:t>в</a:t>
            </a:r>
            <a:r>
              <a:rPr sz="2000" b="1" i="1" spc="-30" dirty="0">
                <a:latin typeface="Times New Roman"/>
                <a:cs typeface="Times New Roman"/>
              </a:rPr>
              <a:t>е</a:t>
            </a:r>
            <a:r>
              <a:rPr sz="2000" b="1" i="1" spc="-15" dirty="0">
                <a:latin typeface="Times New Roman"/>
                <a:cs typeface="Times New Roman"/>
              </a:rPr>
              <a:t>т</a:t>
            </a:r>
            <a:r>
              <a:rPr sz="2000" b="1" i="1" dirty="0">
                <a:latin typeface="Times New Roman"/>
                <a:cs typeface="Times New Roman"/>
              </a:rPr>
              <a:t>и</a:t>
            </a:r>
            <a:r>
              <a:rPr sz="2000" b="1" i="1" spc="-35" dirty="0">
                <a:latin typeface="Times New Roman"/>
                <a:cs typeface="Times New Roman"/>
              </a:rPr>
              <a:t>т</a:t>
            </a:r>
            <a:r>
              <a:rPr sz="2000" b="1" i="1" spc="-50" dirty="0">
                <a:latin typeface="Times New Roman"/>
                <a:cs typeface="Times New Roman"/>
              </a:rPr>
              <a:t>е</a:t>
            </a:r>
            <a:r>
              <a:rPr sz="2000" b="1" i="1" spc="-10" dirty="0">
                <a:latin typeface="Times New Roman"/>
                <a:cs typeface="Times New Roman"/>
              </a:rPr>
              <a:t>л</a:t>
            </a:r>
            <a:r>
              <a:rPr sz="2000" b="1" i="1" dirty="0">
                <a:latin typeface="Times New Roman"/>
                <a:cs typeface="Times New Roman"/>
              </a:rPr>
              <a:t>ьс</a:t>
            </a:r>
            <a:r>
              <a:rPr sz="2000" b="1" i="1" spc="-65" dirty="0">
                <a:latin typeface="Times New Roman"/>
                <a:cs typeface="Times New Roman"/>
              </a:rPr>
              <a:t>к</a:t>
            </a:r>
            <a:r>
              <a:rPr sz="2000" b="1" i="1" dirty="0">
                <a:latin typeface="Times New Roman"/>
                <a:cs typeface="Times New Roman"/>
              </a:rPr>
              <a:t>ая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6621" y="2108200"/>
            <a:ext cx="2204720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i="1" spc="-10" dirty="0">
                <a:latin typeface="Times New Roman"/>
                <a:cs typeface="Times New Roman"/>
              </a:rPr>
              <a:t>профилактическая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i="1" spc="-5" dirty="0">
                <a:latin typeface="Times New Roman"/>
                <a:cs typeface="Times New Roman"/>
              </a:rPr>
              <a:t>работа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05630" y="1264538"/>
            <a:ext cx="1115695" cy="840105"/>
          </a:xfrm>
          <a:custGeom>
            <a:avLst/>
            <a:gdLst/>
            <a:ahLst/>
            <a:cxnLst/>
            <a:rect l="l" t="t" r="r" b="b"/>
            <a:pathLst>
              <a:path w="1115695" h="840105">
                <a:moveTo>
                  <a:pt x="139827" y="242570"/>
                </a:moveTo>
                <a:lnTo>
                  <a:pt x="0" y="699897"/>
                </a:lnTo>
                <a:lnTo>
                  <a:pt x="457200" y="839724"/>
                </a:lnTo>
                <a:lnTo>
                  <a:pt x="377952" y="690499"/>
                </a:lnTo>
                <a:lnTo>
                  <a:pt x="939597" y="391922"/>
                </a:lnTo>
                <a:lnTo>
                  <a:pt x="219202" y="391922"/>
                </a:lnTo>
                <a:lnTo>
                  <a:pt x="139827" y="242570"/>
                </a:lnTo>
                <a:close/>
              </a:path>
              <a:path w="1115695" h="840105">
                <a:moveTo>
                  <a:pt x="956564" y="0"/>
                </a:moveTo>
                <a:lnTo>
                  <a:pt x="219202" y="391922"/>
                </a:lnTo>
                <a:lnTo>
                  <a:pt x="939597" y="391922"/>
                </a:lnTo>
                <a:lnTo>
                  <a:pt x="1115187" y="298576"/>
                </a:lnTo>
                <a:lnTo>
                  <a:pt x="956564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05630" y="1264538"/>
            <a:ext cx="1115695" cy="840105"/>
          </a:xfrm>
          <a:custGeom>
            <a:avLst/>
            <a:gdLst/>
            <a:ahLst/>
            <a:cxnLst/>
            <a:rect l="l" t="t" r="r" b="b"/>
            <a:pathLst>
              <a:path w="1115695" h="840105">
                <a:moveTo>
                  <a:pt x="1115187" y="298576"/>
                </a:moveTo>
                <a:lnTo>
                  <a:pt x="377952" y="690499"/>
                </a:lnTo>
                <a:lnTo>
                  <a:pt x="457200" y="839724"/>
                </a:lnTo>
                <a:lnTo>
                  <a:pt x="0" y="699897"/>
                </a:lnTo>
                <a:lnTo>
                  <a:pt x="139827" y="242570"/>
                </a:lnTo>
                <a:lnTo>
                  <a:pt x="219202" y="391922"/>
                </a:lnTo>
                <a:lnTo>
                  <a:pt x="956564" y="0"/>
                </a:lnTo>
                <a:lnTo>
                  <a:pt x="1115187" y="298576"/>
                </a:lnTo>
                <a:close/>
              </a:path>
            </a:pathLst>
          </a:custGeom>
          <a:ln w="19050">
            <a:solidFill>
              <a:srgbClr val="688E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62685" y="2202941"/>
            <a:ext cx="2201545" cy="340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b="1" i="1" spc="-615" baseline="-5555" dirty="0">
                <a:latin typeface="Times New Roman"/>
                <a:cs typeface="Times New Roman"/>
              </a:rPr>
              <a:t>Диаг</a:t>
            </a:r>
            <a:r>
              <a:rPr sz="1800" i="1" spc="-409" dirty="0">
                <a:latin typeface="Times New Roman"/>
                <a:cs typeface="Times New Roman"/>
              </a:rPr>
              <a:t>Д</a:t>
            </a:r>
            <a:r>
              <a:rPr sz="3000" b="1" i="1" spc="-615" baseline="-5555" dirty="0">
                <a:latin typeface="Times New Roman"/>
                <a:cs typeface="Times New Roman"/>
              </a:rPr>
              <a:t>н</a:t>
            </a:r>
            <a:r>
              <a:rPr sz="1800" i="1" spc="-409" dirty="0">
                <a:latin typeface="Times New Roman"/>
                <a:cs typeface="Times New Roman"/>
              </a:rPr>
              <a:t>и</a:t>
            </a:r>
            <a:r>
              <a:rPr sz="3000" b="1" i="1" spc="-615" baseline="-5555" dirty="0">
                <a:latin typeface="Times New Roman"/>
                <a:cs typeface="Times New Roman"/>
              </a:rPr>
              <a:t>о</a:t>
            </a:r>
            <a:r>
              <a:rPr sz="1800" i="1" spc="-409" dirty="0">
                <a:latin typeface="Times New Roman"/>
                <a:cs typeface="Times New Roman"/>
              </a:rPr>
              <a:t>а</a:t>
            </a:r>
            <a:r>
              <a:rPr sz="3000" b="1" i="1" spc="-615" baseline="-5555" dirty="0">
                <a:latin typeface="Times New Roman"/>
                <a:cs typeface="Times New Roman"/>
              </a:rPr>
              <a:t>с</a:t>
            </a:r>
            <a:r>
              <a:rPr sz="1800" i="1" spc="-409" dirty="0">
                <a:latin typeface="Times New Roman"/>
                <a:cs typeface="Times New Roman"/>
              </a:rPr>
              <a:t>г</a:t>
            </a:r>
            <a:r>
              <a:rPr sz="3000" b="1" i="1" spc="-615" baseline="-5555" dirty="0">
                <a:latin typeface="Times New Roman"/>
                <a:cs typeface="Times New Roman"/>
              </a:rPr>
              <a:t>т</a:t>
            </a:r>
            <a:r>
              <a:rPr sz="1800" i="1" spc="-409" dirty="0">
                <a:latin typeface="Times New Roman"/>
                <a:cs typeface="Times New Roman"/>
              </a:rPr>
              <a:t>но</a:t>
            </a:r>
            <a:r>
              <a:rPr sz="3000" b="1" i="1" spc="-615" baseline="-5555" dirty="0">
                <a:latin typeface="Times New Roman"/>
                <a:cs typeface="Times New Roman"/>
              </a:rPr>
              <a:t>и</a:t>
            </a:r>
            <a:r>
              <a:rPr sz="1800" i="1" spc="-409" dirty="0">
                <a:latin typeface="Times New Roman"/>
                <a:cs typeface="Times New Roman"/>
              </a:rPr>
              <a:t>с</a:t>
            </a:r>
            <a:r>
              <a:rPr sz="3000" b="1" i="1" spc="-615" baseline="-5555" dirty="0">
                <a:latin typeface="Times New Roman"/>
                <a:cs typeface="Times New Roman"/>
              </a:rPr>
              <a:t>ч</a:t>
            </a:r>
            <a:r>
              <a:rPr sz="1800" i="1" spc="-409" dirty="0">
                <a:latin typeface="Times New Roman"/>
                <a:cs typeface="Times New Roman"/>
              </a:rPr>
              <a:t>т</a:t>
            </a:r>
            <a:r>
              <a:rPr sz="3000" b="1" i="1" spc="-615" baseline="-5555" dirty="0">
                <a:latin typeface="Times New Roman"/>
                <a:cs typeface="Times New Roman"/>
              </a:rPr>
              <a:t>е</a:t>
            </a:r>
            <a:r>
              <a:rPr sz="1800" i="1" spc="-409" dirty="0">
                <a:latin typeface="Times New Roman"/>
                <a:cs typeface="Times New Roman"/>
              </a:rPr>
              <a:t>и</a:t>
            </a:r>
            <a:r>
              <a:rPr sz="3000" b="1" i="1" spc="-615" baseline="-5555" dirty="0">
                <a:latin typeface="Times New Roman"/>
                <a:cs typeface="Times New Roman"/>
              </a:rPr>
              <a:t>с</a:t>
            </a:r>
            <a:r>
              <a:rPr sz="1800" i="1" spc="-409" dirty="0">
                <a:latin typeface="Times New Roman"/>
                <a:cs typeface="Times New Roman"/>
              </a:rPr>
              <a:t>ч</a:t>
            </a:r>
            <a:r>
              <a:rPr sz="3000" b="1" i="1" spc="-615" baseline="-5555" dirty="0">
                <a:latin typeface="Times New Roman"/>
                <a:cs typeface="Times New Roman"/>
              </a:rPr>
              <a:t>к</a:t>
            </a:r>
            <a:r>
              <a:rPr sz="1800" i="1" spc="-409" dirty="0">
                <a:latin typeface="Times New Roman"/>
                <a:cs typeface="Times New Roman"/>
              </a:rPr>
              <a:t>е</a:t>
            </a:r>
            <a:r>
              <a:rPr sz="3000" b="1" i="1" spc="-615" baseline="-5555" dirty="0">
                <a:latin typeface="Times New Roman"/>
                <a:cs typeface="Times New Roman"/>
              </a:rPr>
              <a:t>а</a:t>
            </a:r>
            <a:r>
              <a:rPr sz="1800" i="1" spc="-409" dirty="0">
                <a:latin typeface="Times New Roman"/>
                <a:cs typeface="Times New Roman"/>
              </a:rPr>
              <a:t>ск</a:t>
            </a:r>
            <a:r>
              <a:rPr sz="3000" b="1" i="1" spc="-615" baseline="-5555" dirty="0">
                <a:latin typeface="Times New Roman"/>
                <a:cs typeface="Times New Roman"/>
              </a:rPr>
              <a:t>я</a:t>
            </a:r>
            <a:r>
              <a:rPr sz="1800" i="1" spc="-409" dirty="0">
                <a:latin typeface="Times New Roman"/>
                <a:cs typeface="Times New Roman"/>
              </a:rPr>
              <a:t>ая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9400" rIns="0" bIns="0" rtlCol="0">
            <a:spAutoFit/>
          </a:bodyPr>
          <a:lstStyle/>
          <a:p>
            <a:pPr marL="1530350">
              <a:lnSpc>
                <a:spcPct val="100000"/>
              </a:lnSpc>
            </a:pPr>
            <a:r>
              <a:rPr sz="4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Проблемное</a:t>
            </a:r>
            <a:r>
              <a:rPr sz="4400" b="1" spc="-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поведение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34950">
              <a:lnSpc>
                <a:spcPct val="100000"/>
              </a:lnSpc>
            </a:pPr>
            <a:r>
              <a:rPr sz="2800" spc="-20" dirty="0"/>
              <a:t>Почему </a:t>
            </a:r>
            <a:r>
              <a:rPr sz="2800" spc="-10" dirty="0"/>
              <a:t>ребенок </a:t>
            </a:r>
            <a:r>
              <a:rPr sz="2800" spc="-15" dirty="0"/>
              <a:t>ведет себя </a:t>
            </a:r>
            <a:r>
              <a:rPr sz="2800" dirty="0"/>
              <a:t>таким </a:t>
            </a:r>
            <a:r>
              <a:rPr sz="2800" spc="-10" dirty="0"/>
              <a:t>образом? </a:t>
            </a:r>
            <a:r>
              <a:rPr sz="2800" spc="-25" dirty="0"/>
              <a:t>Чего </a:t>
            </a:r>
            <a:r>
              <a:rPr sz="2800" spc="-5" dirty="0"/>
              <a:t>он</a:t>
            </a:r>
            <a:r>
              <a:rPr sz="2800" spc="110" dirty="0"/>
              <a:t> </a:t>
            </a:r>
            <a:r>
              <a:rPr sz="2800" spc="-40" dirty="0"/>
              <a:t>хочет</a:t>
            </a:r>
            <a:endParaRPr sz="2800"/>
          </a:p>
          <a:p>
            <a:pPr marL="577850">
              <a:lnSpc>
                <a:spcPct val="100000"/>
              </a:lnSpc>
            </a:pPr>
            <a:r>
              <a:rPr sz="2800" spc="-5" dirty="0"/>
              <a:t>или в чем</a:t>
            </a:r>
            <a:r>
              <a:rPr sz="2800" spc="-40" dirty="0"/>
              <a:t> </a:t>
            </a:r>
            <a:r>
              <a:rPr sz="2800" spc="-5" dirty="0"/>
              <a:t>нуждается?</a:t>
            </a:r>
            <a:endParaRPr sz="2800"/>
          </a:p>
          <a:p>
            <a:pPr marL="234950">
              <a:lnSpc>
                <a:spcPct val="100000"/>
              </a:lnSpc>
              <a:spcBef>
                <a:spcPts val="1005"/>
              </a:spcBef>
            </a:pPr>
            <a:r>
              <a:rPr sz="2800" b="1" spc="-15" dirty="0">
                <a:latin typeface="Times New Roman"/>
                <a:cs typeface="Times New Roman"/>
              </a:rPr>
              <a:t>Типичные функции </a:t>
            </a:r>
            <a:r>
              <a:rPr sz="2800" b="1" spc="-20" dirty="0">
                <a:latin typeface="Times New Roman"/>
                <a:cs typeface="Times New Roman"/>
              </a:rPr>
              <a:t>поведения</a:t>
            </a:r>
            <a:r>
              <a:rPr sz="2800" b="1" spc="3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включают:</a:t>
            </a:r>
            <a:endParaRPr sz="2800">
              <a:latin typeface="Times New Roman"/>
              <a:cs typeface="Times New Roman"/>
            </a:endParaRPr>
          </a:p>
          <a:p>
            <a:pPr marL="589915" indent="-35496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591185" algn="l"/>
              </a:tabLst>
            </a:pPr>
            <a:r>
              <a:rPr sz="2800" spc="-10" dirty="0"/>
              <a:t>Избегание</a:t>
            </a:r>
            <a:r>
              <a:rPr sz="2800" spc="-30" dirty="0"/>
              <a:t> </a:t>
            </a:r>
            <a:r>
              <a:rPr sz="2800" spc="-5" dirty="0"/>
              <a:t>требований.</a:t>
            </a:r>
            <a:endParaRPr sz="2800"/>
          </a:p>
          <a:p>
            <a:pPr marL="589915" indent="-354965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591185" algn="l"/>
              </a:tabLst>
            </a:pPr>
            <a:r>
              <a:rPr sz="2800" dirty="0"/>
              <a:t>Доступ </a:t>
            </a:r>
            <a:r>
              <a:rPr sz="2800" spc="-5" dirty="0"/>
              <a:t>к </a:t>
            </a:r>
            <a:r>
              <a:rPr sz="2800" spc="-10" dirty="0"/>
              <a:t>желаемым</a:t>
            </a:r>
            <a:r>
              <a:rPr sz="2800" spc="-30" dirty="0"/>
              <a:t> </a:t>
            </a:r>
            <a:r>
              <a:rPr sz="2800" spc="-5" dirty="0"/>
              <a:t>предметам.</a:t>
            </a:r>
            <a:endParaRPr sz="2800"/>
          </a:p>
          <a:p>
            <a:pPr marL="589915" indent="-354965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591185" algn="l"/>
              </a:tabLst>
            </a:pPr>
            <a:r>
              <a:rPr sz="2800" spc="-10" dirty="0"/>
              <a:t>Получение </a:t>
            </a:r>
            <a:r>
              <a:rPr sz="2800" spc="-35" dirty="0"/>
              <a:t>чужого</a:t>
            </a:r>
            <a:r>
              <a:rPr sz="2800" spc="30" dirty="0"/>
              <a:t> </a:t>
            </a:r>
            <a:r>
              <a:rPr sz="2800" spc="-10" dirty="0"/>
              <a:t>внимания.</a:t>
            </a:r>
            <a:endParaRPr sz="2800"/>
          </a:p>
          <a:p>
            <a:pPr marL="589915" indent="-354965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591185" algn="l"/>
              </a:tabLst>
            </a:pPr>
            <a:r>
              <a:rPr sz="2800" spc="-35" dirty="0"/>
              <a:t>Удовлетворение </a:t>
            </a:r>
            <a:r>
              <a:rPr sz="2800" dirty="0"/>
              <a:t>сенсорной</a:t>
            </a:r>
            <a:r>
              <a:rPr sz="2800" spc="-35" dirty="0"/>
              <a:t> </a:t>
            </a:r>
            <a:r>
              <a:rPr sz="2800" spc="5" dirty="0"/>
              <a:t>потребности.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756615" y="6154521"/>
            <a:ext cx="76644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Company</a:t>
            </a:r>
            <a:r>
              <a:rPr sz="900" spc="-65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Logo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309" rIns="0" bIns="0" rtlCol="0">
            <a:spAutoFit/>
          </a:bodyPr>
          <a:lstStyle/>
          <a:p>
            <a:pPr marL="903605">
              <a:lnSpc>
                <a:spcPct val="100000"/>
              </a:lnSpc>
            </a:pPr>
            <a:r>
              <a:rPr sz="3600" dirty="0">
                <a:solidFill>
                  <a:srgbClr val="C00000"/>
                </a:solidFill>
                <a:latin typeface="Times New Roman"/>
                <a:cs typeface="Times New Roman"/>
              </a:rPr>
              <a:t>Диагностика </a:t>
            </a:r>
            <a:r>
              <a:rPr sz="3600" spc="-15" dirty="0">
                <a:solidFill>
                  <a:srgbClr val="C00000"/>
                </a:solidFill>
                <a:latin typeface="Times New Roman"/>
                <a:cs typeface="Times New Roman"/>
              </a:rPr>
              <a:t>проблемного</a:t>
            </a:r>
            <a:r>
              <a:rPr sz="3600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C00000"/>
                </a:solidFill>
                <a:latin typeface="Times New Roman"/>
                <a:cs typeface="Times New Roman"/>
              </a:rPr>
              <a:t>поведения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9460" y="1610995"/>
            <a:ext cx="8823960" cy="3665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5600" algn="l"/>
              </a:tabLst>
            </a:pPr>
            <a:r>
              <a:rPr sz="1750" spc="-200" dirty="0">
                <a:solidFill>
                  <a:srgbClr val="90C225"/>
                </a:solidFill>
                <a:latin typeface="Microsoft Sans Serif"/>
                <a:cs typeface="Microsoft Sans Serif"/>
              </a:rPr>
              <a:t>	</a:t>
            </a:r>
            <a:r>
              <a:rPr sz="2200" spc="-25" dirty="0">
                <a:latin typeface="Times New Roman"/>
                <a:cs typeface="Times New Roman"/>
              </a:rPr>
              <a:t>Наблюдения </a:t>
            </a:r>
            <a:r>
              <a:rPr sz="2200" spc="-5" dirty="0">
                <a:latin typeface="Times New Roman"/>
                <a:cs typeface="Times New Roman"/>
              </a:rPr>
              <a:t>– </a:t>
            </a:r>
            <a:r>
              <a:rPr sz="2200" spc="-15" dirty="0">
                <a:latin typeface="Times New Roman"/>
                <a:cs typeface="Times New Roman"/>
              </a:rPr>
              <a:t>во </a:t>
            </a:r>
            <a:r>
              <a:rPr sz="2200" spc="-5" dirty="0">
                <a:latin typeface="Times New Roman"/>
                <a:cs typeface="Times New Roman"/>
              </a:rPr>
              <a:t>время занятий и вне </a:t>
            </a:r>
            <a:r>
              <a:rPr sz="2200" dirty="0">
                <a:latin typeface="Times New Roman"/>
                <a:cs typeface="Times New Roman"/>
              </a:rPr>
              <a:t>учебное</a:t>
            </a:r>
            <a:r>
              <a:rPr sz="2200" spc="1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время.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65"/>
              </a:spcBef>
              <a:buClr>
                <a:srgbClr val="90C225"/>
              </a:buClr>
              <a:buSzPct val="79545"/>
              <a:buFont typeface="Times New Roman"/>
              <a:buAutoNum type="arabicPeriod"/>
              <a:tabLst>
                <a:tab pos="356235" algn="l"/>
              </a:tabLst>
            </a:pPr>
            <a:r>
              <a:rPr sz="2200" i="1" spc="-10" dirty="0">
                <a:latin typeface="Times New Roman"/>
                <a:cs typeface="Times New Roman"/>
              </a:rPr>
              <a:t>Сбор </a:t>
            </a:r>
            <a:r>
              <a:rPr sz="2200" i="1" spc="-5" dirty="0">
                <a:latin typeface="Times New Roman"/>
                <a:cs typeface="Times New Roman"/>
              </a:rPr>
              <a:t>данных о частоте </a:t>
            </a:r>
            <a:r>
              <a:rPr sz="2200" spc="-5" dirty="0">
                <a:latin typeface="Times New Roman"/>
                <a:cs typeface="Times New Roman"/>
              </a:rPr>
              <a:t>- </a:t>
            </a:r>
            <a:r>
              <a:rPr sz="2200" spc="-15" dirty="0">
                <a:latin typeface="Times New Roman"/>
                <a:cs typeface="Times New Roman"/>
              </a:rPr>
              <a:t>как </a:t>
            </a:r>
            <a:r>
              <a:rPr sz="2200" spc="-10" dirty="0">
                <a:latin typeface="Times New Roman"/>
                <a:cs typeface="Times New Roman"/>
              </a:rPr>
              <a:t>часто </a:t>
            </a:r>
            <a:r>
              <a:rPr sz="2200" spc="-15" dirty="0">
                <a:latin typeface="Times New Roman"/>
                <a:cs typeface="Times New Roman"/>
              </a:rPr>
              <a:t>такое </a:t>
            </a:r>
            <a:r>
              <a:rPr sz="2200" spc="-10" dirty="0">
                <a:latin typeface="Times New Roman"/>
                <a:cs typeface="Times New Roman"/>
              </a:rPr>
              <a:t>поведение</a:t>
            </a:r>
            <a:r>
              <a:rPr sz="2200" spc="130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Times New Roman"/>
                <a:cs typeface="Times New Roman"/>
              </a:rPr>
              <a:t>происходит.</a:t>
            </a:r>
            <a:endParaRPr sz="22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spcBef>
                <a:spcPts val="1010"/>
              </a:spcBef>
              <a:buClr>
                <a:srgbClr val="90C225"/>
              </a:buClr>
              <a:buSzPct val="79545"/>
              <a:buAutoNum type="arabicPeriod"/>
              <a:tabLst>
                <a:tab pos="356235" algn="l"/>
              </a:tabLst>
            </a:pPr>
            <a:r>
              <a:rPr sz="2200" i="1" spc="-5" dirty="0">
                <a:latin typeface="Times New Roman"/>
                <a:cs typeface="Times New Roman"/>
              </a:rPr>
              <a:t>ABC-данные </a:t>
            </a:r>
            <a:r>
              <a:rPr sz="2200" spc="-5" dirty="0">
                <a:latin typeface="Times New Roman"/>
                <a:cs typeface="Times New Roman"/>
              </a:rPr>
              <a:t>- </a:t>
            </a:r>
            <a:r>
              <a:rPr sz="2200" spc="5" dirty="0">
                <a:latin typeface="Times New Roman"/>
                <a:cs typeface="Times New Roman"/>
              </a:rPr>
              <a:t>если </a:t>
            </a:r>
            <a:r>
              <a:rPr sz="2200" spc="-10" dirty="0">
                <a:latin typeface="Times New Roman"/>
                <a:cs typeface="Times New Roman"/>
              </a:rPr>
              <a:t>поведение </a:t>
            </a:r>
            <a:r>
              <a:rPr sz="2200" spc="-35" dirty="0">
                <a:latin typeface="Times New Roman"/>
                <a:cs typeface="Times New Roman"/>
              </a:rPr>
              <a:t>происходит, </a:t>
            </a:r>
            <a:r>
              <a:rPr sz="2200" spc="-15" dirty="0">
                <a:latin typeface="Times New Roman"/>
                <a:cs typeface="Times New Roman"/>
              </a:rPr>
              <a:t>то </a:t>
            </a:r>
            <a:r>
              <a:rPr sz="2200" spc="-30" dirty="0">
                <a:latin typeface="Times New Roman"/>
                <a:cs typeface="Times New Roman"/>
              </a:rPr>
              <a:t>каковы </a:t>
            </a:r>
            <a:r>
              <a:rPr sz="2200" spc="-25" dirty="0">
                <a:latin typeface="Times New Roman"/>
                <a:cs typeface="Times New Roman"/>
              </a:rPr>
              <a:t>его </a:t>
            </a:r>
            <a:r>
              <a:rPr sz="2200" dirty="0">
                <a:latin typeface="Times New Roman"/>
                <a:cs typeface="Times New Roman"/>
              </a:rPr>
              <a:t>предпосылки,  </a:t>
            </a:r>
            <a:r>
              <a:rPr sz="2200" spc="-10" dirty="0">
                <a:latin typeface="Times New Roman"/>
                <a:cs typeface="Times New Roman"/>
              </a:rPr>
              <a:t>суть </a:t>
            </a:r>
            <a:r>
              <a:rPr sz="2200" spc="-5" dirty="0">
                <a:latin typeface="Times New Roman"/>
                <a:cs typeface="Times New Roman"/>
              </a:rPr>
              <a:t>и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последствия.</a:t>
            </a:r>
            <a:endParaRPr sz="2200">
              <a:latin typeface="Times New Roman"/>
              <a:cs typeface="Times New Roman"/>
            </a:endParaRPr>
          </a:p>
          <a:p>
            <a:pPr marL="355600" marR="242570" indent="-342900">
              <a:lnSpc>
                <a:spcPct val="80000"/>
              </a:lnSpc>
              <a:spcBef>
                <a:spcPts val="994"/>
              </a:spcBef>
              <a:buClr>
                <a:srgbClr val="90C225"/>
              </a:buClr>
              <a:buSzPct val="79545"/>
              <a:buFont typeface="Times New Roman"/>
              <a:buAutoNum type="arabicPeriod"/>
              <a:tabLst>
                <a:tab pos="356235" algn="l"/>
              </a:tabLst>
            </a:pPr>
            <a:r>
              <a:rPr sz="2200" i="1" spc="-10" dirty="0">
                <a:latin typeface="Times New Roman"/>
                <a:cs typeface="Times New Roman"/>
              </a:rPr>
              <a:t>Группирование </a:t>
            </a:r>
            <a:r>
              <a:rPr sz="2200" i="1" spc="-5" dirty="0">
                <a:latin typeface="Times New Roman"/>
                <a:cs typeface="Times New Roman"/>
              </a:rPr>
              <a:t>по </a:t>
            </a:r>
            <a:r>
              <a:rPr sz="2200" i="1" spc="-15" dirty="0">
                <a:latin typeface="Times New Roman"/>
                <a:cs typeface="Times New Roman"/>
              </a:rPr>
              <a:t>функции </a:t>
            </a:r>
            <a:r>
              <a:rPr sz="2200" spc="-5" dirty="0">
                <a:latin typeface="Times New Roman"/>
                <a:cs typeface="Times New Roman"/>
              </a:rPr>
              <a:t>- совместимо с любым из </a:t>
            </a:r>
            <a:r>
              <a:rPr sz="2200" spc="-20" dirty="0">
                <a:latin typeface="Times New Roman"/>
                <a:cs typeface="Times New Roman"/>
              </a:rPr>
              <a:t>двух </a:t>
            </a:r>
            <a:r>
              <a:rPr sz="2200" spc="-10" dirty="0">
                <a:latin typeface="Times New Roman"/>
                <a:cs typeface="Times New Roman"/>
              </a:rPr>
              <a:t>указанных  </a:t>
            </a:r>
            <a:r>
              <a:rPr sz="2200" spc="-5" dirty="0">
                <a:latin typeface="Times New Roman"/>
                <a:cs typeface="Times New Roman"/>
              </a:rPr>
              <a:t>выше процедур </a:t>
            </a:r>
            <a:r>
              <a:rPr sz="2200" dirty="0">
                <a:latin typeface="Times New Roman"/>
                <a:cs typeface="Times New Roman"/>
              </a:rPr>
              <a:t>сбора </a:t>
            </a:r>
            <a:r>
              <a:rPr sz="2200" spc="-5" dirty="0">
                <a:latin typeface="Times New Roman"/>
                <a:cs typeface="Times New Roman"/>
              </a:rPr>
              <a:t>данных. Данные группируются по </a:t>
            </a:r>
            <a:r>
              <a:rPr sz="2200" spc="-10" dirty="0">
                <a:latin typeface="Times New Roman"/>
                <a:cs typeface="Times New Roman"/>
              </a:rPr>
              <a:t>функции  поведения (то </a:t>
            </a:r>
            <a:r>
              <a:rPr sz="2200" spc="5" dirty="0">
                <a:latin typeface="Times New Roman"/>
                <a:cs typeface="Times New Roman"/>
              </a:rPr>
              <a:t>есть, </a:t>
            </a:r>
            <a:r>
              <a:rPr sz="2200" spc="-40" dirty="0">
                <a:latin typeface="Times New Roman"/>
                <a:cs typeface="Times New Roman"/>
              </a:rPr>
              <a:t>сколько </a:t>
            </a:r>
            <a:r>
              <a:rPr sz="2200" spc="-5" dirty="0">
                <a:latin typeface="Times New Roman"/>
                <a:cs typeface="Times New Roman"/>
              </a:rPr>
              <a:t>раз за </a:t>
            </a:r>
            <a:r>
              <a:rPr sz="2200" spc="-15" dirty="0">
                <a:latin typeface="Times New Roman"/>
                <a:cs typeface="Times New Roman"/>
              </a:rPr>
              <a:t>сегодня </a:t>
            </a:r>
            <a:r>
              <a:rPr sz="2200" spc="-5" dirty="0">
                <a:latin typeface="Times New Roman"/>
                <a:cs typeface="Times New Roman"/>
              </a:rPr>
              <a:t>ребенок </a:t>
            </a:r>
            <a:r>
              <a:rPr sz="2200" spc="-10" dirty="0">
                <a:latin typeface="Times New Roman"/>
                <a:cs typeface="Times New Roman"/>
              </a:rPr>
              <a:t>проявил  </a:t>
            </a:r>
            <a:r>
              <a:rPr sz="2200" spc="-5" dirty="0">
                <a:latin typeface="Times New Roman"/>
                <a:cs typeface="Times New Roman"/>
              </a:rPr>
              <a:t>определенное </a:t>
            </a:r>
            <a:r>
              <a:rPr sz="2200" spc="-10" dirty="0">
                <a:latin typeface="Times New Roman"/>
                <a:cs typeface="Times New Roman"/>
              </a:rPr>
              <a:t>поведение, </a:t>
            </a:r>
            <a:r>
              <a:rPr sz="2200" spc="-5" dirty="0">
                <a:latin typeface="Times New Roman"/>
                <a:cs typeface="Times New Roman"/>
              </a:rPr>
              <a:t>пытаясь </a:t>
            </a:r>
            <a:r>
              <a:rPr sz="2200" spc="-15" dirty="0">
                <a:latin typeface="Times New Roman"/>
                <a:cs typeface="Times New Roman"/>
              </a:rPr>
              <a:t>избежать </a:t>
            </a:r>
            <a:r>
              <a:rPr sz="2200" spc="-5" dirty="0">
                <a:latin typeface="Times New Roman"/>
                <a:cs typeface="Times New Roman"/>
              </a:rPr>
              <a:t>требований, добиться  внимания и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35" dirty="0">
                <a:latin typeface="Times New Roman"/>
                <a:cs typeface="Times New Roman"/>
              </a:rPr>
              <a:t>т.п.)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  <a:tabLst>
                <a:tab pos="425450" algn="l"/>
              </a:tabLst>
            </a:pPr>
            <a:r>
              <a:rPr sz="1750" spc="-200" dirty="0">
                <a:solidFill>
                  <a:srgbClr val="90C225"/>
                </a:solidFill>
                <a:latin typeface="Microsoft Sans Serif"/>
                <a:cs typeface="Microsoft Sans Serif"/>
              </a:rPr>
              <a:t>	</a:t>
            </a:r>
            <a:r>
              <a:rPr sz="2200" dirty="0">
                <a:latin typeface="Times New Roman"/>
                <a:cs typeface="Times New Roman"/>
              </a:rPr>
              <a:t>Опросники,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анкеты.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355600" algn="l"/>
              </a:tabLst>
            </a:pPr>
            <a:r>
              <a:rPr sz="1750" spc="-200" dirty="0">
                <a:solidFill>
                  <a:srgbClr val="90C225"/>
                </a:solidFill>
                <a:latin typeface="Microsoft Sans Serif"/>
                <a:cs typeface="Microsoft Sans Serif"/>
              </a:rPr>
              <a:t>	</a:t>
            </a:r>
            <a:r>
              <a:rPr sz="2200" spc="-5" dirty="0">
                <a:latin typeface="Times New Roman"/>
                <a:cs typeface="Times New Roman"/>
              </a:rPr>
              <a:t>Интервью </a:t>
            </a:r>
            <a:r>
              <a:rPr sz="2200" spc="-10" dirty="0">
                <a:latin typeface="Times New Roman"/>
                <a:cs typeface="Times New Roman"/>
              </a:rPr>
              <a:t>родителей, </a:t>
            </a:r>
            <a:r>
              <a:rPr sz="2200" spc="-5" dirty="0">
                <a:latin typeface="Times New Roman"/>
                <a:cs typeface="Times New Roman"/>
              </a:rPr>
              <a:t>учителей (воспитателей), и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Times New Roman"/>
                <a:cs typeface="Times New Roman"/>
              </a:rPr>
              <a:t>т.д.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7111" y="1484249"/>
          <a:ext cx="8909262" cy="3695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1475"/>
                <a:gridCol w="967232"/>
                <a:gridCol w="966216"/>
                <a:gridCol w="966215"/>
                <a:gridCol w="966215"/>
                <a:gridCol w="967232"/>
                <a:gridCol w="967105"/>
                <a:gridCol w="967231"/>
                <a:gridCol w="950341"/>
              </a:tblGrid>
              <a:tr h="205231"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Время/Дни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 за</a:t>
                      </a:r>
                      <a:r>
                        <a:rPr sz="11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час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8.00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232"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9.00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358"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10.00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+++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232"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11.00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+++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12.00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231"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13.00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232"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14.00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15.00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231"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16.00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17.00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+++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+++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+++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16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231"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18.00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358">
                <a:tc>
                  <a:txBody>
                    <a:bodyPr/>
                    <a:lstStyle/>
                    <a:p>
                      <a:pPr marL="62230">
                        <a:lnSpc>
                          <a:spcPts val="13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19.00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231"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20.00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marL="62230">
                        <a:lnSpc>
                          <a:spcPts val="13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21.00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231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22.00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231">
                <a:tc>
                  <a:txBody>
                    <a:bodyPr/>
                    <a:lstStyle/>
                    <a:p>
                      <a:pPr marL="62230">
                        <a:lnSpc>
                          <a:spcPts val="13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23.00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ts val="13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+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3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535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Всего за</a:t>
                      </a:r>
                      <a:r>
                        <a:rPr sz="11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день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54558" y="251459"/>
            <a:ext cx="4980305" cy="110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-10" dirty="0">
                <a:latin typeface="Times New Roman"/>
                <a:cs typeface="Times New Roman"/>
              </a:rPr>
              <a:t>Наблюдаемый:</a:t>
            </a:r>
            <a:r>
              <a:rPr sz="1800" i="1" spc="39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Коля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i="1" spc="-10" dirty="0">
                <a:latin typeface="Times New Roman"/>
                <a:cs typeface="Times New Roman"/>
              </a:rPr>
              <a:t>Целевое </a:t>
            </a:r>
            <a:r>
              <a:rPr sz="1800" i="1" spc="-5" dirty="0">
                <a:latin typeface="Times New Roman"/>
                <a:cs typeface="Times New Roman"/>
              </a:rPr>
              <a:t>поведение</a:t>
            </a:r>
            <a:r>
              <a:rPr sz="1800" spc="-5" dirty="0">
                <a:latin typeface="Times New Roman"/>
                <a:cs typeface="Times New Roman"/>
              </a:rPr>
              <a:t>:  кружится вокруг </a:t>
            </a:r>
            <a:r>
              <a:rPr sz="1800" dirty="0">
                <a:latin typeface="Times New Roman"/>
                <a:cs typeface="Times New Roman"/>
              </a:rPr>
              <a:t>своей </a:t>
            </a:r>
            <a:r>
              <a:rPr sz="1800" spc="15" dirty="0">
                <a:latin typeface="Times New Roman"/>
                <a:cs typeface="Times New Roman"/>
              </a:rPr>
              <a:t>оси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+  </a:t>
            </a:r>
            <a:r>
              <a:rPr sz="1800" spc="-5" dirty="0">
                <a:latin typeface="Times New Roman"/>
                <a:cs typeface="Times New Roman"/>
              </a:rPr>
              <a:t>произошло в </a:t>
            </a:r>
            <a:r>
              <a:rPr sz="1800" spc="-10" dirty="0">
                <a:latin typeface="Times New Roman"/>
                <a:cs typeface="Times New Roman"/>
              </a:rPr>
              <a:t>течение </a:t>
            </a:r>
            <a:r>
              <a:rPr sz="1800" spc="-5" dirty="0">
                <a:latin typeface="Times New Roman"/>
                <a:cs typeface="Times New Roman"/>
              </a:rPr>
              <a:t>временного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промежутка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-  не </a:t>
            </a:r>
            <a:r>
              <a:rPr sz="1800" spc="-5" dirty="0">
                <a:latin typeface="Times New Roman"/>
                <a:cs typeface="Times New Roman"/>
              </a:rPr>
              <a:t>произошло в </a:t>
            </a:r>
            <a:r>
              <a:rPr sz="1800" spc="-10" dirty="0">
                <a:latin typeface="Times New Roman"/>
                <a:cs typeface="Times New Roman"/>
              </a:rPr>
              <a:t>течение </a:t>
            </a:r>
            <a:r>
              <a:rPr sz="1800" spc="-5" dirty="0">
                <a:latin typeface="Times New Roman"/>
                <a:cs typeface="Times New Roman"/>
              </a:rPr>
              <a:t>временного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промежутка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7880" y="5350509"/>
            <a:ext cx="6413500" cy="110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20" dirty="0">
                <a:latin typeface="Times New Roman"/>
                <a:cs typeface="Times New Roman"/>
              </a:rPr>
              <a:t>Наблюдение </a:t>
            </a:r>
            <a:r>
              <a:rPr sz="1800" spc="-5" dirty="0">
                <a:latin typeface="Times New Roman"/>
                <a:cs typeface="Times New Roman"/>
              </a:rPr>
              <a:t>проводилось в часы </a:t>
            </a:r>
            <a:r>
              <a:rPr sz="1800" spc="-10" dirty="0">
                <a:latin typeface="Times New Roman"/>
                <a:cs typeface="Times New Roman"/>
              </a:rPr>
              <a:t>бодрствования </a:t>
            </a:r>
            <a:r>
              <a:rPr sz="1800" spc="-20" dirty="0">
                <a:latin typeface="Times New Roman"/>
                <a:cs typeface="Times New Roman"/>
              </a:rPr>
              <a:t>наблюдаемого.  </a:t>
            </a:r>
            <a:r>
              <a:rPr sz="1800" spc="-25" dirty="0">
                <a:latin typeface="Times New Roman"/>
                <a:cs typeface="Times New Roman"/>
              </a:rPr>
              <a:t>Результаты </a:t>
            </a:r>
            <a:r>
              <a:rPr sz="1800" spc="-5" dirty="0">
                <a:latin typeface="Times New Roman"/>
                <a:cs typeface="Times New Roman"/>
              </a:rPr>
              <a:t>данной формы </a:t>
            </a:r>
            <a:r>
              <a:rPr sz="1800" spc="-20" dirty="0">
                <a:latin typeface="Times New Roman"/>
                <a:cs typeface="Times New Roman"/>
              </a:rPr>
              <a:t>наблюдения </a:t>
            </a:r>
            <a:r>
              <a:rPr sz="1800" spc="-5" dirty="0">
                <a:latin typeface="Times New Roman"/>
                <a:cs typeface="Times New Roman"/>
              </a:rPr>
              <a:t>показали, </a:t>
            </a:r>
            <a:r>
              <a:rPr sz="1800" spc="-10" dirty="0">
                <a:latin typeface="Times New Roman"/>
                <a:cs typeface="Times New Roman"/>
              </a:rPr>
              <a:t>что </a:t>
            </a:r>
            <a:r>
              <a:rPr sz="1800" spc="-5" dirty="0">
                <a:latin typeface="Times New Roman"/>
                <a:cs typeface="Times New Roman"/>
              </a:rPr>
              <a:t>проблемное  поведение </a:t>
            </a:r>
            <a:r>
              <a:rPr sz="1800" spc="-20" dirty="0">
                <a:latin typeface="Times New Roman"/>
                <a:cs typeface="Times New Roman"/>
              </a:rPr>
              <a:t>происходит </a:t>
            </a:r>
            <a:r>
              <a:rPr sz="1800" spc="-5" dirty="0">
                <a:latin typeface="Times New Roman"/>
                <a:cs typeface="Times New Roman"/>
              </a:rPr>
              <a:t>чаще в промежутках </a:t>
            </a:r>
            <a:r>
              <a:rPr sz="1800" dirty="0">
                <a:latin typeface="Times New Roman"/>
                <a:cs typeface="Times New Roman"/>
              </a:rPr>
              <a:t>между 10.00- </a:t>
            </a:r>
            <a:r>
              <a:rPr sz="1800" spc="-15" dirty="0">
                <a:latin typeface="Times New Roman"/>
                <a:cs typeface="Times New Roman"/>
              </a:rPr>
              <a:t>11.00 </a:t>
            </a:r>
            <a:r>
              <a:rPr sz="1800" spc="-5" dirty="0">
                <a:latin typeface="Times New Roman"/>
                <a:cs typeface="Times New Roman"/>
              </a:rPr>
              <a:t>и  </a:t>
            </a:r>
            <a:r>
              <a:rPr sz="1800" dirty="0">
                <a:latin typeface="Times New Roman"/>
                <a:cs typeface="Times New Roman"/>
              </a:rPr>
              <a:t>17.00-18.00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56489" y="1171066"/>
          <a:ext cx="9123018" cy="2689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6945"/>
                <a:gridCol w="1485760"/>
                <a:gridCol w="1729232"/>
                <a:gridCol w="2049399"/>
                <a:gridCol w="1806067"/>
                <a:gridCol w="1245615"/>
              </a:tblGrid>
              <a:tr h="1315212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latin typeface="Trebuchet MS"/>
                          <a:cs typeface="Trebuchet MS"/>
                        </a:rPr>
                        <a:t>Дата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1733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latin typeface="Trebuchet MS"/>
                          <a:cs typeface="Trebuchet MS"/>
                        </a:rPr>
                        <a:t>Начало/  Окончание  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(длитель-  </a:t>
                      </a:r>
                      <a:r>
                        <a:rPr sz="1800" b="1" spc="-5" dirty="0">
                          <a:latin typeface="Trebuchet MS"/>
                          <a:cs typeface="Trebuchet MS"/>
                        </a:rPr>
                        <a:t>ность)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1612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latin typeface="Trebuchet MS"/>
                          <a:cs typeface="Trebuchet MS"/>
                        </a:rPr>
                        <a:t>Место/При-  сутствующие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01295" algn="just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Поведение </a:t>
                      </a:r>
                      <a:r>
                        <a:rPr sz="1800" b="1" spc="-5" dirty="0">
                          <a:latin typeface="Trebuchet MS"/>
                          <a:cs typeface="Trebuchet MS"/>
                        </a:rPr>
                        <a:t>(что  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именно </a:t>
                      </a:r>
                      <a:r>
                        <a:rPr sz="1800" b="1" spc="-5" dirty="0">
                          <a:latin typeface="Trebuchet MS"/>
                          <a:cs typeface="Trebuchet MS"/>
                        </a:rPr>
                        <a:t>сделал  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ребенок)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C225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3162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latin typeface="Trebuchet MS"/>
                          <a:cs typeface="Trebuchet MS"/>
                        </a:rPr>
                        <a:t>После (что  произошло  после  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пове</a:t>
                      </a:r>
                      <a:r>
                        <a:rPr sz="1800" b="1" spc="5" dirty="0">
                          <a:latin typeface="Trebuchet MS"/>
                          <a:cs typeface="Trebuchet MS"/>
                        </a:rPr>
                        <a:t>д</a:t>
                      </a:r>
                      <a:r>
                        <a:rPr sz="1800" b="1" dirty="0">
                          <a:latin typeface="Trebuchet MS"/>
                          <a:cs typeface="Trebuchet MS"/>
                        </a:rPr>
                        <a:t>ения?)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844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latin typeface="Trebuchet MS"/>
                          <a:cs typeface="Trebuchet MS"/>
                        </a:rPr>
                        <a:t>Интенсив  ность/  Количе-  ство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0C225"/>
                    </a:solidFill>
                  </a:tcPr>
                </a:tc>
              </a:tr>
              <a:tr h="789178">
                <a:tc>
                  <a:txBody>
                    <a:bodyPr/>
                    <a:lstStyle/>
                    <a:p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D"/>
                    </a:solidFill>
                  </a:tcPr>
                </a:tc>
              </a:tr>
              <a:tr h="584707">
                <a:tc>
                  <a:txBody>
                    <a:bodyPr/>
                    <a:lstStyle/>
                    <a:p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4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92455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72200" y="0"/>
            <a:ext cx="6019799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" y="323850"/>
            <a:ext cx="8926322" cy="4561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5970" y="28447"/>
            <a:ext cx="5276850" cy="1219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8285" marR="5080" indent="-1506220">
              <a:lnSpc>
                <a:spcPct val="100000"/>
              </a:lnSpc>
            </a:pPr>
            <a:r>
              <a:rPr sz="4000" spc="-25" dirty="0">
                <a:solidFill>
                  <a:srgbClr val="C00000"/>
                </a:solidFill>
                <a:latin typeface="Times New Roman"/>
                <a:cs typeface="Times New Roman"/>
              </a:rPr>
              <a:t>Коррекция</a:t>
            </a:r>
            <a:r>
              <a:rPr sz="4000" spc="-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spc="-20" dirty="0">
                <a:solidFill>
                  <a:srgbClr val="C00000"/>
                </a:solidFill>
                <a:latin typeface="Times New Roman"/>
                <a:cs typeface="Times New Roman"/>
              </a:rPr>
              <a:t>проблемного  </a:t>
            </a:r>
            <a:r>
              <a:rPr sz="4000" spc="-10" dirty="0">
                <a:solidFill>
                  <a:srgbClr val="C00000"/>
                </a:solidFill>
                <a:latin typeface="Times New Roman"/>
                <a:cs typeface="Times New Roman"/>
              </a:rPr>
              <a:t>поведения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5142" y="1338071"/>
            <a:ext cx="8834120" cy="4660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900" spc="-215" dirty="0">
                <a:solidFill>
                  <a:srgbClr val="90C225"/>
                </a:solidFill>
                <a:latin typeface="Microsoft Sans Serif"/>
                <a:cs typeface="Microsoft Sans Serif"/>
              </a:rPr>
              <a:t>	</a:t>
            </a:r>
            <a:r>
              <a:rPr sz="2400" spc="-10" dirty="0">
                <a:latin typeface="Times New Roman"/>
                <a:cs typeface="Times New Roman"/>
              </a:rPr>
              <a:t>Игнорируем нежелательное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поведение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-215" dirty="0">
                <a:solidFill>
                  <a:srgbClr val="90C225"/>
                </a:solidFill>
                <a:latin typeface="Microsoft Sans Serif"/>
                <a:cs typeface="Microsoft Sans Serif"/>
              </a:rPr>
              <a:t>	</a:t>
            </a:r>
            <a:r>
              <a:rPr sz="2400" spc="-5" dirty="0">
                <a:latin typeface="Times New Roman"/>
                <a:cs typeface="Times New Roman"/>
              </a:rPr>
              <a:t>Поиск </a:t>
            </a:r>
            <a:r>
              <a:rPr sz="2400" spc="-15" dirty="0">
                <a:latin typeface="Times New Roman"/>
                <a:cs typeface="Times New Roman"/>
              </a:rPr>
              <a:t>альтернативного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поведения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900" spc="-215" dirty="0">
                <a:solidFill>
                  <a:srgbClr val="90C225"/>
                </a:solidFill>
                <a:latin typeface="Microsoft Sans Serif"/>
                <a:cs typeface="Microsoft Sans Serif"/>
              </a:rPr>
              <a:t>	</a:t>
            </a:r>
            <a:r>
              <a:rPr sz="2400" spc="-20" dirty="0">
                <a:latin typeface="Times New Roman"/>
                <a:cs typeface="Times New Roman"/>
              </a:rPr>
              <a:t>Подсказка</a:t>
            </a:r>
            <a:endParaRPr sz="2400">
              <a:latin typeface="Times New Roman"/>
              <a:cs typeface="Times New Roman"/>
            </a:endParaRPr>
          </a:p>
          <a:p>
            <a:pPr marL="355600" marR="1052830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  <a:tab pos="3432810" algn="l"/>
              </a:tabLst>
            </a:pPr>
            <a:r>
              <a:rPr sz="1900" spc="-215" dirty="0">
                <a:solidFill>
                  <a:srgbClr val="90C225"/>
                </a:solidFill>
                <a:latin typeface="Microsoft Sans Serif"/>
                <a:cs typeface="Microsoft Sans Serif"/>
              </a:rPr>
              <a:t>	</a:t>
            </a:r>
            <a:r>
              <a:rPr sz="2400" spc="-15" dirty="0">
                <a:latin typeface="Times New Roman"/>
                <a:cs typeface="Times New Roman"/>
              </a:rPr>
              <a:t>Цепочка- это </a:t>
            </a:r>
            <a:r>
              <a:rPr sz="2400" dirty="0">
                <a:latin typeface="Times New Roman"/>
                <a:cs typeface="Times New Roman"/>
              </a:rPr>
              <a:t>предоставление </a:t>
            </a:r>
            <a:r>
              <a:rPr sz="2400" spc="-10" dirty="0">
                <a:latin typeface="Times New Roman"/>
                <a:cs typeface="Times New Roman"/>
              </a:rPr>
              <a:t>подкрепления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(похвалы)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  </a:t>
            </a:r>
            <a:r>
              <a:rPr sz="2400" spc="5" dirty="0">
                <a:latin typeface="Times New Roman"/>
                <a:cs typeface="Times New Roman"/>
              </a:rPr>
              <a:t>успешное  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выполнение	элементов </a:t>
            </a:r>
            <a:r>
              <a:rPr sz="2400" spc="-25" dirty="0">
                <a:latin typeface="Times New Roman"/>
                <a:cs typeface="Times New Roman"/>
              </a:rPr>
              <a:t>одного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задания</a:t>
            </a:r>
            <a:endParaRPr sz="2400">
              <a:latin typeface="Times New Roman"/>
              <a:cs typeface="Times New Roman"/>
            </a:endParaRPr>
          </a:p>
          <a:p>
            <a:pPr marL="355600" marR="546735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-215" dirty="0">
                <a:solidFill>
                  <a:srgbClr val="90C225"/>
                </a:solidFill>
                <a:latin typeface="Microsoft Sans Serif"/>
                <a:cs typeface="Microsoft Sans Serif"/>
              </a:rPr>
              <a:t>	</a:t>
            </a:r>
            <a:r>
              <a:rPr sz="2400" b="1" spc="-5" dirty="0">
                <a:latin typeface="Times New Roman"/>
                <a:cs typeface="Times New Roman"/>
              </a:rPr>
              <a:t>Предоставление </a:t>
            </a:r>
            <a:r>
              <a:rPr sz="2400" b="1" spc="-10" dirty="0">
                <a:latin typeface="Times New Roman"/>
                <a:cs typeface="Times New Roman"/>
              </a:rPr>
              <a:t>выбора. </a:t>
            </a:r>
            <a:r>
              <a:rPr sz="2400" spc="-25" dirty="0">
                <a:latin typeface="Times New Roman"/>
                <a:cs typeface="Times New Roman"/>
              </a:rPr>
              <a:t>Можно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предоставить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ребенку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возможность выбрать </a:t>
            </a:r>
            <a:r>
              <a:rPr sz="2400" spc="-5" dirty="0">
                <a:latin typeface="Times New Roman"/>
                <a:cs typeface="Times New Roman"/>
              </a:rPr>
              <a:t>из </a:t>
            </a:r>
            <a:r>
              <a:rPr sz="2400" spc="-20" dirty="0">
                <a:latin typeface="Times New Roman"/>
                <a:cs typeface="Times New Roman"/>
              </a:rPr>
              <a:t>двух </a:t>
            </a:r>
            <a:r>
              <a:rPr sz="2400" spc="-10" dirty="0">
                <a:latin typeface="Times New Roman"/>
                <a:cs typeface="Times New Roman"/>
              </a:rPr>
              <a:t>вариантов, </a:t>
            </a:r>
            <a:r>
              <a:rPr sz="2400" spc="-15" dirty="0">
                <a:latin typeface="Times New Roman"/>
                <a:cs typeface="Times New Roman"/>
              </a:rPr>
              <a:t>что </a:t>
            </a:r>
            <a:r>
              <a:rPr sz="2400" spc="-5" dirty="0">
                <a:latin typeface="Times New Roman"/>
                <a:cs typeface="Times New Roman"/>
              </a:rPr>
              <a:t>он </a:t>
            </a:r>
            <a:r>
              <a:rPr sz="2400" spc="-50" dirty="0">
                <a:latin typeface="Times New Roman"/>
                <a:cs typeface="Times New Roman"/>
              </a:rPr>
              <a:t>будет </a:t>
            </a:r>
            <a:r>
              <a:rPr sz="2400" spc="-10" dirty="0">
                <a:latin typeface="Times New Roman"/>
                <a:cs typeface="Times New Roman"/>
              </a:rPr>
              <a:t>делать  </a:t>
            </a:r>
            <a:r>
              <a:rPr sz="2400" spc="-25" dirty="0">
                <a:latin typeface="Times New Roman"/>
                <a:cs typeface="Times New Roman"/>
              </a:rPr>
              <a:t>потом.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sz="1900" spc="-215" dirty="0">
                <a:solidFill>
                  <a:srgbClr val="90C225"/>
                </a:solidFill>
                <a:latin typeface="Microsoft Sans Serif"/>
                <a:cs typeface="Microsoft Sans Serif"/>
              </a:rPr>
              <a:t>	</a:t>
            </a:r>
            <a:r>
              <a:rPr sz="2400" b="1" spc="-10" dirty="0">
                <a:latin typeface="Times New Roman"/>
                <a:cs typeface="Times New Roman"/>
              </a:rPr>
              <a:t>Визуальные </a:t>
            </a:r>
            <a:r>
              <a:rPr sz="2400" b="1" spc="-15" dirty="0">
                <a:latin typeface="Times New Roman"/>
                <a:cs typeface="Times New Roman"/>
              </a:rPr>
              <a:t>подсказки </a:t>
            </a:r>
            <a:r>
              <a:rPr sz="2400" b="1" spc="-5" dirty="0">
                <a:latin typeface="Times New Roman"/>
                <a:cs typeface="Times New Roman"/>
              </a:rPr>
              <a:t>о переменах.</a:t>
            </a:r>
            <a:r>
              <a:rPr sz="2400" b="1" spc="1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Используйте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визуальный </a:t>
            </a:r>
            <a:r>
              <a:rPr sz="2400" dirty="0">
                <a:latin typeface="Times New Roman"/>
                <a:cs typeface="Times New Roman"/>
              </a:rPr>
              <a:t> таймер </a:t>
            </a:r>
            <a:r>
              <a:rPr sz="2400" spc="-5" dirty="0">
                <a:latin typeface="Times New Roman"/>
                <a:cs typeface="Times New Roman"/>
              </a:rPr>
              <a:t>или </a:t>
            </a:r>
            <a:r>
              <a:rPr sz="2400" dirty="0">
                <a:latin typeface="Times New Roman"/>
                <a:cs typeface="Times New Roman"/>
              </a:rPr>
              <a:t>устные </a:t>
            </a:r>
            <a:r>
              <a:rPr sz="2400" spc="-10" dirty="0">
                <a:latin typeface="Times New Roman"/>
                <a:cs typeface="Times New Roman"/>
              </a:rPr>
              <a:t>напоминания: </a:t>
            </a:r>
            <a:r>
              <a:rPr sz="2400" spc="15" dirty="0">
                <a:latin typeface="Times New Roman"/>
                <a:cs typeface="Times New Roman"/>
              </a:rPr>
              <a:t>«осталось </a:t>
            </a:r>
            <a:r>
              <a:rPr sz="2400" dirty="0">
                <a:latin typeface="Times New Roman"/>
                <a:cs typeface="Times New Roman"/>
              </a:rPr>
              <a:t>5 минут», </a:t>
            </a:r>
            <a:r>
              <a:rPr sz="2400" spc="15" dirty="0">
                <a:latin typeface="Times New Roman"/>
                <a:cs typeface="Times New Roman"/>
              </a:rPr>
              <a:t>«осталось  </a:t>
            </a:r>
            <a:r>
              <a:rPr sz="2400" dirty="0">
                <a:latin typeface="Times New Roman"/>
                <a:cs typeface="Times New Roman"/>
              </a:rPr>
              <a:t>2 минуты», </a:t>
            </a:r>
            <a:r>
              <a:rPr sz="2400" spc="-10" dirty="0">
                <a:latin typeface="Times New Roman"/>
                <a:cs typeface="Times New Roman"/>
              </a:rPr>
              <a:t>чтобы </a:t>
            </a:r>
            <a:r>
              <a:rPr sz="2400" spc="-20" dirty="0">
                <a:latin typeface="Times New Roman"/>
                <a:cs typeface="Times New Roman"/>
              </a:rPr>
              <a:t>подготовить </a:t>
            </a:r>
            <a:r>
              <a:rPr sz="2400" spc="-10" dirty="0">
                <a:latin typeface="Times New Roman"/>
                <a:cs typeface="Times New Roman"/>
              </a:rPr>
              <a:t>ребенка </a:t>
            </a:r>
            <a:r>
              <a:rPr sz="2400" dirty="0">
                <a:latin typeface="Times New Roman"/>
                <a:cs typeface="Times New Roman"/>
              </a:rPr>
              <a:t>к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переходу.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9228" y="355980"/>
            <a:ext cx="8371840" cy="1108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Стратегии формирования</a:t>
            </a:r>
            <a:r>
              <a:rPr sz="36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желательного</a:t>
            </a:r>
            <a:endParaRPr sz="36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3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поведения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3242" y="1251458"/>
            <a:ext cx="3395345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900" spc="-215" dirty="0">
                <a:solidFill>
                  <a:srgbClr val="90C225"/>
                </a:solidFill>
                <a:latin typeface="Microsoft Sans Serif"/>
                <a:cs typeface="Microsoft Sans Serif"/>
              </a:rPr>
              <a:t>	</a:t>
            </a:r>
            <a:r>
              <a:rPr sz="2400" spc="-10" dirty="0">
                <a:latin typeface="Times New Roman"/>
                <a:cs typeface="Times New Roman"/>
              </a:rPr>
              <a:t>Формирование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навыка;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3242" y="1707134"/>
            <a:ext cx="8495665" cy="4305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sz="2400" spc="-5" dirty="0">
                <a:latin typeface="Times New Roman"/>
                <a:cs typeface="Times New Roman"/>
              </a:rPr>
              <a:t>Определить навык, </a:t>
            </a:r>
            <a:r>
              <a:rPr sz="2400" spc="-30" dirty="0">
                <a:latin typeface="Times New Roman"/>
                <a:cs typeface="Times New Roman"/>
              </a:rPr>
              <a:t>который хотим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сформировать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590"/>
              </a:lnSpc>
              <a:spcBef>
                <a:spcPts val="1050"/>
              </a:spcBef>
              <a:buAutoNum type="arabicPeriod"/>
              <a:tabLst>
                <a:tab pos="3175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Подкрепляем </a:t>
            </a:r>
            <a:r>
              <a:rPr sz="2400" spc="5" dirty="0">
                <a:latin typeface="Times New Roman"/>
                <a:cs typeface="Times New Roman"/>
              </a:rPr>
              <a:t>успешное </a:t>
            </a:r>
            <a:r>
              <a:rPr sz="2400" spc="-10" dirty="0">
                <a:latin typeface="Times New Roman"/>
                <a:cs typeface="Times New Roman"/>
              </a:rPr>
              <a:t>приближение </a:t>
            </a:r>
            <a:r>
              <a:rPr sz="2400" dirty="0">
                <a:latin typeface="Times New Roman"/>
                <a:cs typeface="Times New Roman"/>
              </a:rPr>
              <a:t>к </a:t>
            </a:r>
            <a:r>
              <a:rPr sz="2400" spc="-10" dirty="0">
                <a:latin typeface="Times New Roman"/>
                <a:cs typeface="Times New Roman"/>
              </a:rPr>
              <a:t>целевому (желаемому)  поведению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3175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Записываем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результат</a:t>
            </a:r>
            <a:endParaRPr sz="2400">
              <a:latin typeface="Times New Roman"/>
              <a:cs typeface="Times New Roman"/>
            </a:endParaRPr>
          </a:p>
          <a:p>
            <a:pPr marL="355600" marR="550545" indent="-342900">
              <a:lnSpc>
                <a:spcPts val="2590"/>
              </a:lnSpc>
              <a:spcBef>
                <a:spcPts val="1035"/>
              </a:spcBef>
            </a:pPr>
            <a:r>
              <a:rPr sz="2400" spc="-5" dirty="0">
                <a:latin typeface="Times New Roman"/>
                <a:cs typeface="Times New Roman"/>
              </a:rPr>
              <a:t>Выбирайте навыки, </a:t>
            </a:r>
            <a:r>
              <a:rPr sz="2400" spc="-30" dirty="0">
                <a:latin typeface="Times New Roman"/>
                <a:cs typeface="Times New Roman"/>
              </a:rPr>
              <a:t>которые </a:t>
            </a:r>
            <a:r>
              <a:rPr sz="2400" spc="5" dirty="0">
                <a:latin typeface="Times New Roman"/>
                <a:cs typeface="Times New Roman"/>
              </a:rPr>
              <a:t>уместны </a:t>
            </a:r>
            <a:r>
              <a:rPr sz="2400" dirty="0">
                <a:latin typeface="Times New Roman"/>
                <a:cs typeface="Times New Roman"/>
              </a:rPr>
              <a:t>для возраста </a:t>
            </a:r>
            <a:r>
              <a:rPr sz="2400" spc="-15" dirty="0">
                <a:latin typeface="Times New Roman"/>
                <a:cs typeface="Times New Roman"/>
              </a:rPr>
              <a:t>ребенка </a:t>
            </a:r>
            <a:r>
              <a:rPr sz="2400" spc="-5" dirty="0">
                <a:latin typeface="Times New Roman"/>
                <a:cs typeface="Times New Roman"/>
              </a:rPr>
              <a:t>и  </a:t>
            </a:r>
            <a:r>
              <a:rPr sz="2400" spc="-15" dirty="0">
                <a:latin typeface="Times New Roman"/>
                <a:cs typeface="Times New Roman"/>
              </a:rPr>
              <a:t>соответствует </a:t>
            </a:r>
            <a:r>
              <a:rPr sz="2400" spc="-20" dirty="0">
                <a:latin typeface="Times New Roman"/>
                <a:cs typeface="Times New Roman"/>
              </a:rPr>
              <a:t>его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возможностям.</a:t>
            </a:r>
            <a:endParaRPr sz="2400">
              <a:latin typeface="Times New Roman"/>
              <a:cs typeface="Times New Roman"/>
            </a:endParaRPr>
          </a:p>
          <a:p>
            <a:pPr marL="355600" marR="440055" indent="-342900">
              <a:lnSpc>
                <a:spcPts val="2590"/>
              </a:lnSpc>
              <a:spcBef>
                <a:spcPts val="1010"/>
              </a:spcBef>
            </a:pPr>
            <a:r>
              <a:rPr sz="2400" dirty="0">
                <a:latin typeface="Times New Roman"/>
                <a:cs typeface="Times New Roman"/>
              </a:rPr>
              <a:t>Держите </a:t>
            </a:r>
            <a:r>
              <a:rPr sz="2400" spc="-25" dirty="0">
                <a:latin typeface="Times New Roman"/>
                <a:cs typeface="Times New Roman"/>
              </a:rPr>
              <a:t>под </a:t>
            </a:r>
            <a:r>
              <a:rPr sz="2400" spc="-30" dirty="0">
                <a:latin typeface="Times New Roman"/>
                <a:cs typeface="Times New Roman"/>
              </a:rPr>
              <a:t>рукой </a:t>
            </a:r>
            <a:r>
              <a:rPr sz="2400" spc="10" dirty="0">
                <a:latin typeface="Times New Roman"/>
                <a:cs typeface="Times New Roman"/>
              </a:rPr>
              <a:t>весь </a:t>
            </a:r>
            <a:r>
              <a:rPr sz="2400" spc="-25" dirty="0">
                <a:latin typeface="Times New Roman"/>
                <a:cs typeface="Times New Roman"/>
              </a:rPr>
              <a:t>необходимый </a:t>
            </a:r>
            <a:r>
              <a:rPr sz="2400" spc="-10" dirty="0">
                <a:latin typeface="Times New Roman"/>
                <a:cs typeface="Times New Roman"/>
              </a:rPr>
              <a:t>материал, чтобы </a:t>
            </a:r>
            <a:r>
              <a:rPr sz="2400" dirty="0">
                <a:latin typeface="Times New Roman"/>
                <a:cs typeface="Times New Roman"/>
              </a:rPr>
              <a:t>время  </a:t>
            </a:r>
            <a:r>
              <a:rPr sz="2400" spc="-10" dirty="0">
                <a:latin typeface="Times New Roman"/>
                <a:cs typeface="Times New Roman"/>
              </a:rPr>
              <a:t>поиска </a:t>
            </a:r>
            <a:r>
              <a:rPr sz="2400" dirty="0">
                <a:latin typeface="Times New Roman"/>
                <a:cs typeface="Times New Roman"/>
              </a:rPr>
              <a:t>не </a:t>
            </a:r>
            <a:r>
              <a:rPr sz="2400" spc="5" dirty="0">
                <a:latin typeface="Times New Roman"/>
                <a:cs typeface="Times New Roman"/>
              </a:rPr>
              <a:t>стало </a:t>
            </a:r>
            <a:r>
              <a:rPr sz="2400" spc="-5" dirty="0">
                <a:latin typeface="Times New Roman"/>
                <a:cs typeface="Times New Roman"/>
              </a:rPr>
              <a:t>причиной </a:t>
            </a:r>
            <a:r>
              <a:rPr sz="2400" spc="-45" dirty="0">
                <a:latin typeface="Times New Roman"/>
                <a:cs typeface="Times New Roman"/>
              </a:rPr>
              <a:t>неудачи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ребенка.</a:t>
            </a:r>
            <a:endParaRPr sz="2400">
              <a:latin typeface="Times New Roman"/>
              <a:cs typeface="Times New Roman"/>
            </a:endParaRPr>
          </a:p>
          <a:p>
            <a:pPr marL="355600" marR="406400" indent="-342900">
              <a:lnSpc>
                <a:spcPts val="2590"/>
              </a:lnSpc>
              <a:spcBef>
                <a:spcPts val="1000"/>
              </a:spcBef>
            </a:pPr>
            <a:r>
              <a:rPr sz="2400" b="1" spc="-10" dirty="0">
                <a:latin typeface="Times New Roman"/>
                <a:cs typeface="Times New Roman"/>
              </a:rPr>
              <a:t>Помните, </a:t>
            </a:r>
            <a:r>
              <a:rPr sz="2400" spc="-15" dirty="0">
                <a:latin typeface="Times New Roman"/>
                <a:cs typeface="Times New Roman"/>
              </a:rPr>
              <a:t>что </a:t>
            </a:r>
            <a:r>
              <a:rPr sz="2400" spc="-5" dirty="0">
                <a:latin typeface="Times New Roman"/>
                <a:cs typeface="Times New Roman"/>
              </a:rPr>
              <a:t>навыки, </a:t>
            </a:r>
            <a:r>
              <a:rPr sz="2400" spc="-30" dirty="0">
                <a:latin typeface="Times New Roman"/>
                <a:cs typeface="Times New Roman"/>
              </a:rPr>
              <a:t>которым </a:t>
            </a:r>
            <a:r>
              <a:rPr sz="2400" dirty="0">
                <a:latin typeface="Times New Roman"/>
                <a:cs typeface="Times New Roman"/>
              </a:rPr>
              <a:t>мы </a:t>
            </a:r>
            <a:r>
              <a:rPr sz="2400" spc="-10" dirty="0">
                <a:latin typeface="Times New Roman"/>
                <a:cs typeface="Times New Roman"/>
              </a:rPr>
              <a:t>обучаем, должны </a:t>
            </a:r>
            <a:r>
              <a:rPr sz="2400" spc="5" dirty="0">
                <a:latin typeface="Times New Roman"/>
                <a:cs typeface="Times New Roman"/>
              </a:rPr>
              <a:t>вести </a:t>
            </a:r>
            <a:r>
              <a:rPr sz="2400" dirty="0">
                <a:latin typeface="Times New Roman"/>
                <a:cs typeface="Times New Roman"/>
              </a:rPr>
              <a:t>к  </a:t>
            </a:r>
            <a:r>
              <a:rPr sz="2400" spc="5" dirty="0">
                <a:latin typeface="Times New Roman"/>
                <a:cs typeface="Times New Roman"/>
              </a:rPr>
              <a:t>воспитанию независимости </a:t>
            </a:r>
            <a:r>
              <a:rPr sz="2400" spc="-5" dirty="0">
                <a:latin typeface="Times New Roman"/>
                <a:cs typeface="Times New Roman"/>
              </a:rPr>
              <a:t>и </a:t>
            </a:r>
            <a:r>
              <a:rPr sz="2400" dirty="0">
                <a:latin typeface="Times New Roman"/>
                <a:cs typeface="Times New Roman"/>
              </a:rPr>
              <a:t>самостоятельности </a:t>
            </a:r>
            <a:r>
              <a:rPr sz="2400" spc="-15" dirty="0">
                <a:latin typeface="Times New Roman"/>
                <a:cs typeface="Times New Roman"/>
              </a:rPr>
              <a:t>ребенка </a:t>
            </a:r>
            <a:r>
              <a:rPr sz="2400" dirty="0">
                <a:latin typeface="Times New Roman"/>
                <a:cs typeface="Times New Roman"/>
              </a:rPr>
              <a:t>с  </a:t>
            </a:r>
            <a:r>
              <a:rPr sz="2400" spc="-10" dirty="0">
                <a:latin typeface="Times New Roman"/>
                <a:cs typeface="Times New Roman"/>
              </a:rPr>
              <a:t>ОВЗ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5994" rIns="0" bIns="0" rtlCol="0">
            <a:spAutoFit/>
          </a:bodyPr>
          <a:lstStyle/>
          <a:p>
            <a:pPr marL="3520440">
              <a:lnSpc>
                <a:spcPct val="100000"/>
              </a:lnSpc>
            </a:pPr>
            <a:r>
              <a:rPr sz="4800" dirty="0">
                <a:solidFill>
                  <a:srgbClr val="90C225"/>
                </a:solidFill>
                <a:latin typeface="Times New Roman"/>
                <a:cs typeface="Times New Roman"/>
              </a:rPr>
              <a:t>Пример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4837" y="1230248"/>
            <a:ext cx="9153525" cy="406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Times New Roman"/>
                <a:cs typeface="Times New Roman"/>
              </a:rPr>
              <a:t>Ребенок </a:t>
            </a:r>
            <a:r>
              <a:rPr sz="2800" spc="-5" dirty="0">
                <a:latin typeface="Times New Roman"/>
                <a:cs typeface="Times New Roman"/>
              </a:rPr>
              <a:t>по </a:t>
            </a:r>
            <a:r>
              <a:rPr sz="2800" spc="-15" dirty="0">
                <a:latin typeface="Times New Roman"/>
                <a:cs typeface="Times New Roman"/>
              </a:rPr>
              <a:t>вашей </a:t>
            </a:r>
            <a:r>
              <a:rPr sz="2800" dirty="0">
                <a:latin typeface="Times New Roman"/>
                <a:cs typeface="Times New Roman"/>
              </a:rPr>
              <a:t>просьбе </a:t>
            </a:r>
            <a:r>
              <a:rPr sz="2800" spc="-5" dirty="0">
                <a:latin typeface="Times New Roman"/>
                <a:cs typeface="Times New Roman"/>
              </a:rPr>
              <a:t>не дает </a:t>
            </a:r>
            <a:r>
              <a:rPr sz="2800" spc="-10" dirty="0">
                <a:latin typeface="Times New Roman"/>
                <a:cs typeface="Times New Roman"/>
              </a:rPr>
              <a:t>Вам предметы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(например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мяч). </a:t>
            </a:r>
            <a:r>
              <a:rPr sz="2800" spc="-20" dirty="0">
                <a:latin typeface="Times New Roman"/>
                <a:cs typeface="Times New Roman"/>
              </a:rPr>
              <a:t>Как </a:t>
            </a:r>
            <a:r>
              <a:rPr sz="2800" spc="-25" dirty="0">
                <a:latin typeface="Times New Roman"/>
                <a:cs typeface="Times New Roman"/>
              </a:rPr>
              <a:t>научить </a:t>
            </a:r>
            <a:r>
              <a:rPr sz="2800" spc="-15" dirty="0">
                <a:latin typeface="Times New Roman"/>
                <a:cs typeface="Times New Roman"/>
              </a:rPr>
              <a:t>ребенка, </a:t>
            </a:r>
            <a:r>
              <a:rPr sz="2800" spc="-10" dirty="0">
                <a:latin typeface="Times New Roman"/>
                <a:cs typeface="Times New Roman"/>
              </a:rPr>
              <a:t>чтобы </a:t>
            </a:r>
            <a:r>
              <a:rPr sz="2800" spc="-5" dirty="0">
                <a:latin typeface="Times New Roman"/>
                <a:cs typeface="Times New Roman"/>
              </a:rPr>
              <a:t>он </a:t>
            </a:r>
            <a:r>
              <a:rPr sz="2800" spc="-10" dirty="0">
                <a:latin typeface="Times New Roman"/>
                <a:cs typeface="Times New Roman"/>
              </a:rPr>
              <a:t>давал Вам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мяч?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90C225"/>
              </a:buClr>
              <a:buSzPct val="80357"/>
              <a:buFont typeface="Times New Roman"/>
              <a:buChar char="-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Учим </a:t>
            </a:r>
            <a:r>
              <a:rPr sz="2800" spc="-40" dirty="0">
                <a:latin typeface="Times New Roman"/>
                <a:cs typeface="Times New Roman"/>
              </a:rPr>
              <a:t>только </a:t>
            </a:r>
            <a:r>
              <a:rPr sz="2800" spc="-25" dirty="0">
                <a:latin typeface="Times New Roman"/>
                <a:cs typeface="Times New Roman"/>
              </a:rPr>
              <a:t>одному </a:t>
            </a:r>
            <a:r>
              <a:rPr sz="2800" spc="-40" dirty="0">
                <a:latin typeface="Times New Roman"/>
                <a:cs typeface="Times New Roman"/>
              </a:rPr>
              <a:t>глаголу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«Дай».</a:t>
            </a:r>
            <a:endParaRPr sz="2800">
              <a:latin typeface="Times New Roman"/>
              <a:cs typeface="Times New Roman"/>
            </a:endParaRPr>
          </a:p>
          <a:p>
            <a:pPr marL="355600" marR="796925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357"/>
              <a:buFont typeface="Times New Roman"/>
              <a:buChar char="-"/>
              <a:tabLst>
                <a:tab pos="444500" algn="l"/>
              </a:tabLst>
            </a:pPr>
            <a:r>
              <a:rPr sz="2800" spc="-5" dirty="0">
                <a:latin typeface="Times New Roman"/>
                <a:cs typeface="Times New Roman"/>
              </a:rPr>
              <a:t>Мяч не </a:t>
            </a:r>
            <a:r>
              <a:rPr sz="2800" spc="-15" dirty="0">
                <a:latin typeface="Times New Roman"/>
                <a:cs typeface="Times New Roman"/>
              </a:rPr>
              <a:t>должен </a:t>
            </a:r>
            <a:r>
              <a:rPr sz="2800" spc="-20" dirty="0">
                <a:latin typeface="Times New Roman"/>
                <a:cs typeface="Times New Roman"/>
              </a:rPr>
              <a:t>находиться </a:t>
            </a:r>
            <a:r>
              <a:rPr sz="2800" spc="-5" dirty="0">
                <a:latin typeface="Times New Roman"/>
                <a:cs typeface="Times New Roman"/>
              </a:rPr>
              <a:t>в </a:t>
            </a:r>
            <a:r>
              <a:rPr sz="2800" spc="-20" dirty="0">
                <a:latin typeface="Times New Roman"/>
                <a:cs typeface="Times New Roman"/>
              </a:rPr>
              <a:t>руках </a:t>
            </a:r>
            <a:r>
              <a:rPr sz="2800" dirty="0">
                <a:latin typeface="Times New Roman"/>
                <a:cs typeface="Times New Roman"/>
              </a:rPr>
              <a:t>специалиста </a:t>
            </a:r>
            <a:r>
              <a:rPr sz="2800" spc="-5" dirty="0">
                <a:latin typeface="Times New Roman"/>
                <a:cs typeface="Times New Roman"/>
              </a:rPr>
              <a:t>или  воспитателя.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357"/>
              <a:buFont typeface="Times New Roman"/>
              <a:buChar char="-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Мяч лежит </a:t>
            </a:r>
            <a:r>
              <a:rPr sz="2800" spc="-15" dirty="0">
                <a:latin typeface="Times New Roman"/>
                <a:cs typeface="Times New Roman"/>
              </a:rPr>
              <a:t>отдельно </a:t>
            </a:r>
            <a:r>
              <a:rPr sz="2800" spc="-5" dirty="0">
                <a:latin typeface="Times New Roman"/>
                <a:cs typeface="Times New Roman"/>
              </a:rPr>
              <a:t>на </a:t>
            </a:r>
            <a:r>
              <a:rPr sz="2800" spc="-20" dirty="0">
                <a:latin typeface="Times New Roman"/>
                <a:cs typeface="Times New Roman"/>
              </a:rPr>
              <a:t>столе, </a:t>
            </a:r>
            <a:r>
              <a:rPr sz="2800" dirty="0">
                <a:latin typeface="Times New Roman"/>
                <a:cs typeface="Times New Roman"/>
              </a:rPr>
              <a:t>на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полу.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357"/>
              <a:buFont typeface="Times New Roman"/>
              <a:buChar char="-"/>
              <a:tabLst>
                <a:tab pos="355600" algn="l"/>
              </a:tabLst>
            </a:pPr>
            <a:r>
              <a:rPr sz="2800" spc="-10" dirty="0">
                <a:latin typeface="Times New Roman"/>
                <a:cs typeface="Times New Roman"/>
              </a:rPr>
              <a:t>Слово </a:t>
            </a:r>
            <a:r>
              <a:rPr sz="2800" spc="-5" dirty="0">
                <a:latin typeface="Times New Roman"/>
                <a:cs typeface="Times New Roman"/>
              </a:rPr>
              <a:t>«возьми» мы не </a:t>
            </a:r>
            <a:r>
              <a:rPr sz="2800" spc="-10" dirty="0">
                <a:latin typeface="Times New Roman"/>
                <a:cs typeface="Times New Roman"/>
              </a:rPr>
              <a:t>должны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употреблять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357"/>
              <a:buFont typeface="Times New Roman"/>
              <a:buChar char="-"/>
              <a:tabLst>
                <a:tab pos="355600" algn="l"/>
                <a:tab pos="3114675" algn="l"/>
                <a:tab pos="600710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«Дай»	</a:t>
            </a:r>
            <a:r>
              <a:rPr sz="2800" b="1" spc="-10" dirty="0">
                <a:latin typeface="Times New Roman"/>
                <a:cs typeface="Times New Roman"/>
              </a:rPr>
              <a:t>«Покажи»	«Скажи»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615" y="6154521"/>
            <a:ext cx="76644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Company</a:t>
            </a:r>
            <a:r>
              <a:rPr sz="900" spc="-65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Logo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5739" y="5212207"/>
            <a:ext cx="1638300" cy="103505"/>
          </a:xfrm>
          <a:custGeom>
            <a:avLst/>
            <a:gdLst/>
            <a:ahLst/>
            <a:cxnLst/>
            <a:rect l="l" t="t" r="r" b="b"/>
            <a:pathLst>
              <a:path w="1638300" h="103504">
                <a:moveTo>
                  <a:pt x="1613063" y="51689"/>
                </a:moveTo>
                <a:lnTo>
                  <a:pt x="1546225" y="90678"/>
                </a:lnTo>
                <a:lnTo>
                  <a:pt x="1543304" y="92456"/>
                </a:lnTo>
                <a:lnTo>
                  <a:pt x="1542288" y="96266"/>
                </a:lnTo>
                <a:lnTo>
                  <a:pt x="1544065" y="99314"/>
                </a:lnTo>
                <a:lnTo>
                  <a:pt x="1545717" y="102362"/>
                </a:lnTo>
                <a:lnTo>
                  <a:pt x="1549654" y="103378"/>
                </a:lnTo>
                <a:lnTo>
                  <a:pt x="1628934" y="57150"/>
                </a:lnTo>
                <a:lnTo>
                  <a:pt x="1622425" y="57150"/>
                </a:lnTo>
                <a:lnTo>
                  <a:pt x="1613063" y="51689"/>
                </a:lnTo>
                <a:close/>
              </a:path>
              <a:path w="1638300" h="103504">
                <a:moveTo>
                  <a:pt x="1602177" y="45339"/>
                </a:moveTo>
                <a:lnTo>
                  <a:pt x="2793" y="45339"/>
                </a:lnTo>
                <a:lnTo>
                  <a:pt x="0" y="48260"/>
                </a:lnTo>
                <a:lnTo>
                  <a:pt x="0" y="55245"/>
                </a:lnTo>
                <a:lnTo>
                  <a:pt x="2793" y="58039"/>
                </a:lnTo>
                <a:lnTo>
                  <a:pt x="1602177" y="58039"/>
                </a:lnTo>
                <a:lnTo>
                  <a:pt x="1613063" y="51689"/>
                </a:lnTo>
                <a:lnTo>
                  <a:pt x="1602177" y="45339"/>
                </a:lnTo>
                <a:close/>
              </a:path>
              <a:path w="1638300" h="103504">
                <a:moveTo>
                  <a:pt x="1631882" y="55430"/>
                </a:moveTo>
                <a:lnTo>
                  <a:pt x="1627409" y="58039"/>
                </a:lnTo>
                <a:lnTo>
                  <a:pt x="1629156" y="58039"/>
                </a:lnTo>
                <a:lnTo>
                  <a:pt x="1631882" y="55430"/>
                </a:lnTo>
                <a:close/>
              </a:path>
              <a:path w="1638300" h="103504">
                <a:moveTo>
                  <a:pt x="1622425" y="46228"/>
                </a:moveTo>
                <a:lnTo>
                  <a:pt x="1613063" y="51689"/>
                </a:lnTo>
                <a:lnTo>
                  <a:pt x="1622425" y="57150"/>
                </a:lnTo>
                <a:lnTo>
                  <a:pt x="1622425" y="46228"/>
                </a:lnTo>
                <a:close/>
              </a:path>
              <a:path w="1638300" h="103504">
                <a:moveTo>
                  <a:pt x="1628934" y="46228"/>
                </a:moveTo>
                <a:lnTo>
                  <a:pt x="1622425" y="46228"/>
                </a:lnTo>
                <a:lnTo>
                  <a:pt x="1622425" y="57150"/>
                </a:lnTo>
                <a:lnTo>
                  <a:pt x="1628934" y="57150"/>
                </a:lnTo>
                <a:lnTo>
                  <a:pt x="1631882" y="55430"/>
                </a:lnTo>
                <a:lnTo>
                  <a:pt x="1632077" y="55245"/>
                </a:lnTo>
                <a:lnTo>
                  <a:pt x="1632077" y="48260"/>
                </a:lnTo>
                <a:lnTo>
                  <a:pt x="1631598" y="47781"/>
                </a:lnTo>
                <a:lnTo>
                  <a:pt x="1628934" y="46228"/>
                </a:lnTo>
                <a:close/>
              </a:path>
              <a:path w="1638300" h="103504">
                <a:moveTo>
                  <a:pt x="1631598" y="47781"/>
                </a:moveTo>
                <a:lnTo>
                  <a:pt x="1632077" y="48260"/>
                </a:lnTo>
                <a:lnTo>
                  <a:pt x="1632077" y="55245"/>
                </a:lnTo>
                <a:lnTo>
                  <a:pt x="1631882" y="55430"/>
                </a:lnTo>
                <a:lnTo>
                  <a:pt x="1638300" y="51689"/>
                </a:lnTo>
                <a:lnTo>
                  <a:pt x="1631598" y="47781"/>
                </a:lnTo>
                <a:close/>
              </a:path>
              <a:path w="1638300" h="103504">
                <a:moveTo>
                  <a:pt x="1549654" y="0"/>
                </a:moveTo>
                <a:lnTo>
                  <a:pt x="1545717" y="1016"/>
                </a:lnTo>
                <a:lnTo>
                  <a:pt x="1544065" y="4064"/>
                </a:lnTo>
                <a:lnTo>
                  <a:pt x="1542288" y="7112"/>
                </a:lnTo>
                <a:lnTo>
                  <a:pt x="1543304" y="10922"/>
                </a:lnTo>
                <a:lnTo>
                  <a:pt x="1546225" y="12700"/>
                </a:lnTo>
                <a:lnTo>
                  <a:pt x="1613063" y="51689"/>
                </a:lnTo>
                <a:lnTo>
                  <a:pt x="1622425" y="46228"/>
                </a:lnTo>
                <a:lnTo>
                  <a:pt x="1628934" y="46228"/>
                </a:lnTo>
                <a:lnTo>
                  <a:pt x="1549654" y="0"/>
                </a:lnTo>
                <a:close/>
              </a:path>
              <a:path w="1638300" h="103504">
                <a:moveTo>
                  <a:pt x="1629156" y="45339"/>
                </a:moveTo>
                <a:lnTo>
                  <a:pt x="1627409" y="45339"/>
                </a:lnTo>
                <a:lnTo>
                  <a:pt x="1631598" y="47781"/>
                </a:lnTo>
                <a:lnTo>
                  <a:pt x="1629156" y="45339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43244" y="5197855"/>
            <a:ext cx="1159510" cy="103505"/>
          </a:xfrm>
          <a:custGeom>
            <a:avLst/>
            <a:gdLst/>
            <a:ahLst/>
            <a:cxnLst/>
            <a:rect l="l" t="t" r="r" b="b"/>
            <a:pathLst>
              <a:path w="1159509" h="103504">
                <a:moveTo>
                  <a:pt x="1148731" y="57023"/>
                </a:moveTo>
                <a:lnTo>
                  <a:pt x="1146936" y="57023"/>
                </a:lnTo>
                <a:lnTo>
                  <a:pt x="1123661" y="57336"/>
                </a:lnTo>
                <a:lnTo>
                  <a:pt x="1065022" y="92583"/>
                </a:lnTo>
                <a:lnTo>
                  <a:pt x="1064005" y="96393"/>
                </a:lnTo>
                <a:lnTo>
                  <a:pt x="1065783" y="99441"/>
                </a:lnTo>
                <a:lnTo>
                  <a:pt x="1067688" y="102489"/>
                </a:lnTo>
                <a:lnTo>
                  <a:pt x="1071499" y="103378"/>
                </a:lnTo>
                <a:lnTo>
                  <a:pt x="1074547" y="101600"/>
                </a:lnTo>
                <a:lnTo>
                  <a:pt x="1148731" y="57023"/>
                </a:lnTo>
                <a:close/>
              </a:path>
              <a:path w="1159509" h="103504">
                <a:moveTo>
                  <a:pt x="1123206" y="44641"/>
                </a:moveTo>
                <a:lnTo>
                  <a:pt x="6350" y="59690"/>
                </a:lnTo>
                <a:lnTo>
                  <a:pt x="2793" y="59817"/>
                </a:lnTo>
                <a:lnTo>
                  <a:pt x="0" y="62611"/>
                </a:lnTo>
                <a:lnTo>
                  <a:pt x="126" y="69596"/>
                </a:lnTo>
                <a:lnTo>
                  <a:pt x="3047" y="72390"/>
                </a:lnTo>
                <a:lnTo>
                  <a:pt x="6476" y="72390"/>
                </a:lnTo>
                <a:lnTo>
                  <a:pt x="1123661" y="57336"/>
                </a:lnTo>
                <a:lnTo>
                  <a:pt x="1134329" y="50928"/>
                </a:lnTo>
                <a:lnTo>
                  <a:pt x="1123206" y="44641"/>
                </a:lnTo>
                <a:close/>
              </a:path>
              <a:path w="1159509" h="103504">
                <a:moveTo>
                  <a:pt x="1134329" y="50928"/>
                </a:moveTo>
                <a:lnTo>
                  <a:pt x="1123661" y="57336"/>
                </a:lnTo>
                <a:lnTo>
                  <a:pt x="1146936" y="57023"/>
                </a:lnTo>
                <a:lnTo>
                  <a:pt x="1148731" y="57023"/>
                </a:lnTo>
                <a:lnTo>
                  <a:pt x="1149999" y="56261"/>
                </a:lnTo>
                <a:lnTo>
                  <a:pt x="1143761" y="56261"/>
                </a:lnTo>
                <a:lnTo>
                  <a:pt x="1134329" y="50928"/>
                </a:lnTo>
                <a:close/>
              </a:path>
              <a:path w="1159509" h="103504">
                <a:moveTo>
                  <a:pt x="1152874" y="54533"/>
                </a:moveTo>
                <a:lnTo>
                  <a:pt x="1148731" y="57023"/>
                </a:lnTo>
                <a:lnTo>
                  <a:pt x="1150492" y="57023"/>
                </a:lnTo>
                <a:lnTo>
                  <a:pt x="1152874" y="54533"/>
                </a:lnTo>
                <a:close/>
              </a:path>
              <a:path w="1159509" h="103504">
                <a:moveTo>
                  <a:pt x="1143634" y="45339"/>
                </a:moveTo>
                <a:lnTo>
                  <a:pt x="1134329" y="50928"/>
                </a:lnTo>
                <a:lnTo>
                  <a:pt x="1143761" y="56261"/>
                </a:lnTo>
                <a:lnTo>
                  <a:pt x="1143634" y="45339"/>
                </a:lnTo>
                <a:close/>
              </a:path>
              <a:path w="1159509" h="103504">
                <a:moveTo>
                  <a:pt x="1150289" y="45339"/>
                </a:moveTo>
                <a:lnTo>
                  <a:pt x="1143634" y="45339"/>
                </a:lnTo>
                <a:lnTo>
                  <a:pt x="1143761" y="56261"/>
                </a:lnTo>
                <a:lnTo>
                  <a:pt x="1149999" y="56261"/>
                </a:lnTo>
                <a:lnTo>
                  <a:pt x="1152874" y="54533"/>
                </a:lnTo>
                <a:lnTo>
                  <a:pt x="1153286" y="54102"/>
                </a:lnTo>
                <a:lnTo>
                  <a:pt x="1153159" y="47117"/>
                </a:lnTo>
                <a:lnTo>
                  <a:pt x="1152759" y="46734"/>
                </a:lnTo>
                <a:lnTo>
                  <a:pt x="1150289" y="45339"/>
                </a:lnTo>
                <a:close/>
              </a:path>
              <a:path w="1159509" h="103504">
                <a:moveTo>
                  <a:pt x="1152759" y="46734"/>
                </a:moveTo>
                <a:lnTo>
                  <a:pt x="1153159" y="47117"/>
                </a:lnTo>
                <a:lnTo>
                  <a:pt x="1153286" y="54102"/>
                </a:lnTo>
                <a:lnTo>
                  <a:pt x="1152874" y="54533"/>
                </a:lnTo>
                <a:lnTo>
                  <a:pt x="1159509" y="50546"/>
                </a:lnTo>
                <a:lnTo>
                  <a:pt x="1152759" y="46734"/>
                </a:lnTo>
                <a:close/>
              </a:path>
              <a:path w="1159509" h="103504">
                <a:moveTo>
                  <a:pt x="1148490" y="44323"/>
                </a:moveTo>
                <a:lnTo>
                  <a:pt x="1146809" y="44323"/>
                </a:lnTo>
                <a:lnTo>
                  <a:pt x="1123206" y="44641"/>
                </a:lnTo>
                <a:lnTo>
                  <a:pt x="1134329" y="50928"/>
                </a:lnTo>
                <a:lnTo>
                  <a:pt x="1143634" y="45339"/>
                </a:lnTo>
                <a:lnTo>
                  <a:pt x="1150289" y="45339"/>
                </a:lnTo>
                <a:lnTo>
                  <a:pt x="1148490" y="44323"/>
                </a:lnTo>
                <a:close/>
              </a:path>
              <a:path w="1159509" h="103504">
                <a:moveTo>
                  <a:pt x="1150238" y="44323"/>
                </a:moveTo>
                <a:lnTo>
                  <a:pt x="1148490" y="44323"/>
                </a:lnTo>
                <a:lnTo>
                  <a:pt x="1152759" y="46734"/>
                </a:lnTo>
                <a:lnTo>
                  <a:pt x="1150238" y="44323"/>
                </a:lnTo>
                <a:close/>
              </a:path>
              <a:path w="1159509" h="103504">
                <a:moveTo>
                  <a:pt x="1070102" y="0"/>
                </a:moveTo>
                <a:lnTo>
                  <a:pt x="1066291" y="1143"/>
                </a:lnTo>
                <a:lnTo>
                  <a:pt x="1064513" y="4191"/>
                </a:lnTo>
                <a:lnTo>
                  <a:pt x="1062862" y="7239"/>
                </a:lnTo>
                <a:lnTo>
                  <a:pt x="1063878" y="11049"/>
                </a:lnTo>
                <a:lnTo>
                  <a:pt x="1066927" y="12827"/>
                </a:lnTo>
                <a:lnTo>
                  <a:pt x="1123206" y="44641"/>
                </a:lnTo>
                <a:lnTo>
                  <a:pt x="1146809" y="44323"/>
                </a:lnTo>
                <a:lnTo>
                  <a:pt x="1148490" y="44323"/>
                </a:lnTo>
                <a:lnTo>
                  <a:pt x="1073150" y="1778"/>
                </a:lnTo>
                <a:lnTo>
                  <a:pt x="1070102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8938" rIns="0" bIns="0" rtlCol="0">
            <a:spAutoFit/>
          </a:bodyPr>
          <a:lstStyle/>
          <a:p>
            <a:pPr marL="897255">
              <a:lnSpc>
                <a:spcPct val="100000"/>
              </a:lnSpc>
            </a:pPr>
            <a:r>
              <a:rPr sz="3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Стратегии </a:t>
            </a:r>
            <a:r>
              <a:rPr sz="3600" b="1" dirty="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sz="36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методы</a:t>
            </a:r>
            <a:r>
              <a:rPr sz="36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/>
                <a:cs typeface="Times New Roman"/>
              </a:rPr>
              <a:t>инклюзии: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968" y="1216405"/>
            <a:ext cx="9491345" cy="39897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tabLst>
                <a:tab pos="354965" algn="l"/>
                <a:tab pos="3846195" algn="l"/>
              </a:tabLst>
            </a:pPr>
            <a:r>
              <a:rPr sz="1900" spc="-215" dirty="0">
                <a:solidFill>
                  <a:srgbClr val="90C225"/>
                </a:solidFill>
                <a:latin typeface="Microsoft Sans Serif"/>
                <a:cs typeface="Microsoft Sans Serif"/>
              </a:rPr>
              <a:t>	</a:t>
            </a:r>
            <a:r>
              <a:rPr sz="2400" spc="-10" dirty="0">
                <a:latin typeface="Times New Roman"/>
                <a:cs typeface="Times New Roman"/>
              </a:rPr>
              <a:t>Использование  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подсказок	</a:t>
            </a:r>
            <a:r>
              <a:rPr sz="2400" spc="-5" dirty="0">
                <a:latin typeface="Times New Roman"/>
                <a:cs typeface="Times New Roman"/>
              </a:rPr>
              <a:t>способствует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увеличению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скорости </a:t>
            </a:r>
            <a:r>
              <a:rPr sz="2400" dirty="0">
                <a:latin typeface="Times New Roman"/>
                <a:cs typeface="Times New Roman"/>
              </a:rPr>
              <a:t> приобретения </a:t>
            </a:r>
            <a:r>
              <a:rPr sz="2400" spc="-20" dirty="0">
                <a:latin typeface="Times New Roman"/>
                <a:cs typeface="Times New Roman"/>
              </a:rPr>
              <a:t>навыков </a:t>
            </a:r>
            <a:r>
              <a:rPr sz="2400" dirty="0">
                <a:latin typeface="Times New Roman"/>
                <a:cs typeface="Times New Roman"/>
              </a:rPr>
              <a:t>у детей с ОВЗ, а </a:t>
            </a:r>
            <a:r>
              <a:rPr sz="2400" spc="-5" dirty="0">
                <a:latin typeface="Times New Roman"/>
                <a:cs typeface="Times New Roman"/>
              </a:rPr>
              <a:t>также </a:t>
            </a:r>
            <a:r>
              <a:rPr sz="2400" spc="-10" dirty="0">
                <a:latin typeface="Times New Roman"/>
                <a:cs typeface="Times New Roman"/>
              </a:rPr>
              <a:t>являются </a:t>
            </a:r>
            <a:r>
              <a:rPr sz="2400" spc="-25" dirty="0">
                <a:latin typeface="Times New Roman"/>
                <a:cs typeface="Times New Roman"/>
              </a:rPr>
              <a:t>необходимым  компонентом </a:t>
            </a:r>
            <a:r>
              <a:rPr sz="2400" dirty="0">
                <a:latin typeface="Times New Roman"/>
                <a:cs typeface="Times New Roman"/>
              </a:rPr>
              <a:t>для </a:t>
            </a:r>
            <a:r>
              <a:rPr sz="2400" spc="-10" dirty="0">
                <a:latin typeface="Times New Roman"/>
                <a:cs typeface="Times New Roman"/>
              </a:rPr>
              <a:t>обучения навыкам проявления инициативы </a:t>
            </a:r>
            <a:r>
              <a:rPr sz="2400" spc="-5" dirty="0">
                <a:latin typeface="Times New Roman"/>
                <a:cs typeface="Times New Roman"/>
              </a:rPr>
              <a:t>и  </a:t>
            </a:r>
            <a:r>
              <a:rPr sz="2400" dirty="0">
                <a:latin typeface="Times New Roman"/>
                <a:cs typeface="Times New Roman"/>
              </a:rPr>
              <a:t>обращения к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окружающим.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2800" b="1" spc="-5" dirty="0">
                <a:latin typeface="Times New Roman"/>
                <a:cs typeface="Times New Roman"/>
              </a:rPr>
              <a:t>Виды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подсказок</a:t>
            </a:r>
            <a:endParaRPr sz="28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1015"/>
              </a:spcBef>
              <a:buAutoNum type="arabicPeriod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Вербальные (словесные</a:t>
            </a:r>
            <a:r>
              <a:rPr sz="2400" spc="-15" dirty="0">
                <a:latin typeface="Times New Roman"/>
                <a:cs typeface="Times New Roman"/>
              </a:rPr>
              <a:t> подсказки)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317500" algn="l"/>
              </a:tabLst>
            </a:pPr>
            <a:r>
              <a:rPr sz="2400" spc="-5" dirty="0">
                <a:latin typeface="Times New Roman"/>
                <a:cs typeface="Times New Roman"/>
              </a:rPr>
              <a:t>Визуальные </a:t>
            </a:r>
            <a:r>
              <a:rPr sz="2400" spc="-15" dirty="0">
                <a:latin typeface="Times New Roman"/>
                <a:cs typeface="Times New Roman"/>
              </a:rPr>
              <a:t>подсказки </a:t>
            </a:r>
            <a:r>
              <a:rPr sz="2400" spc="-20" dirty="0">
                <a:latin typeface="Times New Roman"/>
                <a:cs typeface="Times New Roman"/>
              </a:rPr>
              <a:t>(карточки,</a:t>
            </a:r>
            <a:r>
              <a:rPr sz="2400" spc="-10" dirty="0">
                <a:latin typeface="Times New Roman"/>
                <a:cs typeface="Times New Roman"/>
              </a:rPr>
              <a:t> символы).</a:t>
            </a:r>
            <a:endParaRPr sz="2400">
              <a:latin typeface="Times New Roman"/>
              <a:cs typeface="Times New Roman"/>
            </a:endParaRPr>
          </a:p>
          <a:p>
            <a:pPr marL="316865" indent="-30416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317500" algn="l"/>
              </a:tabLst>
            </a:pPr>
            <a:r>
              <a:rPr sz="2400" spc="-5" dirty="0">
                <a:latin typeface="Times New Roman"/>
                <a:cs typeface="Times New Roman"/>
              </a:rPr>
              <a:t>Физическая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подсказка.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317500" algn="l"/>
              </a:tabLst>
            </a:pPr>
            <a:r>
              <a:rPr sz="2400" spc="-5" dirty="0">
                <a:latin typeface="Times New Roman"/>
                <a:cs typeface="Times New Roman"/>
              </a:rPr>
              <a:t>Позиционная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подсказка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40350" y="4430776"/>
            <a:ext cx="3865626" cy="2160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2951" y="981075"/>
            <a:ext cx="2111375" cy="863600"/>
          </a:xfrm>
          <a:custGeom>
            <a:avLst/>
            <a:gdLst/>
            <a:ahLst/>
            <a:cxnLst/>
            <a:rect l="l" t="t" r="r" b="b"/>
            <a:pathLst>
              <a:path w="2111375" h="863600">
                <a:moveTo>
                  <a:pt x="0" y="143890"/>
                </a:moveTo>
                <a:lnTo>
                  <a:pt x="7332" y="98397"/>
                </a:lnTo>
                <a:lnTo>
                  <a:pt x="27753" y="58896"/>
                </a:lnTo>
                <a:lnTo>
                  <a:pt x="58896" y="27753"/>
                </a:lnTo>
                <a:lnTo>
                  <a:pt x="98397" y="7332"/>
                </a:lnTo>
                <a:lnTo>
                  <a:pt x="143891" y="0"/>
                </a:lnTo>
                <a:lnTo>
                  <a:pt x="1967357" y="0"/>
                </a:lnTo>
                <a:lnTo>
                  <a:pt x="2012863" y="7332"/>
                </a:lnTo>
                <a:lnTo>
                  <a:pt x="2052396" y="27753"/>
                </a:lnTo>
                <a:lnTo>
                  <a:pt x="2083577" y="58896"/>
                </a:lnTo>
                <a:lnTo>
                  <a:pt x="2104029" y="98397"/>
                </a:lnTo>
                <a:lnTo>
                  <a:pt x="2111375" y="143890"/>
                </a:lnTo>
                <a:lnTo>
                  <a:pt x="2111375" y="719709"/>
                </a:lnTo>
                <a:lnTo>
                  <a:pt x="2104029" y="765202"/>
                </a:lnTo>
                <a:lnTo>
                  <a:pt x="2083577" y="804703"/>
                </a:lnTo>
                <a:lnTo>
                  <a:pt x="2052396" y="835846"/>
                </a:lnTo>
                <a:lnTo>
                  <a:pt x="2012863" y="856267"/>
                </a:lnTo>
                <a:lnTo>
                  <a:pt x="1967357" y="863600"/>
                </a:lnTo>
                <a:lnTo>
                  <a:pt x="143891" y="863600"/>
                </a:lnTo>
                <a:lnTo>
                  <a:pt x="98397" y="856267"/>
                </a:lnTo>
                <a:lnTo>
                  <a:pt x="58896" y="835846"/>
                </a:lnTo>
                <a:lnTo>
                  <a:pt x="27753" y="804703"/>
                </a:lnTo>
                <a:lnTo>
                  <a:pt x="7332" y="765202"/>
                </a:lnTo>
                <a:lnTo>
                  <a:pt x="0" y="719709"/>
                </a:lnTo>
                <a:lnTo>
                  <a:pt x="0" y="14389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80333" y="1036573"/>
            <a:ext cx="1316355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Учител</a:t>
            </a:r>
            <a:r>
              <a:rPr sz="2400" b="1" spc="5" dirty="0">
                <a:latin typeface="Times New Roman"/>
                <a:cs typeface="Times New Roman"/>
              </a:rPr>
              <a:t>ь</a:t>
            </a:r>
            <a:r>
              <a:rPr sz="2400" b="1" dirty="0"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4698" y="1402715"/>
            <a:ext cx="158877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>
                <a:latin typeface="Times New Roman"/>
                <a:cs typeface="Times New Roman"/>
              </a:rPr>
              <a:t>дефектолог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10226" y="981075"/>
            <a:ext cx="2317750" cy="863600"/>
          </a:xfrm>
          <a:custGeom>
            <a:avLst/>
            <a:gdLst/>
            <a:ahLst/>
            <a:cxnLst/>
            <a:rect l="l" t="t" r="r" b="b"/>
            <a:pathLst>
              <a:path w="2317750" h="863600">
                <a:moveTo>
                  <a:pt x="0" y="143890"/>
                </a:moveTo>
                <a:lnTo>
                  <a:pt x="7332" y="98397"/>
                </a:lnTo>
                <a:lnTo>
                  <a:pt x="27753" y="58896"/>
                </a:lnTo>
                <a:lnTo>
                  <a:pt x="58896" y="27753"/>
                </a:lnTo>
                <a:lnTo>
                  <a:pt x="98397" y="7332"/>
                </a:lnTo>
                <a:lnTo>
                  <a:pt x="143890" y="0"/>
                </a:lnTo>
                <a:lnTo>
                  <a:pt x="2173731" y="0"/>
                </a:lnTo>
                <a:lnTo>
                  <a:pt x="2219238" y="7332"/>
                </a:lnTo>
                <a:lnTo>
                  <a:pt x="2258771" y="27753"/>
                </a:lnTo>
                <a:lnTo>
                  <a:pt x="2289952" y="58896"/>
                </a:lnTo>
                <a:lnTo>
                  <a:pt x="2310404" y="98397"/>
                </a:lnTo>
                <a:lnTo>
                  <a:pt x="2317750" y="143890"/>
                </a:lnTo>
                <a:lnTo>
                  <a:pt x="2317750" y="719709"/>
                </a:lnTo>
                <a:lnTo>
                  <a:pt x="2310404" y="765202"/>
                </a:lnTo>
                <a:lnTo>
                  <a:pt x="2289952" y="804703"/>
                </a:lnTo>
                <a:lnTo>
                  <a:pt x="2258771" y="835846"/>
                </a:lnTo>
                <a:lnTo>
                  <a:pt x="2219238" y="856267"/>
                </a:lnTo>
                <a:lnTo>
                  <a:pt x="2173731" y="863600"/>
                </a:lnTo>
                <a:lnTo>
                  <a:pt x="143890" y="863600"/>
                </a:lnTo>
                <a:lnTo>
                  <a:pt x="98397" y="856267"/>
                </a:lnTo>
                <a:lnTo>
                  <a:pt x="58896" y="835846"/>
                </a:lnTo>
                <a:lnTo>
                  <a:pt x="27753" y="804703"/>
                </a:lnTo>
                <a:lnTo>
                  <a:pt x="7332" y="765202"/>
                </a:lnTo>
                <a:lnTo>
                  <a:pt x="0" y="719709"/>
                </a:lnTo>
                <a:lnTo>
                  <a:pt x="0" y="14389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11748" y="1036573"/>
            <a:ext cx="1315720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 marR="5080" indent="-11176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Учитель-  </a:t>
            </a:r>
            <a:r>
              <a:rPr sz="2400" b="1" spc="-15" dirty="0">
                <a:latin typeface="Times New Roman"/>
                <a:cs typeface="Times New Roman"/>
              </a:rPr>
              <a:t>логопед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00950" y="981075"/>
            <a:ext cx="2018030" cy="863600"/>
          </a:xfrm>
          <a:custGeom>
            <a:avLst/>
            <a:gdLst/>
            <a:ahLst/>
            <a:cxnLst/>
            <a:rect l="l" t="t" r="r" b="b"/>
            <a:pathLst>
              <a:path w="2018029" h="863600">
                <a:moveTo>
                  <a:pt x="0" y="143890"/>
                </a:moveTo>
                <a:lnTo>
                  <a:pt x="7332" y="98397"/>
                </a:lnTo>
                <a:lnTo>
                  <a:pt x="27753" y="58896"/>
                </a:lnTo>
                <a:lnTo>
                  <a:pt x="58896" y="27753"/>
                </a:lnTo>
                <a:lnTo>
                  <a:pt x="98397" y="7332"/>
                </a:lnTo>
                <a:lnTo>
                  <a:pt x="143891" y="0"/>
                </a:lnTo>
                <a:lnTo>
                  <a:pt x="1873757" y="0"/>
                </a:lnTo>
                <a:lnTo>
                  <a:pt x="1919251" y="7332"/>
                </a:lnTo>
                <a:lnTo>
                  <a:pt x="1958752" y="27753"/>
                </a:lnTo>
                <a:lnTo>
                  <a:pt x="1989895" y="58896"/>
                </a:lnTo>
                <a:lnTo>
                  <a:pt x="2010316" y="98397"/>
                </a:lnTo>
                <a:lnTo>
                  <a:pt x="2017649" y="143890"/>
                </a:lnTo>
                <a:lnTo>
                  <a:pt x="2017649" y="719709"/>
                </a:lnTo>
                <a:lnTo>
                  <a:pt x="2010316" y="765202"/>
                </a:lnTo>
                <a:lnTo>
                  <a:pt x="1989895" y="804703"/>
                </a:lnTo>
                <a:lnTo>
                  <a:pt x="1958752" y="835846"/>
                </a:lnTo>
                <a:lnTo>
                  <a:pt x="1919251" y="856267"/>
                </a:lnTo>
                <a:lnTo>
                  <a:pt x="1873757" y="863600"/>
                </a:lnTo>
                <a:lnTo>
                  <a:pt x="143891" y="863600"/>
                </a:lnTo>
                <a:lnTo>
                  <a:pt x="98397" y="856267"/>
                </a:lnTo>
                <a:lnTo>
                  <a:pt x="58896" y="835846"/>
                </a:lnTo>
                <a:lnTo>
                  <a:pt x="27753" y="804703"/>
                </a:lnTo>
                <a:lnTo>
                  <a:pt x="7332" y="765202"/>
                </a:lnTo>
                <a:lnTo>
                  <a:pt x="0" y="719709"/>
                </a:lnTo>
                <a:lnTo>
                  <a:pt x="0" y="14389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79409" y="1036573"/>
            <a:ext cx="1261745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780">
              <a:lnSpc>
                <a:spcPct val="100000"/>
              </a:lnSpc>
            </a:pPr>
            <a:r>
              <a:rPr sz="2400" b="1" spc="-15" dirty="0">
                <a:latin typeface="Times New Roman"/>
                <a:cs typeface="Times New Roman"/>
              </a:rPr>
              <a:t>Педагог-  </a:t>
            </a:r>
            <a:r>
              <a:rPr sz="2400" b="1" spc="-5" dirty="0">
                <a:latin typeface="Times New Roman"/>
                <a:cs typeface="Times New Roman"/>
              </a:rPr>
              <a:t>пси</a:t>
            </a:r>
            <a:r>
              <a:rPr sz="2400" b="1" spc="-105" dirty="0">
                <a:latin typeface="Times New Roman"/>
                <a:cs typeface="Times New Roman"/>
              </a:rPr>
              <a:t>х</a:t>
            </a:r>
            <a:r>
              <a:rPr sz="2400" b="1" spc="-40" dirty="0">
                <a:latin typeface="Times New Roman"/>
                <a:cs typeface="Times New Roman"/>
              </a:rPr>
              <a:t>о</a:t>
            </a:r>
            <a:r>
              <a:rPr sz="2400" b="1" dirty="0">
                <a:latin typeface="Times New Roman"/>
                <a:cs typeface="Times New Roman"/>
              </a:rPr>
              <a:t>лог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971151" y="981075"/>
            <a:ext cx="2113280" cy="863600"/>
          </a:xfrm>
          <a:custGeom>
            <a:avLst/>
            <a:gdLst/>
            <a:ahLst/>
            <a:cxnLst/>
            <a:rect l="l" t="t" r="r" b="b"/>
            <a:pathLst>
              <a:path w="2113279" h="863600">
                <a:moveTo>
                  <a:pt x="0" y="143890"/>
                </a:moveTo>
                <a:lnTo>
                  <a:pt x="7332" y="98397"/>
                </a:lnTo>
                <a:lnTo>
                  <a:pt x="27753" y="58896"/>
                </a:lnTo>
                <a:lnTo>
                  <a:pt x="58896" y="27753"/>
                </a:lnTo>
                <a:lnTo>
                  <a:pt x="98397" y="7332"/>
                </a:lnTo>
                <a:lnTo>
                  <a:pt x="143891" y="0"/>
                </a:lnTo>
                <a:lnTo>
                  <a:pt x="1969007" y="0"/>
                </a:lnTo>
                <a:lnTo>
                  <a:pt x="2014501" y="7332"/>
                </a:lnTo>
                <a:lnTo>
                  <a:pt x="2054002" y="27753"/>
                </a:lnTo>
                <a:lnTo>
                  <a:pt x="2085145" y="58896"/>
                </a:lnTo>
                <a:lnTo>
                  <a:pt x="2105566" y="98397"/>
                </a:lnTo>
                <a:lnTo>
                  <a:pt x="2112899" y="143890"/>
                </a:lnTo>
                <a:lnTo>
                  <a:pt x="2112899" y="719709"/>
                </a:lnTo>
                <a:lnTo>
                  <a:pt x="2105566" y="765202"/>
                </a:lnTo>
                <a:lnTo>
                  <a:pt x="2085145" y="804703"/>
                </a:lnTo>
                <a:lnTo>
                  <a:pt x="2054002" y="835846"/>
                </a:lnTo>
                <a:lnTo>
                  <a:pt x="2014501" y="856267"/>
                </a:lnTo>
                <a:lnTo>
                  <a:pt x="1969007" y="863600"/>
                </a:lnTo>
                <a:lnTo>
                  <a:pt x="143891" y="863600"/>
                </a:lnTo>
                <a:lnTo>
                  <a:pt x="98397" y="856267"/>
                </a:lnTo>
                <a:lnTo>
                  <a:pt x="58896" y="835846"/>
                </a:lnTo>
                <a:lnTo>
                  <a:pt x="27753" y="804703"/>
                </a:lnTo>
                <a:lnTo>
                  <a:pt x="7332" y="765202"/>
                </a:lnTo>
                <a:lnTo>
                  <a:pt x="0" y="719709"/>
                </a:lnTo>
                <a:lnTo>
                  <a:pt x="0" y="14389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116693" y="1036573"/>
            <a:ext cx="1824355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0" marR="5080" indent="-381000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Соц</a:t>
            </a:r>
            <a:r>
              <a:rPr sz="2400" b="1" spc="-15" dirty="0">
                <a:latin typeface="Times New Roman"/>
                <a:cs typeface="Times New Roman"/>
              </a:rPr>
              <a:t>и</a:t>
            </a:r>
            <a:r>
              <a:rPr sz="2400" b="1" spc="20" dirty="0">
                <a:latin typeface="Times New Roman"/>
                <a:cs typeface="Times New Roman"/>
              </a:rPr>
              <a:t>а</a:t>
            </a:r>
            <a:r>
              <a:rPr sz="2400" b="1" dirty="0">
                <a:latin typeface="Times New Roman"/>
                <a:cs typeface="Times New Roman"/>
              </a:rPr>
              <a:t>льн</a:t>
            </a:r>
            <a:r>
              <a:rPr sz="2400" b="1" spc="-5" dirty="0">
                <a:latin typeface="Times New Roman"/>
                <a:cs typeface="Times New Roman"/>
              </a:rPr>
              <a:t>ый  </a:t>
            </a:r>
            <a:r>
              <a:rPr sz="2400" b="1" spc="-15" dirty="0">
                <a:latin typeface="Times New Roman"/>
                <a:cs typeface="Times New Roman"/>
              </a:rPr>
              <a:t>педагог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3631" y="2828544"/>
            <a:ext cx="2523744" cy="1463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9163" y="3136392"/>
            <a:ext cx="2453640" cy="923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0812" y="2855848"/>
            <a:ext cx="2428938" cy="1368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0812" y="2855848"/>
            <a:ext cx="2429510" cy="1368425"/>
          </a:xfrm>
          <a:custGeom>
            <a:avLst/>
            <a:gdLst/>
            <a:ahLst/>
            <a:cxnLst/>
            <a:rect l="l" t="t" r="r" b="b"/>
            <a:pathLst>
              <a:path w="2429510" h="1368425">
                <a:moveTo>
                  <a:pt x="0" y="228091"/>
                </a:moveTo>
                <a:lnTo>
                  <a:pt x="4633" y="182156"/>
                </a:lnTo>
                <a:lnTo>
                  <a:pt x="17922" y="139356"/>
                </a:lnTo>
                <a:lnTo>
                  <a:pt x="38950" y="100614"/>
                </a:lnTo>
                <a:lnTo>
                  <a:pt x="66800" y="66849"/>
                </a:lnTo>
                <a:lnTo>
                  <a:pt x="100555" y="38984"/>
                </a:lnTo>
                <a:lnTo>
                  <a:pt x="139297" y="17940"/>
                </a:lnTo>
                <a:lnTo>
                  <a:pt x="182111" y="4638"/>
                </a:lnTo>
                <a:lnTo>
                  <a:pt x="228079" y="0"/>
                </a:lnTo>
                <a:lnTo>
                  <a:pt x="2200846" y="0"/>
                </a:lnTo>
                <a:lnTo>
                  <a:pt x="2246782" y="4638"/>
                </a:lnTo>
                <a:lnTo>
                  <a:pt x="2289581" y="17940"/>
                </a:lnTo>
                <a:lnTo>
                  <a:pt x="2328324" y="38984"/>
                </a:lnTo>
                <a:lnTo>
                  <a:pt x="2362088" y="66849"/>
                </a:lnTo>
                <a:lnTo>
                  <a:pt x="2389953" y="100614"/>
                </a:lnTo>
                <a:lnTo>
                  <a:pt x="2410997" y="139356"/>
                </a:lnTo>
                <a:lnTo>
                  <a:pt x="2424299" y="182156"/>
                </a:lnTo>
                <a:lnTo>
                  <a:pt x="2428938" y="228091"/>
                </a:lnTo>
                <a:lnTo>
                  <a:pt x="2428938" y="1140459"/>
                </a:lnTo>
                <a:lnTo>
                  <a:pt x="2424299" y="1186390"/>
                </a:lnTo>
                <a:lnTo>
                  <a:pt x="2410997" y="1229175"/>
                </a:lnTo>
                <a:lnTo>
                  <a:pt x="2389953" y="1267897"/>
                </a:lnTo>
                <a:lnTo>
                  <a:pt x="2362088" y="1301638"/>
                </a:lnTo>
                <a:lnTo>
                  <a:pt x="2328324" y="1329480"/>
                </a:lnTo>
                <a:lnTo>
                  <a:pt x="2289581" y="1350504"/>
                </a:lnTo>
                <a:lnTo>
                  <a:pt x="2246782" y="1363791"/>
                </a:lnTo>
                <a:lnTo>
                  <a:pt x="2200846" y="1368425"/>
                </a:lnTo>
                <a:lnTo>
                  <a:pt x="228079" y="1368425"/>
                </a:lnTo>
                <a:lnTo>
                  <a:pt x="182111" y="1363791"/>
                </a:lnTo>
                <a:lnTo>
                  <a:pt x="139297" y="1350504"/>
                </a:lnTo>
                <a:lnTo>
                  <a:pt x="100555" y="1329480"/>
                </a:lnTo>
                <a:lnTo>
                  <a:pt x="66800" y="1301638"/>
                </a:lnTo>
                <a:lnTo>
                  <a:pt x="38950" y="1267897"/>
                </a:lnTo>
                <a:lnTo>
                  <a:pt x="17922" y="1229175"/>
                </a:lnTo>
                <a:lnTo>
                  <a:pt x="4633" y="1186390"/>
                </a:lnTo>
                <a:lnTo>
                  <a:pt x="0" y="1140459"/>
                </a:lnTo>
                <a:lnTo>
                  <a:pt x="0" y="228091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1840" y="3227451"/>
            <a:ext cx="2026285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Диагностическая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работа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3819" y="4546091"/>
            <a:ext cx="2532888" cy="1536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1762" y="4573651"/>
            <a:ext cx="2436812" cy="14413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762" y="4573651"/>
            <a:ext cx="2437130" cy="1441450"/>
          </a:xfrm>
          <a:custGeom>
            <a:avLst/>
            <a:gdLst/>
            <a:ahLst/>
            <a:cxnLst/>
            <a:rect l="l" t="t" r="r" b="b"/>
            <a:pathLst>
              <a:path w="2437130" h="1441450">
                <a:moveTo>
                  <a:pt x="0" y="240156"/>
                </a:moveTo>
                <a:lnTo>
                  <a:pt x="4880" y="191734"/>
                </a:lnTo>
                <a:lnTo>
                  <a:pt x="18878" y="146643"/>
                </a:lnTo>
                <a:lnTo>
                  <a:pt x="41028" y="105847"/>
                </a:lnTo>
                <a:lnTo>
                  <a:pt x="70364" y="70310"/>
                </a:lnTo>
                <a:lnTo>
                  <a:pt x="105919" y="40993"/>
                </a:lnTo>
                <a:lnTo>
                  <a:pt x="146729" y="18861"/>
                </a:lnTo>
                <a:lnTo>
                  <a:pt x="191826" y="4875"/>
                </a:lnTo>
                <a:lnTo>
                  <a:pt x="240245" y="0"/>
                </a:lnTo>
                <a:lnTo>
                  <a:pt x="2196528" y="0"/>
                </a:lnTo>
                <a:lnTo>
                  <a:pt x="2244956" y="4875"/>
                </a:lnTo>
                <a:lnTo>
                  <a:pt x="2290062" y="18861"/>
                </a:lnTo>
                <a:lnTo>
                  <a:pt x="2330877" y="40993"/>
                </a:lnTo>
                <a:lnTo>
                  <a:pt x="2366438" y="70310"/>
                </a:lnTo>
                <a:lnTo>
                  <a:pt x="2395778" y="105847"/>
                </a:lnTo>
                <a:lnTo>
                  <a:pt x="2417931" y="146643"/>
                </a:lnTo>
                <a:lnTo>
                  <a:pt x="2431931" y="191734"/>
                </a:lnTo>
                <a:lnTo>
                  <a:pt x="2436812" y="240156"/>
                </a:lnTo>
                <a:lnTo>
                  <a:pt x="2436812" y="1201140"/>
                </a:lnTo>
                <a:lnTo>
                  <a:pt x="2431931" y="1249560"/>
                </a:lnTo>
                <a:lnTo>
                  <a:pt x="2417931" y="1294657"/>
                </a:lnTo>
                <a:lnTo>
                  <a:pt x="2395778" y="1335466"/>
                </a:lnTo>
                <a:lnTo>
                  <a:pt x="2366438" y="1371022"/>
                </a:lnTo>
                <a:lnTo>
                  <a:pt x="2330877" y="1400357"/>
                </a:lnTo>
                <a:lnTo>
                  <a:pt x="2290062" y="1422507"/>
                </a:lnTo>
                <a:lnTo>
                  <a:pt x="2244956" y="1436505"/>
                </a:lnTo>
                <a:lnTo>
                  <a:pt x="2196528" y="1441386"/>
                </a:lnTo>
                <a:lnTo>
                  <a:pt x="240245" y="1441386"/>
                </a:lnTo>
                <a:lnTo>
                  <a:pt x="191826" y="1436505"/>
                </a:lnTo>
                <a:lnTo>
                  <a:pt x="146729" y="1422507"/>
                </a:lnTo>
                <a:lnTo>
                  <a:pt x="105919" y="1400357"/>
                </a:lnTo>
                <a:lnTo>
                  <a:pt x="70364" y="1371022"/>
                </a:lnTo>
                <a:lnTo>
                  <a:pt x="41028" y="1335466"/>
                </a:lnTo>
                <a:lnTo>
                  <a:pt x="18878" y="1294657"/>
                </a:lnTo>
                <a:lnTo>
                  <a:pt x="4880" y="1249560"/>
                </a:lnTo>
                <a:lnTo>
                  <a:pt x="0" y="1201140"/>
                </a:lnTo>
                <a:lnTo>
                  <a:pt x="0" y="240156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27126" y="4982209"/>
            <a:ext cx="1846580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5305" marR="5080" indent="-523240">
              <a:lnSpc>
                <a:spcPct val="100000"/>
              </a:lnSpc>
            </a:pPr>
            <a:r>
              <a:rPr sz="2000" b="1" spc="-100" dirty="0">
                <a:latin typeface="Times New Roman"/>
                <a:cs typeface="Times New Roman"/>
              </a:rPr>
              <a:t>К</a:t>
            </a:r>
            <a:r>
              <a:rPr sz="2000" b="1" dirty="0">
                <a:latin typeface="Times New Roman"/>
                <a:cs typeface="Times New Roman"/>
              </a:rPr>
              <a:t>о</a:t>
            </a:r>
            <a:r>
              <a:rPr sz="2000" b="1" spc="5" dirty="0">
                <a:latin typeface="Times New Roman"/>
                <a:cs typeface="Times New Roman"/>
              </a:rPr>
              <a:t>р</a:t>
            </a:r>
            <a:r>
              <a:rPr sz="2000" b="1" dirty="0">
                <a:latin typeface="Times New Roman"/>
                <a:cs typeface="Times New Roman"/>
              </a:rPr>
              <a:t>рекц</a:t>
            </a:r>
            <a:r>
              <a:rPr sz="2000" b="1" spc="-10" dirty="0">
                <a:latin typeface="Times New Roman"/>
                <a:cs typeface="Times New Roman"/>
              </a:rPr>
              <a:t>и</a:t>
            </a:r>
            <a:r>
              <a:rPr sz="2000" b="1" dirty="0">
                <a:latin typeface="Times New Roman"/>
                <a:cs typeface="Times New Roman"/>
              </a:rPr>
              <a:t>онная  </a:t>
            </a:r>
            <a:r>
              <a:rPr sz="2000" b="1" spc="-5" dirty="0">
                <a:latin typeface="Times New Roman"/>
                <a:cs typeface="Times New Roman"/>
              </a:rPr>
              <a:t>работа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981200" y="160020"/>
            <a:ext cx="9991344" cy="6370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26435" y="0"/>
            <a:ext cx="8653271" cy="12527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28825" y="187325"/>
            <a:ext cx="9896475" cy="5429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28825" y="187325"/>
            <a:ext cx="9896475" cy="542925"/>
          </a:xfrm>
          <a:custGeom>
            <a:avLst/>
            <a:gdLst/>
            <a:ahLst/>
            <a:cxnLst/>
            <a:rect l="l" t="t" r="r" b="b"/>
            <a:pathLst>
              <a:path w="9896475" h="542925">
                <a:moveTo>
                  <a:pt x="0" y="90550"/>
                </a:moveTo>
                <a:lnTo>
                  <a:pt x="7112" y="55292"/>
                </a:lnTo>
                <a:lnTo>
                  <a:pt x="26511" y="26511"/>
                </a:lnTo>
                <a:lnTo>
                  <a:pt x="55292" y="7111"/>
                </a:lnTo>
                <a:lnTo>
                  <a:pt x="90550" y="0"/>
                </a:lnTo>
                <a:lnTo>
                  <a:pt x="9805924" y="0"/>
                </a:lnTo>
                <a:lnTo>
                  <a:pt x="9841182" y="7112"/>
                </a:lnTo>
                <a:lnTo>
                  <a:pt x="9869963" y="26511"/>
                </a:lnTo>
                <a:lnTo>
                  <a:pt x="9889363" y="55292"/>
                </a:lnTo>
                <a:lnTo>
                  <a:pt x="9896475" y="90550"/>
                </a:lnTo>
                <a:lnTo>
                  <a:pt x="9896475" y="452374"/>
                </a:lnTo>
                <a:lnTo>
                  <a:pt x="9889363" y="487632"/>
                </a:lnTo>
                <a:lnTo>
                  <a:pt x="9869963" y="516413"/>
                </a:lnTo>
                <a:lnTo>
                  <a:pt x="9841182" y="535813"/>
                </a:lnTo>
                <a:lnTo>
                  <a:pt x="9805924" y="542925"/>
                </a:lnTo>
                <a:lnTo>
                  <a:pt x="90550" y="542925"/>
                </a:lnTo>
                <a:lnTo>
                  <a:pt x="55292" y="535813"/>
                </a:lnTo>
                <a:lnTo>
                  <a:pt x="26511" y="516413"/>
                </a:lnTo>
                <a:lnTo>
                  <a:pt x="7112" y="487632"/>
                </a:lnTo>
                <a:lnTo>
                  <a:pt x="0" y="452374"/>
                </a:lnTo>
                <a:lnTo>
                  <a:pt x="0" y="90550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122167" y="71882"/>
            <a:ext cx="7709534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dirty="0">
                <a:latin typeface="Times New Roman"/>
                <a:cs typeface="Times New Roman"/>
              </a:rPr>
              <a:t>Специалисты </a:t>
            </a:r>
            <a:r>
              <a:rPr sz="4800" spc="-15" dirty="0">
                <a:latin typeface="Times New Roman"/>
                <a:cs typeface="Times New Roman"/>
              </a:rPr>
              <a:t>сопровождения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000500" y="561975"/>
            <a:ext cx="6242050" cy="647700"/>
          </a:xfrm>
          <a:custGeom>
            <a:avLst/>
            <a:gdLst/>
            <a:ahLst/>
            <a:cxnLst/>
            <a:rect l="l" t="t" r="r" b="b"/>
            <a:pathLst>
              <a:path w="6242050" h="647700">
                <a:moveTo>
                  <a:pt x="0" y="647700"/>
                </a:moveTo>
                <a:lnTo>
                  <a:pt x="1423" y="573457"/>
                </a:lnTo>
                <a:lnTo>
                  <a:pt x="5479" y="505297"/>
                </a:lnTo>
                <a:lnTo>
                  <a:pt x="11846" y="445165"/>
                </a:lnTo>
                <a:lnTo>
                  <a:pt x="20201" y="395009"/>
                </a:lnTo>
                <a:lnTo>
                  <a:pt x="30222" y="356773"/>
                </a:lnTo>
                <a:lnTo>
                  <a:pt x="53975" y="323850"/>
                </a:lnTo>
                <a:lnTo>
                  <a:pt x="2639695" y="323850"/>
                </a:lnTo>
                <a:lnTo>
                  <a:pt x="2652042" y="315294"/>
                </a:lnTo>
                <a:lnTo>
                  <a:pt x="2673415" y="252690"/>
                </a:lnTo>
                <a:lnTo>
                  <a:pt x="2681783" y="202534"/>
                </a:lnTo>
                <a:lnTo>
                  <a:pt x="2688167" y="142402"/>
                </a:lnTo>
                <a:lnTo>
                  <a:pt x="2692239" y="74242"/>
                </a:lnTo>
                <a:lnTo>
                  <a:pt x="2693670" y="0"/>
                </a:lnTo>
                <a:lnTo>
                  <a:pt x="2695093" y="74242"/>
                </a:lnTo>
                <a:lnTo>
                  <a:pt x="2699149" y="142402"/>
                </a:lnTo>
                <a:lnTo>
                  <a:pt x="2705516" y="202534"/>
                </a:lnTo>
                <a:lnTo>
                  <a:pt x="2713871" y="252690"/>
                </a:lnTo>
                <a:lnTo>
                  <a:pt x="2723892" y="290926"/>
                </a:lnTo>
                <a:lnTo>
                  <a:pt x="2747645" y="323850"/>
                </a:lnTo>
                <a:lnTo>
                  <a:pt x="6188075" y="323850"/>
                </a:lnTo>
                <a:lnTo>
                  <a:pt x="6200462" y="332405"/>
                </a:lnTo>
                <a:lnTo>
                  <a:pt x="6221848" y="395009"/>
                </a:lnTo>
                <a:lnTo>
                  <a:pt x="6230203" y="445165"/>
                </a:lnTo>
                <a:lnTo>
                  <a:pt x="6236570" y="505297"/>
                </a:lnTo>
                <a:lnTo>
                  <a:pt x="6240626" y="573457"/>
                </a:lnTo>
                <a:lnTo>
                  <a:pt x="6242050" y="64770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13101" y="2754376"/>
            <a:ext cx="2221230" cy="3399154"/>
          </a:xfrm>
          <a:custGeom>
            <a:avLst/>
            <a:gdLst/>
            <a:ahLst/>
            <a:cxnLst/>
            <a:rect l="l" t="t" r="r" b="b"/>
            <a:pathLst>
              <a:path w="2221229" h="3399154">
                <a:moveTo>
                  <a:pt x="0" y="370077"/>
                </a:moveTo>
                <a:lnTo>
                  <a:pt x="2882" y="323640"/>
                </a:lnTo>
                <a:lnTo>
                  <a:pt x="11297" y="278928"/>
                </a:lnTo>
                <a:lnTo>
                  <a:pt x="24900" y="236288"/>
                </a:lnTo>
                <a:lnTo>
                  <a:pt x="43344" y="196066"/>
                </a:lnTo>
                <a:lnTo>
                  <a:pt x="66283" y="158608"/>
                </a:lnTo>
                <a:lnTo>
                  <a:pt x="93371" y="124261"/>
                </a:lnTo>
                <a:lnTo>
                  <a:pt x="124261" y="93371"/>
                </a:lnTo>
                <a:lnTo>
                  <a:pt x="158608" y="66283"/>
                </a:lnTo>
                <a:lnTo>
                  <a:pt x="196066" y="43344"/>
                </a:lnTo>
                <a:lnTo>
                  <a:pt x="236288" y="24900"/>
                </a:lnTo>
                <a:lnTo>
                  <a:pt x="278928" y="11297"/>
                </a:lnTo>
                <a:lnTo>
                  <a:pt x="323640" y="2882"/>
                </a:lnTo>
                <a:lnTo>
                  <a:pt x="370078" y="0"/>
                </a:lnTo>
                <a:lnTo>
                  <a:pt x="1850644" y="0"/>
                </a:lnTo>
                <a:lnTo>
                  <a:pt x="1897083" y="2882"/>
                </a:lnTo>
                <a:lnTo>
                  <a:pt x="1941801" y="11297"/>
                </a:lnTo>
                <a:lnTo>
                  <a:pt x="1984450" y="24900"/>
                </a:lnTo>
                <a:lnTo>
                  <a:pt x="2024684" y="43344"/>
                </a:lnTo>
                <a:lnTo>
                  <a:pt x="2062155" y="66283"/>
                </a:lnTo>
                <a:lnTo>
                  <a:pt x="2096516" y="93371"/>
                </a:lnTo>
                <a:lnTo>
                  <a:pt x="2127421" y="124261"/>
                </a:lnTo>
                <a:lnTo>
                  <a:pt x="2154523" y="158608"/>
                </a:lnTo>
                <a:lnTo>
                  <a:pt x="2177475" y="196066"/>
                </a:lnTo>
                <a:lnTo>
                  <a:pt x="2195931" y="236288"/>
                </a:lnTo>
                <a:lnTo>
                  <a:pt x="2209543" y="278928"/>
                </a:lnTo>
                <a:lnTo>
                  <a:pt x="2217964" y="323640"/>
                </a:lnTo>
                <a:lnTo>
                  <a:pt x="2220849" y="370077"/>
                </a:lnTo>
                <a:lnTo>
                  <a:pt x="2220849" y="3028619"/>
                </a:lnTo>
                <a:lnTo>
                  <a:pt x="2217964" y="3075051"/>
                </a:lnTo>
                <a:lnTo>
                  <a:pt x="2209543" y="3119761"/>
                </a:lnTo>
                <a:lnTo>
                  <a:pt x="2195931" y="3162404"/>
                </a:lnTo>
                <a:lnTo>
                  <a:pt x="2177475" y="3202631"/>
                </a:lnTo>
                <a:lnTo>
                  <a:pt x="2154523" y="3240097"/>
                </a:lnTo>
                <a:lnTo>
                  <a:pt x="2127421" y="3274454"/>
                </a:lnTo>
                <a:lnTo>
                  <a:pt x="2096516" y="3305355"/>
                </a:lnTo>
                <a:lnTo>
                  <a:pt x="2062155" y="3332455"/>
                </a:lnTo>
                <a:lnTo>
                  <a:pt x="2024684" y="3355404"/>
                </a:lnTo>
                <a:lnTo>
                  <a:pt x="1984450" y="3373858"/>
                </a:lnTo>
                <a:lnTo>
                  <a:pt x="1941801" y="3387469"/>
                </a:lnTo>
                <a:lnTo>
                  <a:pt x="1897083" y="3395889"/>
                </a:lnTo>
                <a:lnTo>
                  <a:pt x="1850644" y="3398774"/>
                </a:lnTo>
                <a:lnTo>
                  <a:pt x="370078" y="3398774"/>
                </a:lnTo>
                <a:lnTo>
                  <a:pt x="323640" y="3395889"/>
                </a:lnTo>
                <a:lnTo>
                  <a:pt x="278928" y="3387469"/>
                </a:lnTo>
                <a:lnTo>
                  <a:pt x="236288" y="3373858"/>
                </a:lnTo>
                <a:lnTo>
                  <a:pt x="196066" y="3355404"/>
                </a:lnTo>
                <a:lnTo>
                  <a:pt x="158608" y="3332455"/>
                </a:lnTo>
                <a:lnTo>
                  <a:pt x="124261" y="3305355"/>
                </a:lnTo>
                <a:lnTo>
                  <a:pt x="93371" y="3274454"/>
                </a:lnTo>
                <a:lnTo>
                  <a:pt x="66283" y="3240097"/>
                </a:lnTo>
                <a:lnTo>
                  <a:pt x="43344" y="3202631"/>
                </a:lnTo>
                <a:lnTo>
                  <a:pt x="24900" y="3162404"/>
                </a:lnTo>
                <a:lnTo>
                  <a:pt x="11297" y="3119761"/>
                </a:lnTo>
                <a:lnTo>
                  <a:pt x="2882" y="3075051"/>
                </a:lnTo>
                <a:lnTo>
                  <a:pt x="0" y="3028619"/>
                </a:lnTo>
                <a:lnTo>
                  <a:pt x="0" y="37007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900552" y="2902711"/>
            <a:ext cx="1807845" cy="196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Познавательной  </a:t>
            </a:r>
            <a:r>
              <a:rPr sz="1600" dirty="0">
                <a:latin typeface="Times New Roman"/>
                <a:cs typeface="Times New Roman"/>
              </a:rPr>
              <a:t>сферы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spc="-15" dirty="0">
                <a:latin typeface="Times New Roman"/>
                <a:cs typeface="Times New Roman"/>
              </a:rPr>
              <a:t>речевого  </a:t>
            </a:r>
            <a:r>
              <a:rPr sz="1600" spc="-5" dirty="0">
                <a:latin typeface="Times New Roman"/>
                <a:cs typeface="Times New Roman"/>
              </a:rPr>
              <a:t>развития для  </a:t>
            </a:r>
            <a:r>
              <a:rPr sz="1600" spc="-10" dirty="0">
                <a:latin typeface="Times New Roman"/>
                <a:cs typeface="Times New Roman"/>
              </a:rPr>
              <a:t>успешного </a:t>
            </a:r>
            <a:r>
              <a:rPr sz="1600" spc="-5" dirty="0">
                <a:latin typeface="Times New Roman"/>
                <a:cs typeface="Times New Roman"/>
              </a:rPr>
              <a:t>усвоения  </a:t>
            </a:r>
            <a:r>
              <a:rPr sz="1600" spc="-10" dirty="0">
                <a:latin typeface="Times New Roman"/>
                <a:cs typeface="Times New Roman"/>
              </a:rPr>
              <a:t>академической  </a:t>
            </a:r>
            <a:r>
              <a:rPr sz="1600" spc="-5" dirty="0">
                <a:latin typeface="Times New Roman"/>
                <a:cs typeface="Times New Roman"/>
              </a:rPr>
              <a:t>составляющей  </a:t>
            </a:r>
            <a:r>
              <a:rPr sz="1600" spc="-10" dirty="0">
                <a:latin typeface="Times New Roman"/>
                <a:cs typeface="Times New Roman"/>
              </a:rPr>
              <a:t>образовательной  </a:t>
            </a:r>
            <a:r>
              <a:rPr sz="1600" spc="-5" dirty="0">
                <a:latin typeface="Times New Roman"/>
                <a:cs typeface="Times New Roman"/>
              </a:rPr>
              <a:t>программы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046726" y="2741548"/>
            <a:ext cx="2181225" cy="3434079"/>
          </a:xfrm>
          <a:custGeom>
            <a:avLst/>
            <a:gdLst/>
            <a:ahLst/>
            <a:cxnLst/>
            <a:rect l="l" t="t" r="r" b="b"/>
            <a:pathLst>
              <a:path w="2181225" h="3434079">
                <a:moveTo>
                  <a:pt x="0" y="363600"/>
                </a:moveTo>
                <a:lnTo>
                  <a:pt x="3317" y="314267"/>
                </a:lnTo>
                <a:lnTo>
                  <a:pt x="12980" y="266949"/>
                </a:lnTo>
                <a:lnTo>
                  <a:pt x="28557" y="222081"/>
                </a:lnTo>
                <a:lnTo>
                  <a:pt x="49614" y="180095"/>
                </a:lnTo>
                <a:lnTo>
                  <a:pt x="75720" y="141425"/>
                </a:lnTo>
                <a:lnTo>
                  <a:pt x="106441" y="106505"/>
                </a:lnTo>
                <a:lnTo>
                  <a:pt x="141346" y="75768"/>
                </a:lnTo>
                <a:lnTo>
                  <a:pt x="180001" y="49647"/>
                </a:lnTo>
                <a:lnTo>
                  <a:pt x="221974" y="28576"/>
                </a:lnTo>
                <a:lnTo>
                  <a:pt x="266832" y="12989"/>
                </a:lnTo>
                <a:lnTo>
                  <a:pt x="314143" y="3319"/>
                </a:lnTo>
                <a:lnTo>
                  <a:pt x="363474" y="0"/>
                </a:lnTo>
                <a:lnTo>
                  <a:pt x="1817624" y="0"/>
                </a:lnTo>
                <a:lnTo>
                  <a:pt x="1866957" y="3319"/>
                </a:lnTo>
                <a:lnTo>
                  <a:pt x="1914275" y="12989"/>
                </a:lnTo>
                <a:lnTo>
                  <a:pt x="1959143" y="28576"/>
                </a:lnTo>
                <a:lnTo>
                  <a:pt x="2001129" y="49647"/>
                </a:lnTo>
                <a:lnTo>
                  <a:pt x="2039799" y="75768"/>
                </a:lnTo>
                <a:lnTo>
                  <a:pt x="2074719" y="106505"/>
                </a:lnTo>
                <a:lnTo>
                  <a:pt x="2105456" y="141425"/>
                </a:lnTo>
                <a:lnTo>
                  <a:pt x="2131577" y="180095"/>
                </a:lnTo>
                <a:lnTo>
                  <a:pt x="2152648" y="222081"/>
                </a:lnTo>
                <a:lnTo>
                  <a:pt x="2168235" y="266949"/>
                </a:lnTo>
                <a:lnTo>
                  <a:pt x="2177905" y="314267"/>
                </a:lnTo>
                <a:lnTo>
                  <a:pt x="2181225" y="363600"/>
                </a:lnTo>
                <a:lnTo>
                  <a:pt x="2181225" y="3070275"/>
                </a:lnTo>
                <a:lnTo>
                  <a:pt x="2177905" y="3119608"/>
                </a:lnTo>
                <a:lnTo>
                  <a:pt x="2168235" y="3166923"/>
                </a:lnTo>
                <a:lnTo>
                  <a:pt x="2152648" y="3211787"/>
                </a:lnTo>
                <a:lnTo>
                  <a:pt x="2131577" y="3253768"/>
                </a:lnTo>
                <a:lnTo>
                  <a:pt x="2105456" y="3292432"/>
                </a:lnTo>
                <a:lnTo>
                  <a:pt x="2074719" y="3327346"/>
                </a:lnTo>
                <a:lnTo>
                  <a:pt x="2039799" y="3358076"/>
                </a:lnTo>
                <a:lnTo>
                  <a:pt x="2001129" y="3384191"/>
                </a:lnTo>
                <a:lnTo>
                  <a:pt x="1959143" y="3405256"/>
                </a:lnTo>
                <a:lnTo>
                  <a:pt x="1914275" y="3420839"/>
                </a:lnTo>
                <a:lnTo>
                  <a:pt x="1866957" y="3430507"/>
                </a:lnTo>
                <a:lnTo>
                  <a:pt x="1817624" y="3433826"/>
                </a:lnTo>
                <a:lnTo>
                  <a:pt x="363474" y="3433826"/>
                </a:lnTo>
                <a:lnTo>
                  <a:pt x="314143" y="3430507"/>
                </a:lnTo>
                <a:lnTo>
                  <a:pt x="266832" y="3420839"/>
                </a:lnTo>
                <a:lnTo>
                  <a:pt x="221974" y="3405256"/>
                </a:lnTo>
                <a:lnTo>
                  <a:pt x="180001" y="3384191"/>
                </a:lnTo>
                <a:lnTo>
                  <a:pt x="141346" y="3358076"/>
                </a:lnTo>
                <a:lnTo>
                  <a:pt x="106441" y="3327346"/>
                </a:lnTo>
                <a:lnTo>
                  <a:pt x="75720" y="3292432"/>
                </a:lnTo>
                <a:lnTo>
                  <a:pt x="49614" y="3253768"/>
                </a:lnTo>
                <a:lnTo>
                  <a:pt x="28557" y="3211787"/>
                </a:lnTo>
                <a:lnTo>
                  <a:pt x="12980" y="3166923"/>
                </a:lnTo>
                <a:lnTo>
                  <a:pt x="3317" y="3119608"/>
                </a:lnTo>
                <a:lnTo>
                  <a:pt x="0" y="3070275"/>
                </a:lnTo>
                <a:lnTo>
                  <a:pt x="0" y="3636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232653" y="2888107"/>
            <a:ext cx="1657350" cy="245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Выявление  нарушений </a:t>
            </a:r>
            <a:r>
              <a:rPr sz="1600" spc="-5" dirty="0">
                <a:latin typeface="Times New Roman"/>
                <a:cs typeface="Times New Roman"/>
              </a:rPr>
              <a:t>и  уровня </a:t>
            </a:r>
            <a:r>
              <a:rPr sz="1600" spc="-15" dirty="0">
                <a:latin typeface="Times New Roman"/>
                <a:cs typeface="Times New Roman"/>
              </a:rPr>
              <a:t>речевого  </a:t>
            </a:r>
            <a:r>
              <a:rPr sz="1600" spc="-5" dirty="0">
                <a:latin typeface="Times New Roman"/>
                <a:cs typeface="Times New Roman"/>
              </a:rPr>
              <a:t>развития, устной и  письменной </a:t>
            </a:r>
            <a:r>
              <a:rPr sz="1600" spc="-10" dirty="0">
                <a:latin typeface="Times New Roman"/>
                <a:cs typeface="Times New Roman"/>
              </a:rPr>
              <a:t>речи,  </a:t>
            </a:r>
            <a:r>
              <a:rPr sz="1600" spc="-20" dirty="0">
                <a:latin typeface="Times New Roman"/>
                <a:cs typeface="Times New Roman"/>
              </a:rPr>
              <a:t>коммуникативных  </a:t>
            </a:r>
            <a:r>
              <a:rPr sz="1600" spc="-15" dirty="0">
                <a:latin typeface="Times New Roman"/>
                <a:cs typeface="Times New Roman"/>
              </a:rPr>
              <a:t>навыков </a:t>
            </a:r>
            <a:r>
              <a:rPr sz="1600" spc="-5" dirty="0">
                <a:latin typeface="Times New Roman"/>
                <a:cs typeface="Times New Roman"/>
              </a:rPr>
              <a:t>и  индивидуальных  </a:t>
            </a:r>
            <a:r>
              <a:rPr sz="1600" dirty="0">
                <a:latin typeface="Times New Roman"/>
                <a:cs typeface="Times New Roman"/>
              </a:rPr>
              <a:t>особенностей  </a:t>
            </a:r>
            <a:r>
              <a:rPr sz="1600" spc="-10" dirty="0">
                <a:latin typeface="Times New Roman"/>
                <a:cs typeface="Times New Roman"/>
              </a:rPr>
              <a:t>ребенка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018276" y="1781175"/>
            <a:ext cx="646430" cy="561975"/>
          </a:xfrm>
          <a:custGeom>
            <a:avLst/>
            <a:gdLst/>
            <a:ahLst/>
            <a:cxnLst/>
            <a:rect l="l" t="t" r="r" b="b"/>
            <a:pathLst>
              <a:path w="646429" h="561975">
                <a:moveTo>
                  <a:pt x="646049" y="280924"/>
                </a:moveTo>
                <a:lnTo>
                  <a:pt x="0" y="280924"/>
                </a:lnTo>
                <a:lnTo>
                  <a:pt x="322961" y="561975"/>
                </a:lnTo>
                <a:lnTo>
                  <a:pt x="646049" y="280924"/>
                </a:lnTo>
                <a:close/>
              </a:path>
              <a:path w="646429" h="561975">
                <a:moveTo>
                  <a:pt x="484504" y="0"/>
                </a:moveTo>
                <a:lnTo>
                  <a:pt x="161416" y="0"/>
                </a:lnTo>
                <a:lnTo>
                  <a:pt x="161416" y="280924"/>
                </a:lnTo>
                <a:lnTo>
                  <a:pt x="484504" y="280924"/>
                </a:lnTo>
                <a:lnTo>
                  <a:pt x="484504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18276" y="1781175"/>
            <a:ext cx="646430" cy="561975"/>
          </a:xfrm>
          <a:custGeom>
            <a:avLst/>
            <a:gdLst/>
            <a:ahLst/>
            <a:cxnLst/>
            <a:rect l="l" t="t" r="r" b="b"/>
            <a:pathLst>
              <a:path w="646429" h="561975">
                <a:moveTo>
                  <a:pt x="0" y="280924"/>
                </a:moveTo>
                <a:lnTo>
                  <a:pt x="161416" y="280924"/>
                </a:lnTo>
                <a:lnTo>
                  <a:pt x="161416" y="0"/>
                </a:lnTo>
                <a:lnTo>
                  <a:pt x="484504" y="0"/>
                </a:lnTo>
                <a:lnTo>
                  <a:pt x="484504" y="280924"/>
                </a:lnTo>
                <a:lnTo>
                  <a:pt x="646049" y="280924"/>
                </a:lnTo>
                <a:lnTo>
                  <a:pt x="322961" y="561975"/>
                </a:lnTo>
                <a:lnTo>
                  <a:pt x="0" y="280924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64001" y="1781175"/>
            <a:ext cx="646430" cy="568325"/>
          </a:xfrm>
          <a:custGeom>
            <a:avLst/>
            <a:gdLst/>
            <a:ahLst/>
            <a:cxnLst/>
            <a:rect l="l" t="t" r="r" b="b"/>
            <a:pathLst>
              <a:path w="646429" h="568325">
                <a:moveTo>
                  <a:pt x="646049" y="284099"/>
                </a:moveTo>
                <a:lnTo>
                  <a:pt x="0" y="284099"/>
                </a:lnTo>
                <a:lnTo>
                  <a:pt x="322961" y="568325"/>
                </a:lnTo>
                <a:lnTo>
                  <a:pt x="646049" y="284099"/>
                </a:lnTo>
                <a:close/>
              </a:path>
              <a:path w="646429" h="568325">
                <a:moveTo>
                  <a:pt x="484504" y="0"/>
                </a:moveTo>
                <a:lnTo>
                  <a:pt x="161416" y="0"/>
                </a:lnTo>
                <a:lnTo>
                  <a:pt x="161416" y="284099"/>
                </a:lnTo>
                <a:lnTo>
                  <a:pt x="484504" y="284099"/>
                </a:lnTo>
                <a:lnTo>
                  <a:pt x="484504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64001" y="1781175"/>
            <a:ext cx="646430" cy="568325"/>
          </a:xfrm>
          <a:custGeom>
            <a:avLst/>
            <a:gdLst/>
            <a:ahLst/>
            <a:cxnLst/>
            <a:rect l="l" t="t" r="r" b="b"/>
            <a:pathLst>
              <a:path w="646429" h="568325">
                <a:moveTo>
                  <a:pt x="0" y="284099"/>
                </a:moveTo>
                <a:lnTo>
                  <a:pt x="161416" y="284099"/>
                </a:lnTo>
                <a:lnTo>
                  <a:pt x="161416" y="0"/>
                </a:lnTo>
                <a:lnTo>
                  <a:pt x="484504" y="0"/>
                </a:lnTo>
                <a:lnTo>
                  <a:pt x="484504" y="284099"/>
                </a:lnTo>
                <a:lnTo>
                  <a:pt x="646049" y="284099"/>
                </a:lnTo>
                <a:lnTo>
                  <a:pt x="322961" y="568325"/>
                </a:lnTo>
                <a:lnTo>
                  <a:pt x="0" y="28409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52589" y="2728976"/>
            <a:ext cx="2442845" cy="3399154"/>
          </a:xfrm>
          <a:custGeom>
            <a:avLst/>
            <a:gdLst/>
            <a:ahLst/>
            <a:cxnLst/>
            <a:rect l="l" t="t" r="r" b="b"/>
            <a:pathLst>
              <a:path w="2442845" h="3399154">
                <a:moveTo>
                  <a:pt x="0" y="407035"/>
                </a:moveTo>
                <a:lnTo>
                  <a:pt x="2738" y="359567"/>
                </a:lnTo>
                <a:lnTo>
                  <a:pt x="10750" y="313708"/>
                </a:lnTo>
                <a:lnTo>
                  <a:pt x="23730" y="269762"/>
                </a:lnTo>
                <a:lnTo>
                  <a:pt x="41373" y="228035"/>
                </a:lnTo>
                <a:lnTo>
                  <a:pt x="63372" y="188832"/>
                </a:lnTo>
                <a:lnTo>
                  <a:pt x="89423" y="152459"/>
                </a:lnTo>
                <a:lnTo>
                  <a:pt x="119221" y="119221"/>
                </a:lnTo>
                <a:lnTo>
                  <a:pt x="152459" y="89423"/>
                </a:lnTo>
                <a:lnTo>
                  <a:pt x="188832" y="63372"/>
                </a:lnTo>
                <a:lnTo>
                  <a:pt x="228035" y="41373"/>
                </a:lnTo>
                <a:lnTo>
                  <a:pt x="269762" y="23730"/>
                </a:lnTo>
                <a:lnTo>
                  <a:pt x="313708" y="10750"/>
                </a:lnTo>
                <a:lnTo>
                  <a:pt x="359567" y="2738"/>
                </a:lnTo>
                <a:lnTo>
                  <a:pt x="407034" y="0"/>
                </a:lnTo>
                <a:lnTo>
                  <a:pt x="2035428" y="0"/>
                </a:lnTo>
                <a:lnTo>
                  <a:pt x="2082921" y="2738"/>
                </a:lnTo>
                <a:lnTo>
                  <a:pt x="2128802" y="10750"/>
                </a:lnTo>
                <a:lnTo>
                  <a:pt x="2172766" y="23730"/>
                </a:lnTo>
                <a:lnTo>
                  <a:pt x="2214509" y="41373"/>
                </a:lnTo>
                <a:lnTo>
                  <a:pt x="2253724" y="63372"/>
                </a:lnTo>
                <a:lnTo>
                  <a:pt x="2290108" y="89423"/>
                </a:lnTo>
                <a:lnTo>
                  <a:pt x="2323353" y="119221"/>
                </a:lnTo>
                <a:lnTo>
                  <a:pt x="2353157" y="152459"/>
                </a:lnTo>
                <a:lnTo>
                  <a:pt x="2379212" y="188832"/>
                </a:lnTo>
                <a:lnTo>
                  <a:pt x="2401214" y="228035"/>
                </a:lnTo>
                <a:lnTo>
                  <a:pt x="2418859" y="269762"/>
                </a:lnTo>
                <a:lnTo>
                  <a:pt x="2431840" y="313708"/>
                </a:lnTo>
                <a:lnTo>
                  <a:pt x="2439852" y="359567"/>
                </a:lnTo>
                <a:lnTo>
                  <a:pt x="2442590" y="407035"/>
                </a:lnTo>
                <a:lnTo>
                  <a:pt x="2442590" y="2991675"/>
                </a:lnTo>
                <a:lnTo>
                  <a:pt x="2439852" y="3039150"/>
                </a:lnTo>
                <a:lnTo>
                  <a:pt x="2431840" y="3085017"/>
                </a:lnTo>
                <a:lnTo>
                  <a:pt x="2418859" y="3128970"/>
                </a:lnTo>
                <a:lnTo>
                  <a:pt x="2401214" y="3170704"/>
                </a:lnTo>
                <a:lnTo>
                  <a:pt x="2379212" y="3209913"/>
                </a:lnTo>
                <a:lnTo>
                  <a:pt x="2353157" y="3246292"/>
                </a:lnTo>
                <a:lnTo>
                  <a:pt x="2323353" y="3279535"/>
                </a:lnTo>
                <a:lnTo>
                  <a:pt x="2290108" y="3309337"/>
                </a:lnTo>
                <a:lnTo>
                  <a:pt x="2253724" y="3335392"/>
                </a:lnTo>
                <a:lnTo>
                  <a:pt x="2214509" y="3357394"/>
                </a:lnTo>
                <a:lnTo>
                  <a:pt x="2172766" y="3375040"/>
                </a:lnTo>
                <a:lnTo>
                  <a:pt x="2128802" y="3388021"/>
                </a:lnTo>
                <a:lnTo>
                  <a:pt x="2082921" y="3396035"/>
                </a:lnTo>
                <a:lnTo>
                  <a:pt x="2035428" y="3398774"/>
                </a:lnTo>
                <a:lnTo>
                  <a:pt x="407034" y="3398774"/>
                </a:lnTo>
                <a:lnTo>
                  <a:pt x="359567" y="3396035"/>
                </a:lnTo>
                <a:lnTo>
                  <a:pt x="313708" y="3388021"/>
                </a:lnTo>
                <a:lnTo>
                  <a:pt x="269762" y="3375040"/>
                </a:lnTo>
                <a:lnTo>
                  <a:pt x="228035" y="3357394"/>
                </a:lnTo>
                <a:lnTo>
                  <a:pt x="188832" y="3335392"/>
                </a:lnTo>
                <a:lnTo>
                  <a:pt x="152459" y="3309337"/>
                </a:lnTo>
                <a:lnTo>
                  <a:pt x="119221" y="3279535"/>
                </a:lnTo>
                <a:lnTo>
                  <a:pt x="89423" y="3246292"/>
                </a:lnTo>
                <a:lnTo>
                  <a:pt x="63372" y="3209913"/>
                </a:lnTo>
                <a:lnTo>
                  <a:pt x="41373" y="3170704"/>
                </a:lnTo>
                <a:lnTo>
                  <a:pt x="23730" y="3128970"/>
                </a:lnTo>
                <a:lnTo>
                  <a:pt x="10750" y="3085017"/>
                </a:lnTo>
                <a:lnTo>
                  <a:pt x="2738" y="3039150"/>
                </a:lnTo>
                <a:lnTo>
                  <a:pt x="0" y="2991675"/>
                </a:lnTo>
                <a:lnTo>
                  <a:pt x="0" y="40703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451597" y="2888107"/>
            <a:ext cx="2033905" cy="269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430530" indent="-228600">
              <a:lnSpc>
                <a:spcPct val="100000"/>
              </a:lnSpc>
              <a:buFont typeface="Times New Roman"/>
              <a:buAutoNum type="arabicPeriod"/>
              <a:tabLst>
                <a:tab pos="241300" algn="l"/>
              </a:tabLst>
            </a:pPr>
            <a:r>
              <a:rPr sz="1600" spc="-10" dirty="0">
                <a:latin typeface="Times New Roman"/>
                <a:cs typeface="Times New Roman"/>
              </a:rPr>
              <a:t>Оценка </a:t>
            </a:r>
            <a:r>
              <a:rPr sz="1600" spc="-5" dirty="0">
                <a:latin typeface="Times New Roman"/>
                <a:cs typeface="Times New Roman"/>
              </a:rPr>
              <a:t>уровня  </a:t>
            </a:r>
            <a:r>
              <a:rPr sz="1600" dirty="0">
                <a:latin typeface="Times New Roman"/>
                <a:cs typeface="Times New Roman"/>
              </a:rPr>
              <a:t>особенностей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и  </a:t>
            </a:r>
            <a:r>
              <a:rPr sz="1600" dirty="0">
                <a:latin typeface="Times New Roman"/>
                <a:cs typeface="Times New Roman"/>
              </a:rPr>
              <a:t>потребностей  </a:t>
            </a:r>
            <a:r>
              <a:rPr sz="1600" spc="-10" dirty="0">
                <a:latin typeface="Times New Roman"/>
                <a:cs typeface="Times New Roman"/>
              </a:rPr>
              <a:t>ребенка.</a:t>
            </a:r>
            <a:endParaRPr sz="16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0000"/>
              </a:lnSpc>
              <a:buFont typeface="Times New Roman"/>
              <a:buAutoNum type="arabicPeriod"/>
              <a:tabLst>
                <a:tab pos="241300" algn="l"/>
              </a:tabLst>
            </a:pPr>
            <a:r>
              <a:rPr sz="1600" spc="-10" dirty="0">
                <a:latin typeface="Times New Roman"/>
                <a:cs typeface="Times New Roman"/>
              </a:rPr>
              <a:t>Оценка </a:t>
            </a:r>
            <a:r>
              <a:rPr sz="1600" spc="-5" dirty="0">
                <a:latin typeface="Times New Roman"/>
                <a:cs typeface="Times New Roman"/>
              </a:rPr>
              <a:t>ресурсных  возможностей  </a:t>
            </a:r>
            <a:r>
              <a:rPr sz="1600" spc="-10" dirty="0">
                <a:latin typeface="Times New Roman"/>
                <a:cs typeface="Times New Roman"/>
              </a:rPr>
              <a:t>ребенка, </a:t>
            </a:r>
            <a:r>
              <a:rPr sz="1600" spc="-5" dirty="0">
                <a:latin typeface="Times New Roman"/>
                <a:cs typeface="Times New Roman"/>
              </a:rPr>
              <a:t>в </a:t>
            </a:r>
            <a:r>
              <a:rPr sz="1600" spc="-25" dirty="0">
                <a:latin typeface="Times New Roman"/>
                <a:cs typeface="Times New Roman"/>
              </a:rPr>
              <a:t>том </a:t>
            </a:r>
            <a:r>
              <a:rPr sz="1600" spc="-5" dirty="0">
                <a:latin typeface="Times New Roman"/>
                <a:cs typeface="Times New Roman"/>
              </a:rPr>
              <a:t>числе  </a:t>
            </a:r>
            <a:r>
              <a:rPr sz="1600" dirty="0">
                <a:latin typeface="Times New Roman"/>
                <a:cs typeface="Times New Roman"/>
              </a:rPr>
              <a:t>особенностей </a:t>
            </a:r>
            <a:r>
              <a:rPr sz="1600" spc="-15" dirty="0">
                <a:latin typeface="Times New Roman"/>
                <a:cs typeface="Times New Roman"/>
              </a:rPr>
              <a:t>его  </a:t>
            </a:r>
            <a:r>
              <a:rPr sz="1600" dirty="0">
                <a:latin typeface="Times New Roman"/>
                <a:cs typeface="Times New Roman"/>
              </a:rPr>
              <a:t>работоспособности  </a:t>
            </a:r>
            <a:r>
              <a:rPr sz="1600" spc="-5" dirty="0">
                <a:latin typeface="Times New Roman"/>
                <a:cs typeface="Times New Roman"/>
              </a:rPr>
              <a:t>и темпа  </a:t>
            </a:r>
            <a:r>
              <a:rPr sz="1600" dirty="0">
                <a:latin typeface="Times New Roman"/>
                <a:cs typeface="Times New Roman"/>
              </a:rPr>
              <a:t>деятельности.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399526" y="1766951"/>
            <a:ext cx="647700" cy="576580"/>
          </a:xfrm>
          <a:custGeom>
            <a:avLst/>
            <a:gdLst/>
            <a:ahLst/>
            <a:cxnLst/>
            <a:rect l="l" t="t" r="r" b="b"/>
            <a:pathLst>
              <a:path w="647700" h="576580">
                <a:moveTo>
                  <a:pt x="647700" y="288036"/>
                </a:moveTo>
                <a:lnTo>
                  <a:pt x="0" y="288036"/>
                </a:lnTo>
                <a:lnTo>
                  <a:pt x="323850" y="576199"/>
                </a:lnTo>
                <a:lnTo>
                  <a:pt x="647700" y="288036"/>
                </a:lnTo>
                <a:close/>
              </a:path>
              <a:path w="647700" h="576580">
                <a:moveTo>
                  <a:pt x="485775" y="0"/>
                </a:moveTo>
                <a:lnTo>
                  <a:pt x="161925" y="0"/>
                </a:lnTo>
                <a:lnTo>
                  <a:pt x="161925" y="288036"/>
                </a:lnTo>
                <a:lnTo>
                  <a:pt x="485775" y="288036"/>
                </a:lnTo>
                <a:lnTo>
                  <a:pt x="485775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99526" y="1766951"/>
            <a:ext cx="647700" cy="576580"/>
          </a:xfrm>
          <a:custGeom>
            <a:avLst/>
            <a:gdLst/>
            <a:ahLst/>
            <a:cxnLst/>
            <a:rect l="l" t="t" r="r" b="b"/>
            <a:pathLst>
              <a:path w="647700" h="576580">
                <a:moveTo>
                  <a:pt x="0" y="288036"/>
                </a:moveTo>
                <a:lnTo>
                  <a:pt x="161925" y="288036"/>
                </a:lnTo>
                <a:lnTo>
                  <a:pt x="161925" y="0"/>
                </a:lnTo>
                <a:lnTo>
                  <a:pt x="485775" y="0"/>
                </a:lnTo>
                <a:lnTo>
                  <a:pt x="485775" y="288036"/>
                </a:lnTo>
                <a:lnTo>
                  <a:pt x="647700" y="288036"/>
                </a:lnTo>
                <a:lnTo>
                  <a:pt x="323850" y="576199"/>
                </a:lnTo>
                <a:lnTo>
                  <a:pt x="0" y="288036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740900" y="2671826"/>
            <a:ext cx="2197100" cy="3418204"/>
          </a:xfrm>
          <a:custGeom>
            <a:avLst/>
            <a:gdLst/>
            <a:ahLst/>
            <a:cxnLst/>
            <a:rect l="l" t="t" r="r" b="b"/>
            <a:pathLst>
              <a:path w="2197100" h="3418204">
                <a:moveTo>
                  <a:pt x="0" y="366140"/>
                </a:moveTo>
                <a:lnTo>
                  <a:pt x="2853" y="320193"/>
                </a:lnTo>
                <a:lnTo>
                  <a:pt x="11184" y="275955"/>
                </a:lnTo>
                <a:lnTo>
                  <a:pt x="24649" y="233767"/>
                </a:lnTo>
                <a:lnTo>
                  <a:pt x="42905" y="193973"/>
                </a:lnTo>
                <a:lnTo>
                  <a:pt x="65608" y="156914"/>
                </a:lnTo>
                <a:lnTo>
                  <a:pt x="92415" y="122933"/>
                </a:lnTo>
                <a:lnTo>
                  <a:pt x="122984" y="92372"/>
                </a:lnTo>
                <a:lnTo>
                  <a:pt x="156969" y="65573"/>
                </a:lnTo>
                <a:lnTo>
                  <a:pt x="194029" y="42880"/>
                </a:lnTo>
                <a:lnTo>
                  <a:pt x="233819" y="24633"/>
                </a:lnTo>
                <a:lnTo>
                  <a:pt x="275997" y="11176"/>
                </a:lnTo>
                <a:lnTo>
                  <a:pt x="320218" y="2851"/>
                </a:lnTo>
                <a:lnTo>
                  <a:pt x="366141" y="0"/>
                </a:lnTo>
                <a:lnTo>
                  <a:pt x="1830958" y="0"/>
                </a:lnTo>
                <a:lnTo>
                  <a:pt x="1876881" y="2851"/>
                </a:lnTo>
                <a:lnTo>
                  <a:pt x="1921102" y="11176"/>
                </a:lnTo>
                <a:lnTo>
                  <a:pt x="1963280" y="24633"/>
                </a:lnTo>
                <a:lnTo>
                  <a:pt x="2003070" y="42880"/>
                </a:lnTo>
                <a:lnTo>
                  <a:pt x="2040130" y="65573"/>
                </a:lnTo>
                <a:lnTo>
                  <a:pt x="2074115" y="92372"/>
                </a:lnTo>
                <a:lnTo>
                  <a:pt x="2104684" y="122933"/>
                </a:lnTo>
                <a:lnTo>
                  <a:pt x="2131491" y="156914"/>
                </a:lnTo>
                <a:lnTo>
                  <a:pt x="2154194" y="193973"/>
                </a:lnTo>
                <a:lnTo>
                  <a:pt x="2172450" y="233767"/>
                </a:lnTo>
                <a:lnTo>
                  <a:pt x="2185915" y="275955"/>
                </a:lnTo>
                <a:lnTo>
                  <a:pt x="2194246" y="320193"/>
                </a:lnTo>
                <a:lnTo>
                  <a:pt x="2197100" y="366140"/>
                </a:lnTo>
                <a:lnTo>
                  <a:pt x="2197100" y="3051632"/>
                </a:lnTo>
                <a:lnTo>
                  <a:pt x="2194246" y="3097567"/>
                </a:lnTo>
                <a:lnTo>
                  <a:pt x="2185915" y="3141799"/>
                </a:lnTo>
                <a:lnTo>
                  <a:pt x="2172450" y="3183986"/>
                </a:lnTo>
                <a:lnTo>
                  <a:pt x="2154194" y="3223783"/>
                </a:lnTo>
                <a:lnTo>
                  <a:pt x="2131491" y="3260847"/>
                </a:lnTo>
                <a:lnTo>
                  <a:pt x="2104684" y="3294836"/>
                </a:lnTo>
                <a:lnTo>
                  <a:pt x="2074115" y="3325407"/>
                </a:lnTo>
                <a:lnTo>
                  <a:pt x="2040130" y="3352216"/>
                </a:lnTo>
                <a:lnTo>
                  <a:pt x="2003070" y="3374919"/>
                </a:lnTo>
                <a:lnTo>
                  <a:pt x="1963280" y="3393175"/>
                </a:lnTo>
                <a:lnTo>
                  <a:pt x="1921102" y="3406640"/>
                </a:lnTo>
                <a:lnTo>
                  <a:pt x="1876881" y="3414970"/>
                </a:lnTo>
                <a:lnTo>
                  <a:pt x="1830958" y="3417824"/>
                </a:lnTo>
                <a:lnTo>
                  <a:pt x="366141" y="3417824"/>
                </a:lnTo>
                <a:lnTo>
                  <a:pt x="320218" y="3414970"/>
                </a:lnTo>
                <a:lnTo>
                  <a:pt x="275997" y="3406640"/>
                </a:lnTo>
                <a:lnTo>
                  <a:pt x="233819" y="3393175"/>
                </a:lnTo>
                <a:lnTo>
                  <a:pt x="194029" y="3374919"/>
                </a:lnTo>
                <a:lnTo>
                  <a:pt x="156969" y="3352216"/>
                </a:lnTo>
                <a:lnTo>
                  <a:pt x="122984" y="3325407"/>
                </a:lnTo>
                <a:lnTo>
                  <a:pt x="92415" y="3294836"/>
                </a:lnTo>
                <a:lnTo>
                  <a:pt x="65608" y="3260847"/>
                </a:lnTo>
                <a:lnTo>
                  <a:pt x="42905" y="3223783"/>
                </a:lnTo>
                <a:lnTo>
                  <a:pt x="24649" y="3183986"/>
                </a:lnTo>
                <a:lnTo>
                  <a:pt x="11184" y="3141799"/>
                </a:lnTo>
                <a:lnTo>
                  <a:pt x="2853" y="3097567"/>
                </a:lnTo>
                <a:lnTo>
                  <a:pt x="0" y="3051632"/>
                </a:lnTo>
                <a:lnTo>
                  <a:pt x="0" y="36614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9928097" y="2818891"/>
            <a:ext cx="1782445" cy="269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1.Межличностных  </a:t>
            </a:r>
            <a:r>
              <a:rPr sz="1600" spc="-10" dirty="0">
                <a:latin typeface="Times New Roman"/>
                <a:cs typeface="Times New Roman"/>
              </a:rPr>
              <a:t>отношений </a:t>
            </a:r>
            <a:r>
              <a:rPr sz="1600" spc="-5" dirty="0">
                <a:latin typeface="Times New Roman"/>
                <a:cs typeface="Times New Roman"/>
              </a:rPr>
              <a:t>детей, в  </a:t>
            </a:r>
            <a:r>
              <a:rPr sz="1600" spc="-25" dirty="0">
                <a:latin typeface="Times New Roman"/>
                <a:cs typeface="Times New Roman"/>
              </a:rPr>
              <a:t>том </a:t>
            </a:r>
            <a:r>
              <a:rPr sz="1600" spc="-5" dirty="0">
                <a:latin typeface="Times New Roman"/>
                <a:cs typeface="Times New Roman"/>
              </a:rPr>
              <a:t>числе к </a:t>
            </a:r>
            <a:r>
              <a:rPr sz="1600" spc="-10" dirty="0">
                <a:latin typeface="Times New Roman"/>
                <a:cs typeface="Times New Roman"/>
              </a:rPr>
              <a:t>ребенку  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ОВЗ</a:t>
            </a:r>
            <a:endParaRPr sz="1600">
              <a:latin typeface="Times New Roman"/>
              <a:cs typeface="Times New Roman"/>
            </a:endParaRPr>
          </a:p>
          <a:p>
            <a:pPr marL="12700" marR="9144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2. </a:t>
            </a:r>
            <a:r>
              <a:rPr sz="1600" spc="-10" dirty="0">
                <a:latin typeface="Times New Roman"/>
                <a:cs typeface="Times New Roman"/>
              </a:rPr>
              <a:t>Формирование  </a:t>
            </a:r>
            <a:r>
              <a:rPr sz="1600" spc="-15" dirty="0">
                <a:latin typeface="Times New Roman"/>
                <a:cs typeface="Times New Roman"/>
              </a:rPr>
              <a:t>навыков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социально  </a:t>
            </a:r>
            <a:r>
              <a:rPr sz="1600" spc="-15" dirty="0">
                <a:latin typeface="Times New Roman"/>
                <a:cs typeface="Times New Roman"/>
              </a:rPr>
              <a:t>бытового  </a:t>
            </a:r>
            <a:r>
              <a:rPr sz="1600" spc="-5" dirty="0">
                <a:latin typeface="Times New Roman"/>
                <a:cs typeface="Times New Roman"/>
              </a:rPr>
              <a:t>ориентирования  3.Социальных  </a:t>
            </a:r>
            <a:r>
              <a:rPr sz="1600" spc="-15" dirty="0">
                <a:latin typeface="Times New Roman"/>
                <a:cs typeface="Times New Roman"/>
              </a:rPr>
              <a:t>навыков </a:t>
            </a:r>
            <a:r>
              <a:rPr sz="1600" spc="-10" dirty="0">
                <a:latin typeface="Times New Roman"/>
                <a:cs typeface="Times New Roman"/>
              </a:rPr>
              <a:t>ребенка </a:t>
            </a:r>
            <a:r>
              <a:rPr sz="1600" spc="-5" dirty="0">
                <a:latin typeface="Times New Roman"/>
                <a:cs typeface="Times New Roman"/>
              </a:rPr>
              <a:t>с  ОВЗ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787126" y="1766951"/>
            <a:ext cx="646430" cy="539750"/>
          </a:xfrm>
          <a:custGeom>
            <a:avLst/>
            <a:gdLst/>
            <a:ahLst/>
            <a:cxnLst/>
            <a:rect l="l" t="t" r="r" b="b"/>
            <a:pathLst>
              <a:path w="646429" h="539750">
                <a:moveTo>
                  <a:pt x="646049" y="269875"/>
                </a:moveTo>
                <a:lnTo>
                  <a:pt x="0" y="269875"/>
                </a:lnTo>
                <a:lnTo>
                  <a:pt x="322960" y="539750"/>
                </a:lnTo>
                <a:lnTo>
                  <a:pt x="646049" y="269875"/>
                </a:lnTo>
                <a:close/>
              </a:path>
              <a:path w="646429" h="539750">
                <a:moveTo>
                  <a:pt x="484504" y="0"/>
                </a:moveTo>
                <a:lnTo>
                  <a:pt x="161417" y="0"/>
                </a:lnTo>
                <a:lnTo>
                  <a:pt x="161417" y="269875"/>
                </a:lnTo>
                <a:lnTo>
                  <a:pt x="484504" y="269875"/>
                </a:lnTo>
                <a:lnTo>
                  <a:pt x="484504" y="0"/>
                </a:lnTo>
                <a:close/>
              </a:path>
            </a:pathLst>
          </a:custGeom>
          <a:solidFill>
            <a:srgbClr val="7792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787126" y="1766951"/>
            <a:ext cx="646430" cy="539750"/>
          </a:xfrm>
          <a:custGeom>
            <a:avLst/>
            <a:gdLst/>
            <a:ahLst/>
            <a:cxnLst/>
            <a:rect l="l" t="t" r="r" b="b"/>
            <a:pathLst>
              <a:path w="646429" h="539750">
                <a:moveTo>
                  <a:pt x="0" y="269875"/>
                </a:moveTo>
                <a:lnTo>
                  <a:pt x="161417" y="269875"/>
                </a:lnTo>
                <a:lnTo>
                  <a:pt x="161417" y="0"/>
                </a:lnTo>
                <a:lnTo>
                  <a:pt x="484504" y="0"/>
                </a:lnTo>
                <a:lnTo>
                  <a:pt x="484504" y="269875"/>
                </a:lnTo>
                <a:lnTo>
                  <a:pt x="646049" y="269875"/>
                </a:lnTo>
                <a:lnTo>
                  <a:pt x="322960" y="539750"/>
                </a:lnTo>
                <a:lnTo>
                  <a:pt x="0" y="269875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95650" y="2343150"/>
            <a:ext cx="8641080" cy="360680"/>
          </a:xfrm>
          <a:custGeom>
            <a:avLst/>
            <a:gdLst/>
            <a:ahLst/>
            <a:cxnLst/>
            <a:rect l="l" t="t" r="r" b="b"/>
            <a:pathLst>
              <a:path w="8641080" h="360680">
                <a:moveTo>
                  <a:pt x="8580755" y="0"/>
                </a:moveTo>
                <a:lnTo>
                  <a:pt x="60071" y="0"/>
                </a:lnTo>
                <a:lnTo>
                  <a:pt x="36701" y="4724"/>
                </a:lnTo>
                <a:lnTo>
                  <a:pt x="17605" y="17605"/>
                </a:lnTo>
                <a:lnTo>
                  <a:pt x="4724" y="36701"/>
                </a:lnTo>
                <a:lnTo>
                  <a:pt x="0" y="60071"/>
                </a:lnTo>
                <a:lnTo>
                  <a:pt x="0" y="300354"/>
                </a:lnTo>
                <a:lnTo>
                  <a:pt x="4724" y="323705"/>
                </a:lnTo>
                <a:lnTo>
                  <a:pt x="17605" y="342757"/>
                </a:lnTo>
                <a:lnTo>
                  <a:pt x="36701" y="355594"/>
                </a:lnTo>
                <a:lnTo>
                  <a:pt x="60071" y="360299"/>
                </a:lnTo>
                <a:lnTo>
                  <a:pt x="8580755" y="360299"/>
                </a:lnTo>
                <a:lnTo>
                  <a:pt x="8604105" y="355594"/>
                </a:lnTo>
                <a:lnTo>
                  <a:pt x="8623157" y="342757"/>
                </a:lnTo>
                <a:lnTo>
                  <a:pt x="8635994" y="323705"/>
                </a:lnTo>
                <a:lnTo>
                  <a:pt x="8640699" y="300354"/>
                </a:lnTo>
                <a:lnTo>
                  <a:pt x="8640699" y="60071"/>
                </a:lnTo>
                <a:lnTo>
                  <a:pt x="8635994" y="36701"/>
                </a:lnTo>
                <a:lnTo>
                  <a:pt x="8623157" y="17605"/>
                </a:lnTo>
                <a:lnTo>
                  <a:pt x="8604105" y="4724"/>
                </a:lnTo>
                <a:lnTo>
                  <a:pt x="85807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95650" y="2343150"/>
            <a:ext cx="8641080" cy="360680"/>
          </a:xfrm>
          <a:custGeom>
            <a:avLst/>
            <a:gdLst/>
            <a:ahLst/>
            <a:cxnLst/>
            <a:rect l="l" t="t" r="r" b="b"/>
            <a:pathLst>
              <a:path w="8641080" h="360680">
                <a:moveTo>
                  <a:pt x="0" y="60071"/>
                </a:moveTo>
                <a:lnTo>
                  <a:pt x="4724" y="36701"/>
                </a:lnTo>
                <a:lnTo>
                  <a:pt x="17605" y="17605"/>
                </a:lnTo>
                <a:lnTo>
                  <a:pt x="36701" y="4724"/>
                </a:lnTo>
                <a:lnTo>
                  <a:pt x="60071" y="0"/>
                </a:lnTo>
                <a:lnTo>
                  <a:pt x="8580755" y="0"/>
                </a:lnTo>
                <a:lnTo>
                  <a:pt x="8604105" y="4724"/>
                </a:lnTo>
                <a:lnTo>
                  <a:pt x="8623157" y="17605"/>
                </a:lnTo>
                <a:lnTo>
                  <a:pt x="8635994" y="36701"/>
                </a:lnTo>
                <a:lnTo>
                  <a:pt x="8640699" y="60071"/>
                </a:lnTo>
                <a:lnTo>
                  <a:pt x="8640699" y="300354"/>
                </a:lnTo>
                <a:lnTo>
                  <a:pt x="8635994" y="323705"/>
                </a:lnTo>
                <a:lnTo>
                  <a:pt x="8623157" y="342757"/>
                </a:lnTo>
                <a:lnTo>
                  <a:pt x="8604105" y="355594"/>
                </a:lnTo>
                <a:lnTo>
                  <a:pt x="8580755" y="360299"/>
                </a:lnTo>
                <a:lnTo>
                  <a:pt x="60071" y="360299"/>
                </a:lnTo>
                <a:lnTo>
                  <a:pt x="36701" y="355594"/>
                </a:lnTo>
                <a:lnTo>
                  <a:pt x="17605" y="342757"/>
                </a:lnTo>
                <a:lnTo>
                  <a:pt x="4724" y="323705"/>
                </a:lnTo>
                <a:lnTo>
                  <a:pt x="0" y="300354"/>
                </a:lnTo>
                <a:lnTo>
                  <a:pt x="0" y="60071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217414" y="2321305"/>
            <a:ext cx="479615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Диагностика, коррекция </a:t>
            </a:r>
            <a:r>
              <a:rPr sz="2400" b="1" dirty="0">
                <a:latin typeface="Calibri"/>
                <a:cs typeface="Calibri"/>
              </a:rPr>
              <a:t>и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развитие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1835" rIns="0" bIns="0" rtlCol="0">
            <a:spAutoFit/>
          </a:bodyPr>
          <a:lstStyle/>
          <a:p>
            <a:pPr marL="1570355">
              <a:lnSpc>
                <a:spcPct val="100000"/>
              </a:lnSpc>
            </a:pPr>
            <a:r>
              <a:rPr sz="3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Использование </a:t>
            </a:r>
            <a:r>
              <a:rPr sz="3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поощрений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45585" y="1041400"/>
            <a:ext cx="3389629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Times New Roman"/>
                <a:cs typeface="Times New Roman"/>
              </a:rPr>
              <a:t>Виды</a:t>
            </a:r>
            <a:r>
              <a:rPr sz="3200" b="1" spc="-6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поощрений: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2366" y="1659635"/>
            <a:ext cx="8930640" cy="4685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dirty="0">
                <a:solidFill>
                  <a:srgbClr val="90C225"/>
                </a:solidFill>
                <a:latin typeface="Times New Roman"/>
                <a:cs typeface="Times New Roman"/>
              </a:rPr>
              <a:t>1.</a:t>
            </a:r>
            <a:r>
              <a:rPr sz="2400" dirty="0">
                <a:latin typeface="Times New Roman"/>
                <a:cs typeface="Times New Roman"/>
              </a:rPr>
              <a:t>«Дай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пять»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900" spc="-35" dirty="0">
                <a:solidFill>
                  <a:srgbClr val="90C225"/>
                </a:solidFill>
                <a:latin typeface="Times New Roman"/>
                <a:cs typeface="Times New Roman"/>
              </a:rPr>
              <a:t>2.</a:t>
            </a:r>
            <a:r>
              <a:rPr sz="2400" spc="-35" dirty="0">
                <a:latin typeface="Times New Roman"/>
                <a:cs typeface="Times New Roman"/>
              </a:rPr>
              <a:t>Улыбки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900" spc="-5" dirty="0">
                <a:solidFill>
                  <a:srgbClr val="90C225"/>
                </a:solidFill>
                <a:latin typeface="Times New Roman"/>
                <a:cs typeface="Times New Roman"/>
              </a:rPr>
              <a:t>3.</a:t>
            </a:r>
            <a:r>
              <a:rPr sz="2400" spc="-5" dirty="0">
                <a:latin typeface="Times New Roman"/>
                <a:cs typeface="Times New Roman"/>
              </a:rPr>
              <a:t>Выдувание мыльных </a:t>
            </a:r>
            <a:r>
              <a:rPr sz="2400" dirty="0">
                <a:latin typeface="Times New Roman"/>
                <a:cs typeface="Times New Roman"/>
              </a:rPr>
              <a:t>пузырей </a:t>
            </a:r>
            <a:r>
              <a:rPr sz="2400" spc="-5" dirty="0">
                <a:latin typeface="Times New Roman"/>
                <a:cs typeface="Times New Roman"/>
              </a:rPr>
              <a:t>или из </a:t>
            </a:r>
            <a:r>
              <a:rPr sz="2400" spc="-15" dirty="0">
                <a:latin typeface="Times New Roman"/>
                <a:cs typeface="Times New Roman"/>
              </a:rPr>
              <a:t>жевательной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резинки</a:t>
            </a:r>
            <a:endParaRPr sz="2400">
              <a:latin typeface="Times New Roman"/>
              <a:cs typeface="Times New Roman"/>
            </a:endParaRPr>
          </a:p>
          <a:p>
            <a:pPr marL="12700" marR="7704455">
              <a:lnSpc>
                <a:spcPct val="134700"/>
              </a:lnSpc>
              <a:spcBef>
                <a:spcPts val="5"/>
              </a:spcBef>
            </a:pPr>
            <a:r>
              <a:rPr sz="1900" spc="5" dirty="0">
                <a:solidFill>
                  <a:srgbClr val="90C225"/>
                </a:solidFill>
                <a:latin typeface="Times New Roman"/>
                <a:cs typeface="Times New Roman"/>
              </a:rPr>
              <a:t>4.</a:t>
            </a:r>
            <a:r>
              <a:rPr sz="2400" spc="-65" dirty="0">
                <a:latin typeface="Times New Roman"/>
                <a:cs typeface="Times New Roman"/>
              </a:rPr>
              <a:t>М</a:t>
            </a:r>
            <a:r>
              <a:rPr sz="2400" spc="20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зы</a:t>
            </a:r>
            <a:r>
              <a:rPr sz="2400" spc="-45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а  </a:t>
            </a:r>
            <a:r>
              <a:rPr sz="1900" dirty="0">
                <a:solidFill>
                  <a:srgbClr val="90C225"/>
                </a:solidFill>
                <a:latin typeface="Times New Roman"/>
                <a:cs typeface="Times New Roman"/>
              </a:rPr>
              <a:t>5.</a:t>
            </a:r>
            <a:r>
              <a:rPr sz="2400" dirty="0">
                <a:latin typeface="Times New Roman"/>
                <a:cs typeface="Times New Roman"/>
              </a:rPr>
              <a:t>Игры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994"/>
              </a:spcBef>
            </a:pPr>
            <a:r>
              <a:rPr sz="1900" dirty="0">
                <a:solidFill>
                  <a:srgbClr val="90C225"/>
                </a:solidFill>
                <a:latin typeface="Times New Roman"/>
                <a:cs typeface="Times New Roman"/>
              </a:rPr>
              <a:t>6.</a:t>
            </a:r>
            <a:r>
              <a:rPr sz="2400" dirty="0">
                <a:latin typeface="Times New Roman"/>
                <a:cs typeface="Times New Roman"/>
              </a:rPr>
              <a:t>Предоставление </a:t>
            </a:r>
            <a:r>
              <a:rPr sz="2400" spc="-15" dirty="0">
                <a:latin typeface="Times New Roman"/>
                <a:cs typeface="Times New Roman"/>
              </a:rPr>
              <a:t>ребенку </a:t>
            </a:r>
            <a:r>
              <a:rPr sz="2400" spc="5" dirty="0">
                <a:latin typeface="Times New Roman"/>
                <a:cs typeface="Times New Roman"/>
              </a:rPr>
              <a:t>доступа </a:t>
            </a:r>
            <a:r>
              <a:rPr sz="2400" dirty="0">
                <a:latin typeface="Times New Roman"/>
                <a:cs typeface="Times New Roman"/>
              </a:rPr>
              <a:t>к </a:t>
            </a:r>
            <a:r>
              <a:rPr sz="2400" spc="-10" dirty="0">
                <a:latin typeface="Times New Roman"/>
                <a:cs typeface="Times New Roman"/>
              </a:rPr>
              <a:t>предпочитаемым </a:t>
            </a:r>
            <a:r>
              <a:rPr sz="2400" dirty="0">
                <a:latin typeface="Times New Roman"/>
                <a:cs typeface="Times New Roman"/>
              </a:rPr>
              <a:t>видам  </a:t>
            </a:r>
            <a:r>
              <a:rPr sz="2400" spc="5" dirty="0">
                <a:latin typeface="Times New Roman"/>
                <a:cs typeface="Times New Roman"/>
              </a:rPr>
              <a:t>деятельности </a:t>
            </a:r>
            <a:r>
              <a:rPr sz="2400" dirty="0">
                <a:latin typeface="Times New Roman"/>
                <a:cs typeface="Times New Roman"/>
              </a:rPr>
              <a:t>(перемена, </a:t>
            </a:r>
            <a:r>
              <a:rPr sz="2400" spc="-5" dirty="0">
                <a:latin typeface="Times New Roman"/>
                <a:cs typeface="Times New Roman"/>
              </a:rPr>
              <a:t>вставание </a:t>
            </a:r>
            <a:r>
              <a:rPr sz="2400" dirty="0">
                <a:latin typeface="Times New Roman"/>
                <a:cs typeface="Times New Roman"/>
              </a:rPr>
              <a:t>на первое место </a:t>
            </a:r>
            <a:r>
              <a:rPr sz="2400" spc="-5" dirty="0">
                <a:latin typeface="Times New Roman"/>
                <a:cs typeface="Times New Roman"/>
              </a:rPr>
              <a:t>в </a:t>
            </a:r>
            <a:r>
              <a:rPr sz="2400" spc="-15" dirty="0">
                <a:latin typeface="Times New Roman"/>
                <a:cs typeface="Times New Roman"/>
              </a:rPr>
              <a:t>очереди </a:t>
            </a:r>
            <a:r>
              <a:rPr sz="2400" spc="-5" dirty="0">
                <a:latin typeface="Times New Roman"/>
                <a:cs typeface="Times New Roman"/>
              </a:rPr>
              <a:t>и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т.д.)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900" spc="-10" dirty="0">
                <a:solidFill>
                  <a:srgbClr val="90C225"/>
                </a:solidFill>
                <a:latin typeface="Times New Roman"/>
                <a:cs typeface="Times New Roman"/>
              </a:rPr>
              <a:t>7.</a:t>
            </a:r>
            <a:r>
              <a:rPr sz="2400" spc="-10" dirty="0">
                <a:latin typeface="Times New Roman"/>
                <a:cs typeface="Times New Roman"/>
              </a:rPr>
              <a:t>Использование жетонной </a:t>
            </a:r>
            <a:r>
              <a:rPr sz="2400" dirty="0">
                <a:latin typeface="Times New Roman"/>
                <a:cs typeface="Times New Roman"/>
              </a:rPr>
              <a:t>системы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поощрений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900" spc="-10" dirty="0">
                <a:solidFill>
                  <a:srgbClr val="90C225"/>
                </a:solidFill>
                <a:latin typeface="Times New Roman"/>
                <a:cs typeface="Times New Roman"/>
              </a:rPr>
              <a:t>8.</a:t>
            </a:r>
            <a:r>
              <a:rPr sz="2400" spc="-10" dirty="0">
                <a:latin typeface="Times New Roman"/>
                <a:cs typeface="Times New Roman"/>
              </a:rPr>
              <a:t>Похвала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900" dirty="0">
                <a:solidFill>
                  <a:srgbClr val="90C225"/>
                </a:solidFill>
                <a:latin typeface="Times New Roman"/>
                <a:cs typeface="Times New Roman"/>
              </a:rPr>
              <a:t>9.</a:t>
            </a:r>
            <a:r>
              <a:rPr sz="2400" dirty="0">
                <a:latin typeface="Times New Roman"/>
                <a:cs typeface="Times New Roman"/>
              </a:rPr>
              <a:t>Наклейки, </a:t>
            </a:r>
            <a:r>
              <a:rPr sz="2400" spc="-15" dirty="0">
                <a:latin typeface="Times New Roman"/>
                <a:cs typeface="Times New Roman"/>
              </a:rPr>
              <a:t>звездочки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т.д.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1200"/>
            <a:ext cx="1821180" cy="508000"/>
          </a:xfrm>
          <a:custGeom>
            <a:avLst/>
            <a:gdLst/>
            <a:ahLst/>
            <a:cxnLst/>
            <a:rect l="l" t="t" r="r" b="b"/>
            <a:pathLst>
              <a:path w="1821180" h="508000">
                <a:moveTo>
                  <a:pt x="0" y="0"/>
                </a:moveTo>
                <a:lnTo>
                  <a:pt x="0" y="504825"/>
                </a:lnTo>
                <a:lnTo>
                  <a:pt x="1359408" y="508000"/>
                </a:lnTo>
                <a:lnTo>
                  <a:pt x="1493139" y="508000"/>
                </a:lnTo>
                <a:lnTo>
                  <a:pt x="1499362" y="503174"/>
                </a:lnTo>
                <a:lnTo>
                  <a:pt x="1501394" y="501650"/>
                </a:lnTo>
                <a:lnTo>
                  <a:pt x="1503934" y="499999"/>
                </a:lnTo>
                <a:lnTo>
                  <a:pt x="1811401" y="269494"/>
                </a:lnTo>
                <a:lnTo>
                  <a:pt x="1818473" y="262350"/>
                </a:lnTo>
                <a:lnTo>
                  <a:pt x="1820830" y="255206"/>
                </a:lnTo>
                <a:lnTo>
                  <a:pt x="1818473" y="248062"/>
                </a:lnTo>
                <a:lnTo>
                  <a:pt x="1811401" y="240919"/>
                </a:lnTo>
                <a:lnTo>
                  <a:pt x="1505966" y="11937"/>
                </a:lnTo>
                <a:lnTo>
                  <a:pt x="1499362" y="11937"/>
                </a:lnTo>
                <a:lnTo>
                  <a:pt x="1499362" y="7112"/>
                </a:lnTo>
                <a:lnTo>
                  <a:pt x="1493139" y="7112"/>
                </a:lnTo>
                <a:lnTo>
                  <a:pt x="1486789" y="2412"/>
                </a:lnTo>
                <a:lnTo>
                  <a:pt x="1359408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72718" y="1113409"/>
            <a:ext cx="4476750" cy="146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23265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Обучение </a:t>
            </a:r>
            <a:r>
              <a:rPr sz="2400" dirty="0">
                <a:latin typeface="Times New Roman"/>
                <a:cs typeface="Times New Roman"/>
              </a:rPr>
              <a:t>с опорой на  </a:t>
            </a:r>
            <a:r>
              <a:rPr sz="2400" spc="-5" dirty="0">
                <a:latin typeface="Times New Roman"/>
                <a:cs typeface="Times New Roman"/>
              </a:rPr>
              <a:t>визуальную </a:t>
            </a:r>
            <a:r>
              <a:rPr sz="2400" spc="-15" dirty="0">
                <a:latin typeface="Times New Roman"/>
                <a:cs typeface="Times New Roman"/>
              </a:rPr>
              <a:t>поддержку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(элементы  </a:t>
            </a:r>
            <a:r>
              <a:rPr sz="2400" dirty="0">
                <a:latin typeface="Times New Roman"/>
                <a:cs typeface="Times New Roman"/>
              </a:rPr>
              <a:t>программы </a:t>
            </a:r>
            <a:r>
              <a:rPr sz="2400" spc="-5" dirty="0">
                <a:latin typeface="Times New Roman"/>
                <a:cs typeface="Times New Roman"/>
              </a:rPr>
              <a:t>TEACCH),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алгоритм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«Сначала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Потом»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277" rIns="0" bIns="0" rtlCol="0">
            <a:spAutoFit/>
          </a:bodyPr>
          <a:lstStyle/>
          <a:p>
            <a:pPr marL="1188085">
              <a:lnSpc>
                <a:spcPct val="100000"/>
              </a:lnSpc>
            </a:pPr>
            <a:r>
              <a:rPr sz="4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Стратегии </a:t>
            </a:r>
            <a:r>
              <a:rPr sz="4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sz="40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методы</a:t>
            </a:r>
            <a:r>
              <a:rPr sz="40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инклюзии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6615" y="6154521"/>
            <a:ext cx="76644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Company</a:t>
            </a:r>
            <a:r>
              <a:rPr sz="900" spc="-65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Logo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91200" y="1725548"/>
            <a:ext cx="3690874" cy="2016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10251" y="4214748"/>
            <a:ext cx="4348099" cy="1260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7550" y="3554412"/>
            <a:ext cx="3892550" cy="2654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1200"/>
            <a:ext cx="1821180" cy="508000"/>
          </a:xfrm>
          <a:custGeom>
            <a:avLst/>
            <a:gdLst/>
            <a:ahLst/>
            <a:cxnLst/>
            <a:rect l="l" t="t" r="r" b="b"/>
            <a:pathLst>
              <a:path w="1821180" h="508000">
                <a:moveTo>
                  <a:pt x="0" y="0"/>
                </a:moveTo>
                <a:lnTo>
                  <a:pt x="0" y="504825"/>
                </a:lnTo>
                <a:lnTo>
                  <a:pt x="1359408" y="508000"/>
                </a:lnTo>
                <a:lnTo>
                  <a:pt x="1493139" y="508000"/>
                </a:lnTo>
                <a:lnTo>
                  <a:pt x="1499362" y="503174"/>
                </a:lnTo>
                <a:lnTo>
                  <a:pt x="1501394" y="501650"/>
                </a:lnTo>
                <a:lnTo>
                  <a:pt x="1503934" y="499999"/>
                </a:lnTo>
                <a:lnTo>
                  <a:pt x="1811401" y="269494"/>
                </a:lnTo>
                <a:lnTo>
                  <a:pt x="1818473" y="262350"/>
                </a:lnTo>
                <a:lnTo>
                  <a:pt x="1820830" y="255206"/>
                </a:lnTo>
                <a:lnTo>
                  <a:pt x="1818473" y="248062"/>
                </a:lnTo>
                <a:lnTo>
                  <a:pt x="1811401" y="240919"/>
                </a:lnTo>
                <a:lnTo>
                  <a:pt x="1505966" y="11937"/>
                </a:lnTo>
                <a:lnTo>
                  <a:pt x="1499362" y="11937"/>
                </a:lnTo>
                <a:lnTo>
                  <a:pt x="1499362" y="7112"/>
                </a:lnTo>
                <a:lnTo>
                  <a:pt x="1493139" y="7112"/>
                </a:lnTo>
                <a:lnTo>
                  <a:pt x="1486789" y="2412"/>
                </a:lnTo>
                <a:lnTo>
                  <a:pt x="1359408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2391" y="1724405"/>
            <a:ext cx="6329045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Times New Roman"/>
                <a:cs typeface="Times New Roman"/>
              </a:rPr>
              <a:t>Стратегия </a:t>
            </a:r>
            <a:r>
              <a:rPr sz="2800" spc="-5" dirty="0">
                <a:latin typeface="Times New Roman"/>
                <a:cs typeface="Times New Roman"/>
              </a:rPr>
              <a:t>"Социальные </a:t>
            </a:r>
            <a:r>
              <a:rPr sz="2800" spc="-10" dirty="0">
                <a:latin typeface="Times New Roman"/>
                <a:cs typeface="Times New Roman"/>
              </a:rPr>
              <a:t>истории </a:t>
            </a:r>
            <a:r>
              <a:rPr sz="2800" spc="-5" dirty="0">
                <a:latin typeface="Times New Roman"/>
                <a:cs typeface="Times New Roman"/>
              </a:rPr>
              <a:t>"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(Story-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latin typeface="Times New Roman"/>
                <a:cs typeface="Times New Roman"/>
              </a:rPr>
              <a:t>based </a:t>
            </a:r>
            <a:r>
              <a:rPr sz="2800" dirty="0">
                <a:latin typeface="Times New Roman"/>
                <a:cs typeface="Times New Roman"/>
              </a:rPr>
              <a:t>Intervention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Package)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1835" rIns="0" bIns="0" rtlCol="0">
            <a:spAutoFit/>
          </a:bodyPr>
          <a:lstStyle/>
          <a:p>
            <a:pPr marL="1644014">
              <a:lnSpc>
                <a:spcPct val="100000"/>
              </a:lnSpc>
            </a:pPr>
            <a:r>
              <a:rPr sz="3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Стратегии </a:t>
            </a:r>
            <a:r>
              <a:rPr sz="3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sz="36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методы</a:t>
            </a:r>
            <a:r>
              <a:rPr sz="36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инклюзии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6615" y="6154521"/>
            <a:ext cx="76644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Company</a:t>
            </a:r>
            <a:r>
              <a:rPr sz="900" spc="-65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Logo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51701" y="1160525"/>
            <a:ext cx="3043174" cy="2281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46875" y="3811587"/>
            <a:ext cx="3086100" cy="241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24326" y="3592576"/>
            <a:ext cx="2976499" cy="2703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432175"/>
            <a:ext cx="3432175" cy="264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1200"/>
            <a:ext cx="1821180" cy="508000"/>
          </a:xfrm>
          <a:custGeom>
            <a:avLst/>
            <a:gdLst/>
            <a:ahLst/>
            <a:cxnLst/>
            <a:rect l="l" t="t" r="r" b="b"/>
            <a:pathLst>
              <a:path w="1821180" h="508000">
                <a:moveTo>
                  <a:pt x="0" y="0"/>
                </a:moveTo>
                <a:lnTo>
                  <a:pt x="0" y="504825"/>
                </a:lnTo>
                <a:lnTo>
                  <a:pt x="1359408" y="508000"/>
                </a:lnTo>
                <a:lnTo>
                  <a:pt x="1493139" y="508000"/>
                </a:lnTo>
                <a:lnTo>
                  <a:pt x="1499362" y="503174"/>
                </a:lnTo>
                <a:lnTo>
                  <a:pt x="1501394" y="501650"/>
                </a:lnTo>
                <a:lnTo>
                  <a:pt x="1503934" y="499999"/>
                </a:lnTo>
                <a:lnTo>
                  <a:pt x="1811401" y="269494"/>
                </a:lnTo>
                <a:lnTo>
                  <a:pt x="1818473" y="262350"/>
                </a:lnTo>
                <a:lnTo>
                  <a:pt x="1820830" y="255206"/>
                </a:lnTo>
                <a:lnTo>
                  <a:pt x="1818473" y="248062"/>
                </a:lnTo>
                <a:lnTo>
                  <a:pt x="1811401" y="240919"/>
                </a:lnTo>
                <a:lnTo>
                  <a:pt x="1505966" y="11937"/>
                </a:lnTo>
                <a:lnTo>
                  <a:pt x="1499362" y="11937"/>
                </a:lnTo>
                <a:lnTo>
                  <a:pt x="1499362" y="7112"/>
                </a:lnTo>
                <a:lnTo>
                  <a:pt x="1493139" y="7112"/>
                </a:lnTo>
                <a:lnTo>
                  <a:pt x="1486789" y="2412"/>
                </a:lnTo>
                <a:lnTo>
                  <a:pt x="1359408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99641" y="1159002"/>
            <a:ext cx="4794250" cy="1718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</a:pPr>
            <a:r>
              <a:rPr sz="2800" spc="-25" dirty="0">
                <a:latin typeface="Times New Roman"/>
                <a:cs typeface="Times New Roman"/>
              </a:rPr>
              <a:t>Коммуникативная </a:t>
            </a:r>
            <a:r>
              <a:rPr sz="2800" spc="-10" dirty="0">
                <a:latin typeface="Times New Roman"/>
                <a:cs typeface="Times New Roman"/>
              </a:rPr>
              <a:t>система  обмена изображениями </a:t>
            </a:r>
            <a:r>
              <a:rPr sz="2800" spc="-5" dirty="0">
                <a:latin typeface="Times New Roman"/>
                <a:cs typeface="Times New Roman"/>
              </a:rPr>
              <a:t>(Picture  Exchange Communication  System (PECS) и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др.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309" rIns="0" bIns="0" rtlCol="0">
            <a:spAutoFit/>
          </a:bodyPr>
          <a:lstStyle/>
          <a:p>
            <a:pPr marL="1511935">
              <a:lnSpc>
                <a:spcPct val="100000"/>
              </a:lnSpc>
            </a:pPr>
            <a:r>
              <a:rPr sz="3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Стратегии </a:t>
            </a:r>
            <a:r>
              <a:rPr sz="3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sz="36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методы</a:t>
            </a:r>
            <a:r>
              <a:rPr sz="36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инклюзии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225" y="4233862"/>
            <a:ext cx="4511675" cy="205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111760">
              <a:lnSpc>
                <a:spcPts val="1070"/>
              </a:lnSpc>
              <a:spcBef>
                <a:spcPts val="635"/>
              </a:spcBef>
            </a:pP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Company</a:t>
            </a:r>
            <a:r>
              <a:rPr sz="900" spc="-65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Logo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16776" y="1271650"/>
            <a:ext cx="2984500" cy="2592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38801" y="3978275"/>
            <a:ext cx="4146550" cy="2879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7225" y="4233862"/>
            <a:ext cx="4511675" cy="2016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1200"/>
            <a:ext cx="1821180" cy="508000"/>
          </a:xfrm>
          <a:custGeom>
            <a:avLst/>
            <a:gdLst/>
            <a:ahLst/>
            <a:cxnLst/>
            <a:rect l="l" t="t" r="r" b="b"/>
            <a:pathLst>
              <a:path w="1821180" h="508000">
                <a:moveTo>
                  <a:pt x="0" y="0"/>
                </a:moveTo>
                <a:lnTo>
                  <a:pt x="0" y="504825"/>
                </a:lnTo>
                <a:lnTo>
                  <a:pt x="1359408" y="508000"/>
                </a:lnTo>
                <a:lnTo>
                  <a:pt x="1493139" y="508000"/>
                </a:lnTo>
                <a:lnTo>
                  <a:pt x="1499362" y="503174"/>
                </a:lnTo>
                <a:lnTo>
                  <a:pt x="1501394" y="501650"/>
                </a:lnTo>
                <a:lnTo>
                  <a:pt x="1503934" y="499999"/>
                </a:lnTo>
                <a:lnTo>
                  <a:pt x="1811401" y="269494"/>
                </a:lnTo>
                <a:lnTo>
                  <a:pt x="1818473" y="262350"/>
                </a:lnTo>
                <a:lnTo>
                  <a:pt x="1820830" y="255206"/>
                </a:lnTo>
                <a:lnTo>
                  <a:pt x="1818473" y="248062"/>
                </a:lnTo>
                <a:lnTo>
                  <a:pt x="1811401" y="240919"/>
                </a:lnTo>
                <a:lnTo>
                  <a:pt x="1505966" y="11937"/>
                </a:lnTo>
                <a:lnTo>
                  <a:pt x="1499362" y="11937"/>
                </a:lnTo>
                <a:lnTo>
                  <a:pt x="1499362" y="7112"/>
                </a:lnTo>
                <a:lnTo>
                  <a:pt x="1493139" y="7112"/>
                </a:lnTo>
                <a:lnTo>
                  <a:pt x="1486789" y="2412"/>
                </a:lnTo>
                <a:lnTo>
                  <a:pt x="1359408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4326" y="1464309"/>
            <a:ext cx="4065270" cy="1475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5080" indent="-26034">
              <a:lnSpc>
                <a:spcPct val="100000"/>
              </a:lnSpc>
              <a:tabLst>
                <a:tab pos="2011680" algn="l"/>
              </a:tabLst>
            </a:pPr>
            <a:r>
              <a:rPr sz="2400" spc="-10" dirty="0">
                <a:latin typeface="Times New Roman"/>
                <a:cs typeface="Times New Roman"/>
              </a:rPr>
              <a:t>Символ </a:t>
            </a:r>
            <a:r>
              <a:rPr sz="2400" spc="-5" dirty="0">
                <a:latin typeface="Times New Roman"/>
                <a:cs typeface="Times New Roman"/>
              </a:rPr>
              <a:t>или </a:t>
            </a:r>
            <a:r>
              <a:rPr sz="2400" spc="-30" dirty="0">
                <a:latin typeface="Times New Roman"/>
                <a:cs typeface="Times New Roman"/>
              </a:rPr>
              <a:t>предмет, который  </a:t>
            </a:r>
            <a:r>
              <a:rPr sz="2400" spc="-20" dirty="0">
                <a:latin typeface="Times New Roman"/>
                <a:cs typeface="Times New Roman"/>
              </a:rPr>
              <a:t>может </a:t>
            </a:r>
            <a:r>
              <a:rPr sz="2400" spc="-5" dirty="0">
                <a:latin typeface="Times New Roman"/>
                <a:cs typeface="Times New Roman"/>
              </a:rPr>
              <a:t>быть обменен </a:t>
            </a:r>
            <a:r>
              <a:rPr sz="2400" dirty="0">
                <a:latin typeface="Times New Roman"/>
                <a:cs typeface="Times New Roman"/>
              </a:rPr>
              <a:t>на </a:t>
            </a:r>
            <a:r>
              <a:rPr sz="2400" spc="-15" dirty="0">
                <a:latin typeface="Times New Roman"/>
                <a:cs typeface="Times New Roman"/>
              </a:rPr>
              <a:t>то, что  </a:t>
            </a:r>
            <a:r>
              <a:rPr sz="2400" spc="-35" dirty="0">
                <a:latin typeface="Times New Roman"/>
                <a:cs typeface="Times New Roman"/>
              </a:rPr>
              <a:t>хочет  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ребенок	</a:t>
            </a:r>
            <a:r>
              <a:rPr sz="2400" dirty="0">
                <a:latin typeface="Times New Roman"/>
                <a:cs typeface="Times New Roman"/>
              </a:rPr>
              <a:t>(игра,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игрушка,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деятельность </a:t>
            </a:r>
            <a:r>
              <a:rPr sz="2400" spc="-5" dirty="0">
                <a:latin typeface="Times New Roman"/>
                <a:cs typeface="Times New Roman"/>
              </a:rPr>
              <a:t>или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пищу)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59" rIns="0" bIns="0" rtlCol="0">
            <a:spAutoFit/>
          </a:bodyPr>
          <a:lstStyle/>
          <a:p>
            <a:pPr marL="1485900">
              <a:lnSpc>
                <a:spcPct val="100000"/>
              </a:lnSpc>
            </a:pPr>
            <a:r>
              <a:rPr sz="3600" spc="-5" dirty="0">
                <a:solidFill>
                  <a:srgbClr val="C00000"/>
                </a:solidFill>
                <a:latin typeface="Trebuchet MS"/>
                <a:cs typeface="Trebuchet MS"/>
              </a:rPr>
              <a:t>Жетонная </a:t>
            </a:r>
            <a:r>
              <a:rPr sz="3600" dirty="0">
                <a:solidFill>
                  <a:srgbClr val="C00000"/>
                </a:solidFill>
                <a:latin typeface="Trebuchet MS"/>
                <a:cs typeface="Trebuchet MS"/>
              </a:rPr>
              <a:t>экономика</a:t>
            </a:r>
            <a:r>
              <a:rPr sz="3600" spc="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C00000"/>
                </a:solidFill>
                <a:latin typeface="Trebuchet MS"/>
                <a:cs typeface="Trebuchet MS"/>
              </a:rPr>
              <a:t>(система)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62" y="4056126"/>
            <a:ext cx="9269095" cy="2576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850">
              <a:latin typeface="Times New Roman"/>
              <a:cs typeface="Times New Roman"/>
            </a:endParaRPr>
          </a:p>
          <a:p>
            <a:pPr marL="154940">
              <a:lnSpc>
                <a:spcPct val="100000"/>
              </a:lnSpc>
            </a:pP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Company</a:t>
            </a:r>
            <a:r>
              <a:rPr sz="900" spc="-65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Logo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49900" y="1352930"/>
            <a:ext cx="4370705" cy="2354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4362" y="4056126"/>
            <a:ext cx="9268714" cy="2576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703" rIns="0" bIns="0" rtlCol="0">
            <a:spAutoFit/>
          </a:bodyPr>
          <a:lstStyle/>
          <a:p>
            <a:pPr marL="1710055">
              <a:lnSpc>
                <a:spcPct val="100000"/>
              </a:lnSpc>
            </a:pPr>
            <a:r>
              <a:rPr sz="4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В </a:t>
            </a:r>
            <a:r>
              <a:rPr sz="4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арсенал</a:t>
            </a:r>
            <a:r>
              <a:rPr sz="4000" b="1" spc="-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специалистов: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391" y="1448434"/>
            <a:ext cx="9764395" cy="3226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900" spc="-215" dirty="0">
                <a:solidFill>
                  <a:srgbClr val="90C225"/>
                </a:solidFill>
                <a:latin typeface="Microsoft Sans Serif"/>
                <a:cs typeface="Microsoft Sans Serif"/>
              </a:rPr>
              <a:t>	</a:t>
            </a:r>
            <a:r>
              <a:rPr sz="2400" spc="-5" dirty="0">
                <a:latin typeface="Times New Roman"/>
                <a:cs typeface="Times New Roman"/>
              </a:rPr>
              <a:t>Визуальные/ </a:t>
            </a:r>
            <a:r>
              <a:rPr sz="2400" dirty="0">
                <a:latin typeface="Times New Roman"/>
                <a:cs typeface="Times New Roman"/>
              </a:rPr>
              <a:t>опорные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карточки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-215" dirty="0">
                <a:solidFill>
                  <a:srgbClr val="90C225"/>
                </a:solidFill>
                <a:latin typeface="Microsoft Sans Serif"/>
                <a:cs typeface="Microsoft Sans Serif"/>
              </a:rPr>
              <a:t>	</a:t>
            </a:r>
            <a:r>
              <a:rPr sz="2400" spc="-10" dirty="0">
                <a:latin typeface="Times New Roman"/>
                <a:cs typeface="Times New Roman"/>
              </a:rPr>
              <a:t>Тематические </a:t>
            </a:r>
            <a:r>
              <a:rPr sz="2400" spc="-15" dirty="0">
                <a:latin typeface="Times New Roman"/>
                <a:cs typeface="Times New Roman"/>
              </a:rPr>
              <a:t>картинки </a:t>
            </a:r>
            <a:r>
              <a:rPr sz="2400" dirty="0">
                <a:latin typeface="Times New Roman"/>
                <a:cs typeface="Times New Roman"/>
              </a:rPr>
              <a:t>(могут </a:t>
            </a:r>
            <a:r>
              <a:rPr sz="2400" spc="-5" dirty="0">
                <a:latin typeface="Times New Roman"/>
                <a:cs typeface="Times New Roman"/>
              </a:rPr>
              <a:t>быть </a:t>
            </a:r>
            <a:r>
              <a:rPr sz="2400" dirty="0">
                <a:latin typeface="Times New Roman"/>
                <a:cs typeface="Times New Roman"/>
              </a:rPr>
              <a:t>на </a:t>
            </a:r>
            <a:r>
              <a:rPr sz="2400" spc="-5" dirty="0">
                <a:latin typeface="Times New Roman"/>
                <a:cs typeface="Times New Roman"/>
              </a:rPr>
              <a:t>липучках, </a:t>
            </a:r>
            <a:r>
              <a:rPr sz="2400" dirty="0">
                <a:latin typeface="Times New Roman"/>
                <a:cs typeface="Times New Roman"/>
              </a:rPr>
              <a:t>магнитах </a:t>
            </a:r>
            <a:r>
              <a:rPr sz="2400" spc="-5" dirty="0">
                <a:latin typeface="Times New Roman"/>
                <a:cs typeface="Times New Roman"/>
              </a:rPr>
              <a:t>и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т.д.)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900" spc="-215" dirty="0">
                <a:solidFill>
                  <a:srgbClr val="90C225"/>
                </a:solidFill>
                <a:latin typeface="Microsoft Sans Serif"/>
                <a:cs typeface="Microsoft Sans Serif"/>
              </a:rPr>
              <a:t>	</a:t>
            </a:r>
            <a:r>
              <a:rPr sz="2400" dirty="0">
                <a:latin typeface="Times New Roman"/>
                <a:cs typeface="Times New Roman"/>
              </a:rPr>
              <a:t>Набор </a:t>
            </a:r>
            <a:r>
              <a:rPr sz="2400" spc="-5" dirty="0">
                <a:latin typeface="Times New Roman"/>
                <a:cs typeface="Times New Roman"/>
              </a:rPr>
              <a:t>поощрений </a:t>
            </a:r>
            <a:r>
              <a:rPr sz="2400" spc="-10" dirty="0">
                <a:latin typeface="Times New Roman"/>
                <a:cs typeface="Times New Roman"/>
              </a:rPr>
              <a:t>(жетоны, </a:t>
            </a:r>
            <a:r>
              <a:rPr sz="2400" spc="-15" dirty="0">
                <a:latin typeface="Times New Roman"/>
                <a:cs typeface="Times New Roman"/>
              </a:rPr>
              <a:t>похвала, </a:t>
            </a:r>
            <a:r>
              <a:rPr sz="2400" spc="-10" dirty="0">
                <a:latin typeface="Times New Roman"/>
                <a:cs typeface="Times New Roman"/>
              </a:rPr>
              <a:t>игрушка, </a:t>
            </a:r>
            <a:r>
              <a:rPr sz="2400" dirty="0">
                <a:latin typeface="Times New Roman"/>
                <a:cs typeface="Times New Roman"/>
              </a:rPr>
              <a:t>книга,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картинка,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предмет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т.д.)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-215" dirty="0">
                <a:solidFill>
                  <a:srgbClr val="A42F0F"/>
                </a:solidFill>
                <a:latin typeface="Microsoft Sans Serif"/>
                <a:cs typeface="Microsoft Sans Serif"/>
              </a:rPr>
              <a:t>	</a:t>
            </a:r>
            <a:r>
              <a:rPr sz="2400" dirty="0">
                <a:latin typeface="Times New Roman"/>
                <a:cs typeface="Times New Roman"/>
              </a:rPr>
              <a:t>Сенсорная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коробка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sz="1900" spc="-215" smtClean="0">
                <a:solidFill>
                  <a:srgbClr val="90C225"/>
                </a:solidFill>
                <a:latin typeface="Microsoft Sans Serif"/>
                <a:cs typeface="Microsoft Sans Serif"/>
              </a:rPr>
              <a:t></a:t>
            </a:r>
            <a:r>
              <a:rPr sz="1900" spc="-215" dirty="0">
                <a:solidFill>
                  <a:srgbClr val="90C225"/>
                </a:solidFill>
                <a:latin typeface="Microsoft Sans Serif"/>
                <a:cs typeface="Microsoft Sans Serif"/>
              </a:rPr>
              <a:t>	</a:t>
            </a:r>
            <a:r>
              <a:rPr sz="2400" spc="5" dirty="0">
                <a:latin typeface="Times New Roman"/>
                <a:cs typeface="Times New Roman"/>
              </a:rPr>
              <a:t>Кинестетический </a:t>
            </a:r>
            <a:r>
              <a:rPr sz="2400" spc="10" dirty="0">
                <a:latin typeface="Times New Roman"/>
                <a:cs typeface="Times New Roman"/>
              </a:rPr>
              <a:t>песок,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пластилин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sz="1900" spc="-215" dirty="0">
                <a:solidFill>
                  <a:srgbClr val="90C225"/>
                </a:solidFill>
                <a:latin typeface="Microsoft Sans Serif"/>
                <a:cs typeface="Microsoft Sans Serif"/>
              </a:rPr>
              <a:t>	</a:t>
            </a:r>
            <a:r>
              <a:rPr sz="2400" spc="-15" dirty="0">
                <a:latin typeface="Times New Roman"/>
                <a:cs typeface="Times New Roman"/>
              </a:rPr>
              <a:t>Таймер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615" y="6154521"/>
            <a:ext cx="76644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Company</a:t>
            </a:r>
            <a:r>
              <a:rPr sz="900" spc="-65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Logo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66900" y="4667250"/>
            <a:ext cx="3168650" cy="2016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48325" y="4665662"/>
            <a:ext cx="3044825" cy="2016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9825" y="2922651"/>
            <a:ext cx="2590800" cy="1582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5405">
              <a:lnSpc>
                <a:spcPts val="5160"/>
              </a:lnSpc>
            </a:pPr>
            <a:r>
              <a:rPr sz="4300" spc="-5" dirty="0">
                <a:solidFill>
                  <a:srgbClr val="90C225"/>
                </a:solidFill>
                <a:latin typeface="Times New Roman"/>
                <a:cs typeface="Times New Roman"/>
              </a:rPr>
              <a:t>Важно</a:t>
            </a:r>
            <a:r>
              <a:rPr sz="4300" spc="-80" dirty="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sz="4300" spc="-20" dirty="0">
                <a:solidFill>
                  <a:srgbClr val="90C225"/>
                </a:solidFill>
                <a:latin typeface="Times New Roman"/>
                <a:cs typeface="Times New Roman"/>
              </a:rPr>
              <a:t>знать!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2340" y="798068"/>
            <a:ext cx="8797925" cy="551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9955">
              <a:lnSpc>
                <a:spcPts val="3840"/>
              </a:lnSpc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В коррекционной</a:t>
            </a:r>
            <a:r>
              <a:rPr sz="32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работе: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1900" spc="5" dirty="0">
                <a:solidFill>
                  <a:srgbClr val="90C225"/>
                </a:solidFill>
                <a:latin typeface="Times New Roman"/>
                <a:cs typeface="Times New Roman"/>
              </a:rPr>
              <a:t>1. </a:t>
            </a:r>
            <a:r>
              <a:rPr sz="2400" spc="-30" dirty="0">
                <a:latin typeface="Times New Roman"/>
                <a:cs typeface="Times New Roman"/>
              </a:rPr>
              <a:t>Необходимо </a:t>
            </a:r>
            <a:r>
              <a:rPr sz="2400" spc="-10" dirty="0">
                <a:latin typeface="Times New Roman"/>
                <a:cs typeface="Times New Roman"/>
              </a:rPr>
              <a:t>сформировать </a:t>
            </a:r>
            <a:r>
              <a:rPr sz="2400" spc="-5" dirty="0">
                <a:latin typeface="Times New Roman"/>
                <a:cs typeface="Times New Roman"/>
              </a:rPr>
              <a:t>навыки, </a:t>
            </a:r>
            <a:r>
              <a:rPr sz="2400" spc="-30" dirty="0">
                <a:latin typeface="Times New Roman"/>
                <a:cs typeface="Times New Roman"/>
              </a:rPr>
              <a:t>которые </a:t>
            </a:r>
            <a:r>
              <a:rPr sz="2400" spc="-5" dirty="0">
                <a:latin typeface="Times New Roman"/>
                <a:cs typeface="Times New Roman"/>
              </a:rPr>
              <a:t>помогут развить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latin typeface="Times New Roman"/>
                <a:cs typeface="Times New Roman"/>
              </a:rPr>
              <a:t>ребенка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самостоятельность.</a:t>
            </a:r>
            <a:endParaRPr sz="2400">
              <a:latin typeface="Times New Roman"/>
              <a:cs typeface="Times New Roman"/>
            </a:endParaRPr>
          </a:p>
          <a:p>
            <a:pPr marL="12700" marR="481330">
              <a:lnSpc>
                <a:spcPct val="100000"/>
              </a:lnSpc>
              <a:spcBef>
                <a:spcPts val="1005"/>
              </a:spcBef>
            </a:pPr>
            <a:r>
              <a:rPr sz="1900" spc="-5" dirty="0">
                <a:solidFill>
                  <a:srgbClr val="90C225"/>
                </a:solidFill>
                <a:latin typeface="Times New Roman"/>
                <a:cs typeface="Times New Roman"/>
              </a:rPr>
              <a:t>2.</a:t>
            </a:r>
            <a:r>
              <a:rPr sz="2400" spc="-5" dirty="0">
                <a:latin typeface="Times New Roman"/>
                <a:cs typeface="Times New Roman"/>
              </a:rPr>
              <a:t>Сформированный </a:t>
            </a:r>
            <a:r>
              <a:rPr sz="2400" dirty="0">
                <a:latin typeface="Times New Roman"/>
                <a:cs typeface="Times New Roman"/>
              </a:rPr>
              <a:t>навык </a:t>
            </a:r>
            <a:r>
              <a:rPr sz="2400" spc="-5" dirty="0">
                <a:latin typeface="Times New Roman"/>
                <a:cs typeface="Times New Roman"/>
              </a:rPr>
              <a:t>ребенок </a:t>
            </a:r>
            <a:r>
              <a:rPr sz="2400" spc="-15" dirty="0">
                <a:latin typeface="Times New Roman"/>
                <a:cs typeface="Times New Roman"/>
              </a:rPr>
              <a:t>должен </a:t>
            </a:r>
            <a:r>
              <a:rPr sz="2400" spc="-5" dirty="0">
                <a:latin typeface="Times New Roman"/>
                <a:cs typeface="Times New Roman"/>
              </a:rPr>
              <a:t>уметь </a:t>
            </a:r>
            <a:r>
              <a:rPr sz="2400" spc="5" dirty="0">
                <a:latin typeface="Times New Roman"/>
                <a:cs typeface="Times New Roman"/>
              </a:rPr>
              <a:t>переносить </a:t>
            </a:r>
            <a:r>
              <a:rPr sz="2400" dirty="0">
                <a:latin typeface="Times New Roman"/>
                <a:cs typeface="Times New Roman"/>
              </a:rPr>
              <a:t>на  </a:t>
            </a:r>
            <a:r>
              <a:rPr sz="2400" spc="-5" dirty="0">
                <a:latin typeface="Times New Roman"/>
                <a:cs typeface="Times New Roman"/>
              </a:rPr>
              <a:t>другие </a:t>
            </a:r>
            <a:r>
              <a:rPr sz="2400" spc="15" dirty="0">
                <a:latin typeface="Times New Roman"/>
                <a:cs typeface="Times New Roman"/>
              </a:rPr>
              <a:t>места </a:t>
            </a:r>
            <a:r>
              <a:rPr sz="2400" spc="-5" dirty="0">
                <a:latin typeface="Times New Roman"/>
                <a:cs typeface="Times New Roman"/>
              </a:rPr>
              <a:t>и </a:t>
            </a:r>
            <a:r>
              <a:rPr sz="2400" spc="-10" dirty="0">
                <a:latin typeface="Times New Roman"/>
                <a:cs typeface="Times New Roman"/>
              </a:rPr>
              <a:t>ситуации </a:t>
            </a:r>
            <a:r>
              <a:rPr sz="2400" dirty="0">
                <a:latin typeface="Times New Roman"/>
                <a:cs typeface="Times New Roman"/>
              </a:rPr>
              <a:t>– обобщение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навыка.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994"/>
              </a:spcBef>
              <a:tabLst>
                <a:tab pos="2317750" algn="l"/>
                <a:tab pos="2506980" algn="l"/>
              </a:tabLst>
            </a:pPr>
            <a:r>
              <a:rPr sz="1900" spc="-10" dirty="0">
                <a:solidFill>
                  <a:srgbClr val="90C225"/>
                </a:solidFill>
                <a:latin typeface="Times New Roman"/>
                <a:cs typeface="Times New Roman"/>
              </a:rPr>
              <a:t>3.</a:t>
            </a:r>
            <a:r>
              <a:rPr sz="2400" spc="-10" dirty="0">
                <a:latin typeface="Times New Roman"/>
                <a:cs typeface="Times New Roman"/>
              </a:rPr>
              <a:t>Вначале  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ребенка	</a:t>
            </a:r>
            <a:r>
              <a:rPr sz="2400" spc="-10" dirty="0">
                <a:latin typeface="Times New Roman"/>
                <a:cs typeface="Times New Roman"/>
              </a:rPr>
              <a:t>обучаем навыкам готовности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учиться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(смотреть </a:t>
            </a:r>
            <a:r>
              <a:rPr sz="2400" dirty="0">
                <a:latin typeface="Times New Roman"/>
                <a:cs typeface="Times New Roman"/>
              </a:rPr>
              <a:t> на учителя, </a:t>
            </a:r>
            <a:r>
              <a:rPr sz="2400" spc="-10" dirty="0">
                <a:latin typeface="Times New Roman"/>
                <a:cs typeface="Times New Roman"/>
              </a:rPr>
              <a:t>выполнять </a:t>
            </a:r>
            <a:r>
              <a:rPr sz="2400" spc="5" dirty="0">
                <a:latin typeface="Times New Roman"/>
                <a:cs typeface="Times New Roman"/>
              </a:rPr>
              <a:t>простейшие </a:t>
            </a:r>
            <a:r>
              <a:rPr sz="2400" spc="-25" dirty="0">
                <a:latin typeface="Times New Roman"/>
                <a:cs typeface="Times New Roman"/>
              </a:rPr>
              <a:t>команды, </a:t>
            </a:r>
            <a:r>
              <a:rPr sz="2400" spc="-5" dirty="0">
                <a:latin typeface="Times New Roman"/>
                <a:cs typeface="Times New Roman"/>
              </a:rPr>
              <a:t>оставаться </a:t>
            </a:r>
            <a:r>
              <a:rPr sz="2400" dirty="0">
                <a:latin typeface="Times New Roman"/>
                <a:cs typeface="Times New Roman"/>
              </a:rPr>
              <a:t>на </a:t>
            </a:r>
            <a:r>
              <a:rPr sz="2400" spc="-25" dirty="0">
                <a:latin typeface="Times New Roman"/>
                <a:cs typeface="Times New Roman"/>
              </a:rPr>
              <a:t>стуле,  </a:t>
            </a:r>
            <a:r>
              <a:rPr sz="2400" spc="-10" dirty="0">
                <a:latin typeface="Times New Roman"/>
                <a:cs typeface="Times New Roman"/>
              </a:rPr>
              <a:t>имитировать </a:t>
            </a:r>
            <a:r>
              <a:rPr sz="2400" spc="5" dirty="0">
                <a:latin typeface="Times New Roman"/>
                <a:cs typeface="Times New Roman"/>
              </a:rPr>
              <a:t>основные </a:t>
            </a:r>
            <a:r>
              <a:rPr sz="2400" dirty="0">
                <a:latin typeface="Times New Roman"/>
                <a:cs typeface="Times New Roman"/>
              </a:rPr>
              <a:t>действия), а </a:t>
            </a:r>
            <a:r>
              <a:rPr sz="2400" spc="-15" dirty="0">
                <a:latin typeface="Times New Roman"/>
                <a:cs typeface="Times New Roman"/>
              </a:rPr>
              <a:t>затем </a:t>
            </a:r>
            <a:r>
              <a:rPr sz="2400" spc="-25" dirty="0">
                <a:latin typeface="Times New Roman"/>
                <a:cs typeface="Times New Roman"/>
              </a:rPr>
              <a:t>переходим </a:t>
            </a:r>
            <a:r>
              <a:rPr sz="2400" dirty="0">
                <a:latin typeface="Times New Roman"/>
                <a:cs typeface="Times New Roman"/>
              </a:rPr>
              <a:t>к заданиям по  </a:t>
            </a:r>
            <a:r>
              <a:rPr sz="2400" spc="-5" dirty="0">
                <a:latin typeface="Times New Roman"/>
                <a:cs typeface="Times New Roman"/>
              </a:rPr>
              <a:t>развитию 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речи 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	</a:t>
            </a:r>
            <a:r>
              <a:rPr sz="2400" spc="-10" dirty="0">
                <a:latin typeface="Times New Roman"/>
                <a:cs typeface="Times New Roman"/>
              </a:rPr>
              <a:t>познавательных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способностей.</a:t>
            </a:r>
            <a:endParaRPr sz="2400">
              <a:latin typeface="Times New Roman"/>
              <a:cs typeface="Times New Roman"/>
            </a:endParaRPr>
          </a:p>
          <a:p>
            <a:pPr marL="12700" marR="638810">
              <a:lnSpc>
                <a:spcPct val="100000"/>
              </a:lnSpc>
              <a:spcBef>
                <a:spcPts val="994"/>
              </a:spcBef>
            </a:pPr>
            <a:r>
              <a:rPr sz="1900" spc="-15" dirty="0">
                <a:solidFill>
                  <a:srgbClr val="90C225"/>
                </a:solidFill>
                <a:latin typeface="Times New Roman"/>
                <a:cs typeface="Times New Roman"/>
              </a:rPr>
              <a:t>4.</a:t>
            </a:r>
            <a:r>
              <a:rPr sz="2400" spc="-15" dirty="0">
                <a:latin typeface="Times New Roman"/>
                <a:cs typeface="Times New Roman"/>
              </a:rPr>
              <a:t>Начинать </a:t>
            </a:r>
            <a:r>
              <a:rPr sz="2400" dirty="0">
                <a:latin typeface="Times New Roman"/>
                <a:cs typeface="Times New Roman"/>
              </a:rPr>
              <a:t>надо с 2-5 заданий </a:t>
            </a:r>
            <a:r>
              <a:rPr sz="2400" spc="-5" dirty="0">
                <a:latin typeface="Times New Roman"/>
                <a:cs typeface="Times New Roman"/>
              </a:rPr>
              <a:t>и </a:t>
            </a:r>
            <a:r>
              <a:rPr sz="2400" spc="5" dirty="0">
                <a:latin typeface="Times New Roman"/>
                <a:cs typeface="Times New Roman"/>
              </a:rPr>
              <a:t>постепенно </a:t>
            </a:r>
            <a:r>
              <a:rPr sz="2400" spc="-10" dirty="0">
                <a:latin typeface="Times New Roman"/>
                <a:cs typeface="Times New Roman"/>
              </a:rPr>
              <a:t>увеличивать </a:t>
            </a:r>
            <a:r>
              <a:rPr sz="2400" dirty="0">
                <a:latin typeface="Times New Roman"/>
                <a:cs typeface="Times New Roman"/>
              </a:rPr>
              <a:t>их  </a:t>
            </a:r>
            <a:r>
              <a:rPr sz="2400" spc="-15" dirty="0">
                <a:latin typeface="Times New Roman"/>
                <a:cs typeface="Times New Roman"/>
              </a:rPr>
              <a:t>количество, </a:t>
            </a:r>
            <a:r>
              <a:rPr sz="2400" dirty="0">
                <a:latin typeface="Times New Roman"/>
                <a:cs typeface="Times New Roman"/>
              </a:rPr>
              <a:t>по мере </a:t>
            </a:r>
            <a:r>
              <a:rPr sz="2400" spc="-25" dirty="0">
                <a:latin typeface="Times New Roman"/>
                <a:cs typeface="Times New Roman"/>
              </a:rPr>
              <a:t>того, </a:t>
            </a:r>
            <a:r>
              <a:rPr sz="2400" spc="-15" dirty="0">
                <a:latin typeface="Times New Roman"/>
                <a:cs typeface="Times New Roman"/>
              </a:rPr>
              <a:t>как </a:t>
            </a:r>
            <a:r>
              <a:rPr sz="2400" spc="-5" dirty="0">
                <a:latin typeface="Times New Roman"/>
                <a:cs typeface="Times New Roman"/>
              </a:rPr>
              <a:t>ребенок </a:t>
            </a:r>
            <a:r>
              <a:rPr sz="2400" spc="-50" dirty="0">
                <a:latin typeface="Times New Roman"/>
                <a:cs typeface="Times New Roman"/>
              </a:rPr>
              <a:t>будет </a:t>
            </a:r>
            <a:r>
              <a:rPr sz="2400" spc="-10" dirty="0">
                <a:latin typeface="Times New Roman"/>
                <a:cs typeface="Times New Roman"/>
              </a:rPr>
              <a:t>проявлять больше  </a:t>
            </a:r>
            <a:r>
              <a:rPr sz="2400" dirty="0">
                <a:latin typeface="Times New Roman"/>
                <a:cs typeface="Times New Roman"/>
              </a:rPr>
              <a:t>терпения </a:t>
            </a:r>
            <a:r>
              <a:rPr sz="2400" spc="-5" dirty="0">
                <a:latin typeface="Times New Roman"/>
                <a:cs typeface="Times New Roman"/>
              </a:rPr>
              <a:t>и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усидчивости.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1738630" algn="l"/>
                <a:tab pos="3124200" algn="l"/>
              </a:tabLst>
            </a:pPr>
            <a:r>
              <a:rPr sz="1900" spc="-15" dirty="0">
                <a:solidFill>
                  <a:srgbClr val="90C225"/>
                </a:solidFill>
                <a:latin typeface="Times New Roman"/>
                <a:cs typeface="Times New Roman"/>
              </a:rPr>
              <a:t>5.</a:t>
            </a:r>
            <a:r>
              <a:rPr sz="2400" spc="-15" dirty="0">
                <a:latin typeface="Times New Roman"/>
                <a:cs typeface="Times New Roman"/>
              </a:rPr>
              <a:t>Подбирать	</a:t>
            </a:r>
            <a:r>
              <a:rPr sz="2400" dirty="0">
                <a:latin typeface="Times New Roman"/>
                <a:cs typeface="Times New Roman"/>
              </a:rPr>
              <a:t>задания </a:t>
            </a:r>
            <a:r>
              <a:rPr sz="2400" spc="5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	соответствии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5" dirty="0">
                <a:latin typeface="Times New Roman"/>
                <a:cs typeface="Times New Roman"/>
              </a:rPr>
              <a:t>интересами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ребенка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032" y="291084"/>
            <a:ext cx="8314055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Приемы, </a:t>
            </a:r>
            <a:r>
              <a:rPr sz="3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позволяющие </a:t>
            </a:r>
            <a:r>
              <a:rPr sz="3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сделать</a:t>
            </a:r>
            <a:r>
              <a:rPr sz="36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C00000"/>
                </a:solidFill>
                <a:latin typeface="Times New Roman"/>
                <a:cs typeface="Times New Roman"/>
              </a:rPr>
              <a:t>занятия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600" b="1" dirty="0">
                <a:solidFill>
                  <a:srgbClr val="C00000"/>
                </a:solidFill>
                <a:latin typeface="Times New Roman"/>
                <a:cs typeface="Times New Roman"/>
              </a:rPr>
              <a:t>интересными </a:t>
            </a:r>
            <a:r>
              <a:rPr sz="3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и </a:t>
            </a:r>
            <a:r>
              <a:rPr sz="3600" b="1" dirty="0">
                <a:solidFill>
                  <a:srgbClr val="C00000"/>
                </a:solidFill>
                <a:latin typeface="Times New Roman"/>
                <a:cs typeface="Times New Roman"/>
              </a:rPr>
              <a:t>естественными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291" y="1631696"/>
            <a:ext cx="8488045" cy="4195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spc="-10" dirty="0">
                <a:latin typeface="Times New Roman"/>
                <a:cs typeface="Times New Roman"/>
              </a:rPr>
              <a:t>1.Воодушевлённый </a:t>
            </a:r>
            <a:r>
              <a:rPr sz="2200" spc="-15" dirty="0">
                <a:latin typeface="Times New Roman"/>
                <a:cs typeface="Times New Roman"/>
              </a:rPr>
              <a:t>тон </a:t>
            </a:r>
            <a:r>
              <a:rPr sz="2200" spc="-5" dirty="0">
                <a:latin typeface="Times New Roman"/>
                <a:cs typeface="Times New Roman"/>
              </a:rPr>
              <a:t>голоса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специалиста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2200" spc="-5" dirty="0">
                <a:latin typeface="Times New Roman"/>
                <a:cs typeface="Times New Roman"/>
              </a:rPr>
              <a:t>2.Разнообразная обстановка (в классе, в </a:t>
            </a:r>
            <a:r>
              <a:rPr sz="2200" spc="-15" dirty="0">
                <a:latin typeface="Times New Roman"/>
                <a:cs typeface="Times New Roman"/>
              </a:rPr>
              <a:t>отдельном </a:t>
            </a:r>
            <a:r>
              <a:rPr sz="2200" spc="-10" dirty="0">
                <a:latin typeface="Times New Roman"/>
                <a:cs typeface="Times New Roman"/>
              </a:rPr>
              <a:t>кабинете, </a:t>
            </a:r>
            <a:r>
              <a:rPr sz="2200" spc="-15" dirty="0">
                <a:latin typeface="Times New Roman"/>
                <a:cs typeface="Times New Roman"/>
              </a:rPr>
              <a:t>во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дворе)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200" spc="-5" dirty="0">
                <a:latin typeface="Times New Roman"/>
                <a:cs typeface="Times New Roman"/>
              </a:rPr>
              <a:t>3.Разнообразные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инструкции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2200" dirty="0">
                <a:latin typeface="Times New Roman"/>
                <a:cs typeface="Times New Roman"/>
              </a:rPr>
              <a:t>4.Интересные </a:t>
            </a:r>
            <a:r>
              <a:rPr sz="2200" spc="-5" dirty="0">
                <a:latin typeface="Times New Roman"/>
                <a:cs typeface="Times New Roman"/>
              </a:rPr>
              <a:t>и </a:t>
            </a:r>
            <a:r>
              <a:rPr sz="2200" spc="-10" dirty="0">
                <a:latin typeface="Times New Roman"/>
                <a:cs typeface="Times New Roman"/>
              </a:rPr>
              <a:t>предпочитаемые материалы </a:t>
            </a:r>
            <a:r>
              <a:rPr sz="2200" spc="-5" dirty="0">
                <a:latin typeface="Times New Roman"/>
                <a:cs typeface="Times New Roman"/>
              </a:rPr>
              <a:t>для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ребенка.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200" spc="-10" dirty="0">
                <a:latin typeface="Times New Roman"/>
                <a:cs typeface="Times New Roman"/>
              </a:rPr>
              <a:t>5.Поддержание </a:t>
            </a:r>
            <a:r>
              <a:rPr sz="2200" spc="-20" dirty="0">
                <a:latin typeface="Times New Roman"/>
                <a:cs typeface="Times New Roman"/>
              </a:rPr>
              <a:t>высокой </a:t>
            </a:r>
            <a:r>
              <a:rPr sz="2200" spc="5" dirty="0">
                <a:latin typeface="Times New Roman"/>
                <a:cs typeface="Times New Roman"/>
              </a:rPr>
              <a:t>успешности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обучения</a:t>
            </a:r>
            <a:endParaRPr sz="2200">
              <a:latin typeface="Times New Roman"/>
              <a:cs typeface="Times New Roman"/>
            </a:endParaRPr>
          </a:p>
          <a:p>
            <a:pPr marL="12700" marR="2691765">
              <a:lnSpc>
                <a:spcPct val="127899"/>
              </a:lnSpc>
              <a:spcBef>
                <a:spcPts val="5"/>
              </a:spcBef>
              <a:tabLst>
                <a:tab pos="1701164" algn="l"/>
                <a:tab pos="3439795" algn="l"/>
                <a:tab pos="3627120" algn="l"/>
              </a:tabLst>
            </a:pPr>
            <a:r>
              <a:rPr sz="2200" spc="-10" dirty="0">
                <a:latin typeface="Times New Roman"/>
                <a:cs typeface="Times New Roman"/>
              </a:rPr>
              <a:t>6.Учитывать  </a:t>
            </a:r>
            <a:r>
              <a:rPr sz="2200" spc="20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предпочтения	ребёнка  </a:t>
            </a:r>
            <a:r>
              <a:rPr sz="2200" spc="-5" dirty="0">
                <a:latin typeface="Times New Roman"/>
                <a:cs typeface="Times New Roman"/>
              </a:rPr>
              <a:t>7.Разнообразная программа </a:t>
            </a:r>
            <a:r>
              <a:rPr sz="2200" spc="-10" dirty="0">
                <a:latin typeface="Times New Roman"/>
                <a:cs typeface="Times New Roman"/>
              </a:rPr>
              <a:t>обучения.  </a:t>
            </a:r>
            <a:r>
              <a:rPr sz="2200" spc="-15" dirty="0">
                <a:latin typeface="Times New Roman"/>
                <a:cs typeface="Times New Roman"/>
              </a:rPr>
              <a:t>8.Чередовать	</a:t>
            </a:r>
            <a:r>
              <a:rPr sz="2200" spc="-5" dirty="0">
                <a:latin typeface="Times New Roman"/>
                <a:cs typeface="Times New Roman"/>
              </a:rPr>
              <a:t>легкие  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задания	со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сложными. 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9.Использовать </a:t>
            </a:r>
            <a:r>
              <a:rPr sz="2200" spc="-5" dirty="0">
                <a:latin typeface="Times New Roman"/>
                <a:cs typeface="Times New Roman"/>
              </a:rPr>
              <a:t>разнообразные </a:t>
            </a:r>
            <a:r>
              <a:rPr sz="2200" spc="-10" dirty="0">
                <a:latin typeface="Times New Roman"/>
                <a:cs typeface="Times New Roman"/>
              </a:rPr>
              <a:t>подкрепления.  </a:t>
            </a:r>
            <a:r>
              <a:rPr sz="2200" spc="-15" dirty="0">
                <a:latin typeface="Times New Roman"/>
                <a:cs typeface="Times New Roman"/>
              </a:rPr>
              <a:t>10.Речь </a:t>
            </a:r>
            <a:r>
              <a:rPr sz="2200" dirty="0">
                <a:latin typeface="Times New Roman"/>
                <a:cs typeface="Times New Roman"/>
              </a:rPr>
              <a:t>специалиста </a:t>
            </a:r>
            <a:r>
              <a:rPr sz="2200" spc="-10" dirty="0">
                <a:latin typeface="Times New Roman"/>
                <a:cs typeface="Times New Roman"/>
              </a:rPr>
              <a:t>должна </a:t>
            </a:r>
            <a:r>
              <a:rPr sz="2200" spc="-5" dirty="0">
                <a:latin typeface="Times New Roman"/>
                <a:cs typeface="Times New Roman"/>
              </a:rPr>
              <a:t>быть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естественной.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615" y="6154521"/>
            <a:ext cx="76644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Company</a:t>
            </a:r>
            <a:r>
              <a:rPr sz="900" spc="-65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Logo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615" y="641858"/>
            <a:ext cx="6235065" cy="1106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Важные принципы </a:t>
            </a:r>
            <a:r>
              <a:rPr sz="3600" spc="-5" dirty="0">
                <a:solidFill>
                  <a:srgbClr val="90C225"/>
                </a:solidFill>
                <a:latin typeface="Trebuchet MS"/>
                <a:cs typeface="Trebuchet MS"/>
              </a:rPr>
              <a:t>в работе</a:t>
            </a:r>
            <a:r>
              <a:rPr sz="3600" spc="-45" dirty="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90C225"/>
                </a:solidFill>
                <a:latin typeface="Trebuchet MS"/>
                <a:cs typeface="Trebuchet MS"/>
              </a:rPr>
              <a:t>с  ребенком.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93190" rIns="0" bIns="0" rtlCol="0">
            <a:spAutoFit/>
          </a:bodyPr>
          <a:lstStyle/>
          <a:p>
            <a:pPr marL="625475">
              <a:lnSpc>
                <a:spcPct val="100000"/>
              </a:lnSpc>
              <a:tabLst>
                <a:tab pos="968375" algn="l"/>
              </a:tabLst>
            </a:pPr>
            <a:r>
              <a:rPr sz="1600" spc="-200" dirty="0">
                <a:solidFill>
                  <a:srgbClr val="90C225"/>
                </a:solidFill>
                <a:latin typeface="Microsoft Sans Serif"/>
                <a:cs typeface="Microsoft Sans Serif"/>
              </a:rPr>
              <a:t>	</a:t>
            </a:r>
            <a:r>
              <a:rPr sz="2000" b="1" spc="-5" dirty="0">
                <a:latin typeface="Times New Roman"/>
                <a:cs typeface="Times New Roman"/>
              </a:rPr>
              <a:t>Партнерство, </a:t>
            </a:r>
            <a:r>
              <a:rPr sz="2000" b="1" spc="-10" dirty="0">
                <a:latin typeface="Times New Roman"/>
                <a:cs typeface="Times New Roman"/>
              </a:rPr>
              <a:t>дружеская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позиция</a:t>
            </a:r>
            <a:endParaRPr sz="2000">
              <a:latin typeface="Times New Roman"/>
              <a:cs typeface="Times New Roman"/>
            </a:endParaRPr>
          </a:p>
          <a:p>
            <a:pPr marL="625475">
              <a:lnSpc>
                <a:spcPct val="100000"/>
              </a:lnSpc>
              <a:spcBef>
                <a:spcPts val="994"/>
              </a:spcBef>
              <a:tabLst>
                <a:tab pos="968375" algn="l"/>
              </a:tabLst>
            </a:pPr>
            <a:r>
              <a:rPr sz="1600" spc="-200" dirty="0">
                <a:solidFill>
                  <a:srgbClr val="90C225"/>
                </a:solidFill>
                <a:latin typeface="Microsoft Sans Serif"/>
                <a:cs typeface="Microsoft Sans Serif"/>
              </a:rPr>
              <a:t>	</a:t>
            </a:r>
            <a:r>
              <a:rPr sz="2000" b="1" spc="-5" dirty="0">
                <a:latin typeface="Times New Roman"/>
                <a:cs typeface="Times New Roman"/>
              </a:rPr>
              <a:t>Целеустремленность.</a:t>
            </a:r>
            <a:endParaRPr sz="2000">
              <a:latin typeface="Times New Roman"/>
              <a:cs typeface="Times New Roman"/>
            </a:endParaRPr>
          </a:p>
          <a:p>
            <a:pPr marL="625475">
              <a:lnSpc>
                <a:spcPct val="100000"/>
              </a:lnSpc>
              <a:spcBef>
                <a:spcPts val="1005"/>
              </a:spcBef>
              <a:tabLst>
                <a:tab pos="968375" algn="l"/>
              </a:tabLst>
            </a:pPr>
            <a:r>
              <a:rPr sz="1600" spc="-200" dirty="0">
                <a:solidFill>
                  <a:srgbClr val="90C225"/>
                </a:solidFill>
                <a:latin typeface="Microsoft Sans Serif"/>
                <a:cs typeface="Microsoft Sans Serif"/>
              </a:rPr>
              <a:t>	</a:t>
            </a:r>
            <a:r>
              <a:rPr sz="2000" b="1" dirty="0">
                <a:latin typeface="Times New Roman"/>
                <a:cs typeface="Times New Roman"/>
              </a:rPr>
              <a:t>Маленькая </a:t>
            </a:r>
            <a:r>
              <a:rPr sz="2000" b="1" spc="-10" dirty="0">
                <a:latin typeface="Times New Roman"/>
                <a:cs typeface="Times New Roman"/>
              </a:rPr>
              <a:t>победа </a:t>
            </a:r>
            <a:r>
              <a:rPr sz="2000" b="1" dirty="0">
                <a:latin typeface="Times New Roman"/>
                <a:cs typeface="Times New Roman"/>
              </a:rPr>
              <a:t>– </a:t>
            </a:r>
            <a:r>
              <a:rPr sz="2000" b="1" spc="-5" dirty="0">
                <a:latin typeface="Times New Roman"/>
                <a:cs typeface="Times New Roman"/>
              </a:rPr>
              <a:t>большая</a:t>
            </a:r>
            <a:r>
              <a:rPr sz="2000" b="1" spc="-1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радость.</a:t>
            </a:r>
            <a:endParaRPr sz="2000">
              <a:latin typeface="Times New Roman"/>
              <a:cs typeface="Times New Roman"/>
            </a:endParaRPr>
          </a:p>
          <a:p>
            <a:pPr marL="625475">
              <a:lnSpc>
                <a:spcPct val="100000"/>
              </a:lnSpc>
              <a:spcBef>
                <a:spcPts val="994"/>
              </a:spcBef>
              <a:tabLst>
                <a:tab pos="968375" algn="l"/>
              </a:tabLst>
            </a:pPr>
            <a:r>
              <a:rPr sz="1600" spc="-200" dirty="0">
                <a:solidFill>
                  <a:srgbClr val="90C225"/>
                </a:solidFill>
                <a:latin typeface="Microsoft Sans Serif"/>
                <a:cs typeface="Microsoft Sans Serif"/>
              </a:rPr>
              <a:t>	</a:t>
            </a:r>
            <a:r>
              <a:rPr sz="2000" b="1" dirty="0">
                <a:latin typeface="Times New Roman"/>
                <a:cs typeface="Times New Roman"/>
              </a:rPr>
              <a:t>Поощрение </a:t>
            </a:r>
            <a:r>
              <a:rPr sz="2000" b="1" spc="-5" dirty="0">
                <a:latin typeface="Times New Roman"/>
                <a:cs typeface="Times New Roman"/>
              </a:rPr>
              <a:t>должно быть </a:t>
            </a:r>
            <a:r>
              <a:rPr sz="2000" b="1" dirty="0">
                <a:latin typeface="Times New Roman"/>
                <a:cs typeface="Times New Roman"/>
              </a:rPr>
              <a:t>ценно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ребенку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615" y="6154521"/>
            <a:ext cx="766445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Company</a:t>
            </a:r>
            <a:r>
              <a:rPr sz="900" spc="-65" dirty="0">
                <a:solidFill>
                  <a:srgbClr val="888888"/>
                </a:solidFill>
                <a:latin typeface="Trebuchet MS"/>
                <a:cs typeface="Trebuchet MS"/>
              </a:rPr>
              <a:t> </a:t>
            </a:r>
            <a:r>
              <a:rPr sz="900" spc="-5" dirty="0">
                <a:solidFill>
                  <a:srgbClr val="888888"/>
                </a:solidFill>
                <a:latin typeface="Trebuchet MS"/>
                <a:cs typeface="Trebuchet MS"/>
              </a:rPr>
              <a:t>Logo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4702" y="3755999"/>
            <a:ext cx="796925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6416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43204" cy="6858000"/>
          </a:xfrm>
          <a:custGeom>
            <a:avLst/>
            <a:gdLst/>
            <a:ahLst/>
            <a:cxnLst/>
            <a:rect l="l" t="t" r="r" b="b"/>
            <a:pathLst>
              <a:path w="243204" h="6858000">
                <a:moveTo>
                  <a:pt x="0" y="6858000"/>
                </a:moveTo>
                <a:lnTo>
                  <a:pt x="242887" y="6858000"/>
                </a:lnTo>
                <a:lnTo>
                  <a:pt x="24288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11200"/>
            <a:ext cx="1821180" cy="508000"/>
          </a:xfrm>
          <a:custGeom>
            <a:avLst/>
            <a:gdLst/>
            <a:ahLst/>
            <a:cxnLst/>
            <a:rect l="l" t="t" r="r" b="b"/>
            <a:pathLst>
              <a:path w="1821180" h="508000">
                <a:moveTo>
                  <a:pt x="0" y="0"/>
                </a:moveTo>
                <a:lnTo>
                  <a:pt x="0" y="504825"/>
                </a:lnTo>
                <a:lnTo>
                  <a:pt x="1359408" y="508000"/>
                </a:lnTo>
                <a:lnTo>
                  <a:pt x="1493139" y="508000"/>
                </a:lnTo>
                <a:lnTo>
                  <a:pt x="1499362" y="503174"/>
                </a:lnTo>
                <a:lnTo>
                  <a:pt x="1501394" y="501650"/>
                </a:lnTo>
                <a:lnTo>
                  <a:pt x="1503934" y="499999"/>
                </a:lnTo>
                <a:lnTo>
                  <a:pt x="1811401" y="269494"/>
                </a:lnTo>
                <a:lnTo>
                  <a:pt x="1818473" y="262350"/>
                </a:lnTo>
                <a:lnTo>
                  <a:pt x="1820830" y="255206"/>
                </a:lnTo>
                <a:lnTo>
                  <a:pt x="1818473" y="248062"/>
                </a:lnTo>
                <a:lnTo>
                  <a:pt x="1811401" y="240919"/>
                </a:lnTo>
                <a:lnTo>
                  <a:pt x="1505966" y="11937"/>
                </a:lnTo>
                <a:lnTo>
                  <a:pt x="1499362" y="11937"/>
                </a:lnTo>
                <a:lnTo>
                  <a:pt x="1499362" y="7112"/>
                </a:lnTo>
                <a:lnTo>
                  <a:pt x="1493139" y="7112"/>
                </a:lnTo>
                <a:lnTo>
                  <a:pt x="1486789" y="2412"/>
                </a:lnTo>
                <a:lnTo>
                  <a:pt x="1359408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53260" y="1919604"/>
            <a:ext cx="9057640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spc="75" dirty="0">
                <a:solidFill>
                  <a:srgbClr val="6E3E0C"/>
                </a:solidFill>
                <a:latin typeface="Tahoma"/>
                <a:cs typeface="Tahoma"/>
              </a:rPr>
              <a:t>Сенсорные</a:t>
            </a:r>
            <a:r>
              <a:rPr sz="3600" b="1" spc="-120" dirty="0">
                <a:solidFill>
                  <a:srgbClr val="6E3E0C"/>
                </a:solidFill>
                <a:latin typeface="Tahoma"/>
                <a:cs typeface="Tahoma"/>
              </a:rPr>
              <a:t> </a:t>
            </a:r>
            <a:r>
              <a:rPr sz="3600" b="1" spc="-55" dirty="0">
                <a:solidFill>
                  <a:srgbClr val="6E3E0C"/>
                </a:solidFill>
                <a:latin typeface="Tahoma"/>
                <a:cs typeface="Tahoma"/>
              </a:rPr>
              <a:t>перерывы</a:t>
            </a:r>
            <a:endParaRPr sz="3600">
              <a:latin typeface="Tahoma"/>
              <a:cs typeface="Tahoma"/>
            </a:endParaRPr>
          </a:p>
          <a:p>
            <a:pPr algn="ctr">
              <a:lnSpc>
                <a:spcPts val="4315"/>
              </a:lnSpc>
            </a:pPr>
            <a:r>
              <a:rPr sz="3600" b="1" spc="-105" dirty="0">
                <a:solidFill>
                  <a:srgbClr val="6E3E0C"/>
                </a:solidFill>
                <a:latin typeface="Tahoma"/>
                <a:cs typeface="Tahoma"/>
              </a:rPr>
              <a:t>Как </a:t>
            </a:r>
            <a:r>
              <a:rPr sz="3600" b="1" spc="-40" dirty="0">
                <a:solidFill>
                  <a:srgbClr val="6E3E0C"/>
                </a:solidFill>
                <a:latin typeface="Tahoma"/>
                <a:cs typeface="Tahoma"/>
              </a:rPr>
              <a:t>можно </a:t>
            </a:r>
            <a:r>
              <a:rPr sz="3600" b="1" dirty="0">
                <a:solidFill>
                  <a:srgbClr val="6E3E0C"/>
                </a:solidFill>
                <a:latin typeface="Tahoma"/>
                <a:cs typeface="Tahoma"/>
              </a:rPr>
              <a:t>предотвратить</a:t>
            </a:r>
            <a:r>
              <a:rPr sz="3600" b="1" spc="-55" dirty="0">
                <a:solidFill>
                  <a:srgbClr val="6E3E0C"/>
                </a:solidFill>
                <a:latin typeface="Tahoma"/>
                <a:cs typeface="Tahoma"/>
              </a:rPr>
              <a:t> </a:t>
            </a:r>
            <a:r>
              <a:rPr sz="3600" b="1" spc="65" dirty="0">
                <a:solidFill>
                  <a:srgbClr val="6E3E0C"/>
                </a:solidFill>
                <a:latin typeface="Tahoma"/>
                <a:cs typeface="Tahoma"/>
              </a:rPr>
              <a:t>сенсорную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27421" y="3016504"/>
            <a:ext cx="2909570" cy="54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15"/>
              </a:lnSpc>
            </a:pPr>
            <a:r>
              <a:rPr sz="3600" b="1" spc="-45" dirty="0">
                <a:solidFill>
                  <a:srgbClr val="6E3E0C"/>
                </a:solidFill>
                <a:latin typeface="Tahoma"/>
                <a:cs typeface="Tahoma"/>
              </a:rPr>
              <a:t>перегрузку?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69794" y="6248095"/>
            <a:ext cx="900430" cy="147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20" dirty="0">
                <a:solidFill>
                  <a:srgbClr val="888888"/>
                </a:solidFill>
                <a:latin typeface="Verdana"/>
                <a:cs typeface="Verdana"/>
              </a:rPr>
              <a:t>Company</a:t>
            </a:r>
            <a:r>
              <a:rPr sz="900" spc="-120" dirty="0">
                <a:solidFill>
                  <a:srgbClr val="888888"/>
                </a:solidFill>
                <a:latin typeface="Verdana"/>
                <a:cs typeface="Verdana"/>
              </a:rPr>
              <a:t> </a:t>
            </a:r>
            <a:r>
              <a:rPr sz="900" spc="5" dirty="0">
                <a:solidFill>
                  <a:srgbClr val="888888"/>
                </a:solidFill>
                <a:latin typeface="Verdana"/>
                <a:cs typeface="Verdana"/>
              </a:rPr>
              <a:t>Logo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5326" y="0"/>
            <a:ext cx="2113280" cy="1196975"/>
          </a:xfrm>
          <a:custGeom>
            <a:avLst/>
            <a:gdLst/>
            <a:ahLst/>
            <a:cxnLst/>
            <a:rect l="l" t="t" r="r" b="b"/>
            <a:pathLst>
              <a:path w="2113279" h="1196975">
                <a:moveTo>
                  <a:pt x="0" y="199517"/>
                </a:moveTo>
                <a:lnTo>
                  <a:pt x="5266" y="153755"/>
                </a:lnTo>
                <a:lnTo>
                  <a:pt x="20268" y="111754"/>
                </a:lnTo>
                <a:lnTo>
                  <a:pt x="43807" y="74710"/>
                </a:lnTo>
                <a:lnTo>
                  <a:pt x="74686" y="43817"/>
                </a:lnTo>
                <a:lnTo>
                  <a:pt x="111708" y="20271"/>
                </a:lnTo>
                <a:lnTo>
                  <a:pt x="153675" y="5266"/>
                </a:lnTo>
                <a:lnTo>
                  <a:pt x="199390" y="0"/>
                </a:lnTo>
                <a:lnTo>
                  <a:pt x="1913382" y="0"/>
                </a:lnTo>
                <a:lnTo>
                  <a:pt x="1959143" y="5266"/>
                </a:lnTo>
                <a:lnTo>
                  <a:pt x="2001144" y="20271"/>
                </a:lnTo>
                <a:lnTo>
                  <a:pt x="2038188" y="43817"/>
                </a:lnTo>
                <a:lnTo>
                  <a:pt x="2069081" y="74710"/>
                </a:lnTo>
                <a:lnTo>
                  <a:pt x="2092627" y="111754"/>
                </a:lnTo>
                <a:lnTo>
                  <a:pt x="2107632" y="153755"/>
                </a:lnTo>
                <a:lnTo>
                  <a:pt x="2112899" y="199517"/>
                </a:lnTo>
                <a:lnTo>
                  <a:pt x="2112899" y="997458"/>
                </a:lnTo>
                <a:lnTo>
                  <a:pt x="2107632" y="1043219"/>
                </a:lnTo>
                <a:lnTo>
                  <a:pt x="2092627" y="1085220"/>
                </a:lnTo>
                <a:lnTo>
                  <a:pt x="2069081" y="1122264"/>
                </a:lnTo>
                <a:lnTo>
                  <a:pt x="2038188" y="1153157"/>
                </a:lnTo>
                <a:lnTo>
                  <a:pt x="2001144" y="1176703"/>
                </a:lnTo>
                <a:lnTo>
                  <a:pt x="1959143" y="1191708"/>
                </a:lnTo>
                <a:lnTo>
                  <a:pt x="1913382" y="1196975"/>
                </a:lnTo>
                <a:lnTo>
                  <a:pt x="199390" y="1196975"/>
                </a:lnTo>
                <a:lnTo>
                  <a:pt x="153675" y="1191708"/>
                </a:lnTo>
                <a:lnTo>
                  <a:pt x="111708" y="1176703"/>
                </a:lnTo>
                <a:lnTo>
                  <a:pt x="74686" y="1153157"/>
                </a:lnTo>
                <a:lnTo>
                  <a:pt x="43807" y="1122264"/>
                </a:lnTo>
                <a:lnTo>
                  <a:pt x="20268" y="1085220"/>
                </a:lnTo>
                <a:lnTo>
                  <a:pt x="5266" y="1043219"/>
                </a:lnTo>
                <a:lnTo>
                  <a:pt x="0" y="997458"/>
                </a:lnTo>
                <a:lnTo>
                  <a:pt x="0" y="19951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97835" y="222250"/>
            <a:ext cx="159004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589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Учитель-  д</a:t>
            </a:r>
            <a:r>
              <a:rPr sz="2400" b="1" spc="20" dirty="0">
                <a:latin typeface="Times New Roman"/>
                <a:cs typeface="Times New Roman"/>
              </a:rPr>
              <a:t>е</a:t>
            </a:r>
            <a:r>
              <a:rPr sz="2400" b="1" spc="-40" dirty="0">
                <a:latin typeface="Times New Roman"/>
                <a:cs typeface="Times New Roman"/>
              </a:rPr>
              <a:t>ф</a:t>
            </a:r>
            <a:r>
              <a:rPr sz="2400" b="1" spc="-5" dirty="0">
                <a:latin typeface="Times New Roman"/>
                <a:cs typeface="Times New Roman"/>
              </a:rPr>
              <a:t>ек</a:t>
            </a:r>
            <a:r>
              <a:rPr sz="2400" b="1" spc="-45" dirty="0">
                <a:latin typeface="Times New Roman"/>
                <a:cs typeface="Times New Roman"/>
              </a:rPr>
              <a:t>т</a:t>
            </a:r>
            <a:r>
              <a:rPr sz="2400" b="1" spc="-40" dirty="0">
                <a:latin typeface="Times New Roman"/>
                <a:cs typeface="Times New Roman"/>
              </a:rPr>
              <a:t>о</a:t>
            </a:r>
            <a:r>
              <a:rPr sz="2400" b="1" dirty="0">
                <a:latin typeface="Times New Roman"/>
                <a:cs typeface="Times New Roman"/>
              </a:rPr>
              <a:t>лог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68875" y="0"/>
            <a:ext cx="2208530" cy="1196975"/>
          </a:xfrm>
          <a:custGeom>
            <a:avLst/>
            <a:gdLst/>
            <a:ahLst/>
            <a:cxnLst/>
            <a:rect l="l" t="t" r="r" b="b"/>
            <a:pathLst>
              <a:path w="2208529" h="1196975">
                <a:moveTo>
                  <a:pt x="0" y="199517"/>
                </a:moveTo>
                <a:lnTo>
                  <a:pt x="5266" y="153755"/>
                </a:lnTo>
                <a:lnTo>
                  <a:pt x="20271" y="111754"/>
                </a:lnTo>
                <a:lnTo>
                  <a:pt x="43817" y="74710"/>
                </a:lnTo>
                <a:lnTo>
                  <a:pt x="74710" y="43817"/>
                </a:lnTo>
                <a:lnTo>
                  <a:pt x="111754" y="20271"/>
                </a:lnTo>
                <a:lnTo>
                  <a:pt x="153755" y="5266"/>
                </a:lnTo>
                <a:lnTo>
                  <a:pt x="199516" y="0"/>
                </a:lnTo>
                <a:lnTo>
                  <a:pt x="2008758" y="0"/>
                </a:lnTo>
                <a:lnTo>
                  <a:pt x="2054480" y="5266"/>
                </a:lnTo>
                <a:lnTo>
                  <a:pt x="2096466" y="20271"/>
                </a:lnTo>
                <a:lnTo>
                  <a:pt x="2133512" y="43817"/>
                </a:lnTo>
                <a:lnTo>
                  <a:pt x="2164418" y="74710"/>
                </a:lnTo>
                <a:lnTo>
                  <a:pt x="2187982" y="111754"/>
                </a:lnTo>
                <a:lnTo>
                  <a:pt x="2203002" y="153755"/>
                </a:lnTo>
                <a:lnTo>
                  <a:pt x="2208276" y="199517"/>
                </a:lnTo>
                <a:lnTo>
                  <a:pt x="2208276" y="997458"/>
                </a:lnTo>
                <a:lnTo>
                  <a:pt x="2203002" y="1043219"/>
                </a:lnTo>
                <a:lnTo>
                  <a:pt x="2187982" y="1085220"/>
                </a:lnTo>
                <a:lnTo>
                  <a:pt x="2164418" y="1122264"/>
                </a:lnTo>
                <a:lnTo>
                  <a:pt x="2133512" y="1153157"/>
                </a:lnTo>
                <a:lnTo>
                  <a:pt x="2096466" y="1176703"/>
                </a:lnTo>
                <a:lnTo>
                  <a:pt x="2054480" y="1191708"/>
                </a:lnTo>
                <a:lnTo>
                  <a:pt x="2008758" y="1196975"/>
                </a:lnTo>
                <a:lnTo>
                  <a:pt x="199516" y="1196975"/>
                </a:lnTo>
                <a:lnTo>
                  <a:pt x="153755" y="1191708"/>
                </a:lnTo>
                <a:lnTo>
                  <a:pt x="111754" y="1176703"/>
                </a:lnTo>
                <a:lnTo>
                  <a:pt x="74710" y="1153157"/>
                </a:lnTo>
                <a:lnTo>
                  <a:pt x="43817" y="1122264"/>
                </a:lnTo>
                <a:lnTo>
                  <a:pt x="20271" y="1085220"/>
                </a:lnTo>
                <a:lnTo>
                  <a:pt x="5266" y="1043219"/>
                </a:lnTo>
                <a:lnTo>
                  <a:pt x="0" y="997458"/>
                </a:lnTo>
                <a:lnTo>
                  <a:pt x="0" y="19951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14898" y="222250"/>
            <a:ext cx="131572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marR="5080" indent="-11303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Учитель-  </a:t>
            </a:r>
            <a:r>
              <a:rPr sz="2400" b="1" spc="-15" dirty="0">
                <a:latin typeface="Times New Roman"/>
                <a:cs typeface="Times New Roman"/>
              </a:rPr>
              <a:t>логопед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99376" y="0"/>
            <a:ext cx="2111375" cy="1196975"/>
          </a:xfrm>
          <a:custGeom>
            <a:avLst/>
            <a:gdLst/>
            <a:ahLst/>
            <a:cxnLst/>
            <a:rect l="l" t="t" r="r" b="b"/>
            <a:pathLst>
              <a:path w="2111375" h="1196975">
                <a:moveTo>
                  <a:pt x="0" y="199517"/>
                </a:moveTo>
                <a:lnTo>
                  <a:pt x="5266" y="153755"/>
                </a:lnTo>
                <a:lnTo>
                  <a:pt x="20268" y="111754"/>
                </a:lnTo>
                <a:lnTo>
                  <a:pt x="43807" y="74710"/>
                </a:lnTo>
                <a:lnTo>
                  <a:pt x="74686" y="43817"/>
                </a:lnTo>
                <a:lnTo>
                  <a:pt x="111708" y="20271"/>
                </a:lnTo>
                <a:lnTo>
                  <a:pt x="153675" y="5266"/>
                </a:lnTo>
                <a:lnTo>
                  <a:pt x="199390" y="0"/>
                </a:lnTo>
                <a:lnTo>
                  <a:pt x="1911857" y="0"/>
                </a:lnTo>
                <a:lnTo>
                  <a:pt x="1957579" y="5266"/>
                </a:lnTo>
                <a:lnTo>
                  <a:pt x="1999565" y="20271"/>
                </a:lnTo>
                <a:lnTo>
                  <a:pt x="2036611" y="43817"/>
                </a:lnTo>
                <a:lnTo>
                  <a:pt x="2067517" y="74710"/>
                </a:lnTo>
                <a:lnTo>
                  <a:pt x="2091081" y="111754"/>
                </a:lnTo>
                <a:lnTo>
                  <a:pt x="2106101" y="153755"/>
                </a:lnTo>
                <a:lnTo>
                  <a:pt x="2111375" y="199517"/>
                </a:lnTo>
                <a:lnTo>
                  <a:pt x="2111375" y="997458"/>
                </a:lnTo>
                <a:lnTo>
                  <a:pt x="2106101" y="1043219"/>
                </a:lnTo>
                <a:lnTo>
                  <a:pt x="2091081" y="1085220"/>
                </a:lnTo>
                <a:lnTo>
                  <a:pt x="2067517" y="1122264"/>
                </a:lnTo>
                <a:lnTo>
                  <a:pt x="2036611" y="1153157"/>
                </a:lnTo>
                <a:lnTo>
                  <a:pt x="1999565" y="1176703"/>
                </a:lnTo>
                <a:lnTo>
                  <a:pt x="1957579" y="1191708"/>
                </a:lnTo>
                <a:lnTo>
                  <a:pt x="1911857" y="1196975"/>
                </a:lnTo>
                <a:lnTo>
                  <a:pt x="199390" y="1196975"/>
                </a:lnTo>
                <a:lnTo>
                  <a:pt x="153675" y="1191708"/>
                </a:lnTo>
                <a:lnTo>
                  <a:pt x="111708" y="1176703"/>
                </a:lnTo>
                <a:lnTo>
                  <a:pt x="74686" y="1153157"/>
                </a:lnTo>
                <a:lnTo>
                  <a:pt x="43807" y="1122264"/>
                </a:lnTo>
                <a:lnTo>
                  <a:pt x="20268" y="1085220"/>
                </a:lnTo>
                <a:lnTo>
                  <a:pt x="5266" y="1043219"/>
                </a:lnTo>
                <a:lnTo>
                  <a:pt x="0" y="997458"/>
                </a:lnTo>
                <a:lnTo>
                  <a:pt x="0" y="19951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43647" y="222250"/>
            <a:ext cx="1824355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4970" marR="5080" indent="-382905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Соц</a:t>
            </a:r>
            <a:r>
              <a:rPr sz="2400" b="1" spc="-15" dirty="0">
                <a:latin typeface="Times New Roman"/>
                <a:cs typeface="Times New Roman"/>
              </a:rPr>
              <a:t>и</a:t>
            </a:r>
            <a:r>
              <a:rPr sz="2400" b="1" spc="20" dirty="0">
                <a:latin typeface="Times New Roman"/>
                <a:cs typeface="Times New Roman"/>
              </a:rPr>
              <a:t>а</a:t>
            </a:r>
            <a:r>
              <a:rPr sz="2400" b="1" dirty="0">
                <a:latin typeface="Times New Roman"/>
                <a:cs typeface="Times New Roman"/>
              </a:rPr>
              <a:t>льный  </a:t>
            </a:r>
            <a:r>
              <a:rPr sz="2400" b="1" spc="-15" dirty="0">
                <a:latin typeface="Times New Roman"/>
                <a:cs typeface="Times New Roman"/>
              </a:rPr>
              <a:t>педагог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456801" y="9525"/>
            <a:ext cx="2208530" cy="1196975"/>
          </a:xfrm>
          <a:custGeom>
            <a:avLst/>
            <a:gdLst/>
            <a:ahLst/>
            <a:cxnLst/>
            <a:rect l="l" t="t" r="r" b="b"/>
            <a:pathLst>
              <a:path w="2208529" h="1196975">
                <a:moveTo>
                  <a:pt x="0" y="199517"/>
                </a:moveTo>
                <a:lnTo>
                  <a:pt x="5266" y="153755"/>
                </a:lnTo>
                <a:lnTo>
                  <a:pt x="20268" y="111754"/>
                </a:lnTo>
                <a:lnTo>
                  <a:pt x="43807" y="74710"/>
                </a:lnTo>
                <a:lnTo>
                  <a:pt x="74686" y="43817"/>
                </a:lnTo>
                <a:lnTo>
                  <a:pt x="111708" y="20271"/>
                </a:lnTo>
                <a:lnTo>
                  <a:pt x="153675" y="5266"/>
                </a:lnTo>
                <a:lnTo>
                  <a:pt x="199390" y="0"/>
                </a:lnTo>
                <a:lnTo>
                  <a:pt x="2008631" y="0"/>
                </a:lnTo>
                <a:lnTo>
                  <a:pt x="2054393" y="5266"/>
                </a:lnTo>
                <a:lnTo>
                  <a:pt x="2096394" y="20271"/>
                </a:lnTo>
                <a:lnTo>
                  <a:pt x="2133438" y="43817"/>
                </a:lnTo>
                <a:lnTo>
                  <a:pt x="2164331" y="74710"/>
                </a:lnTo>
                <a:lnTo>
                  <a:pt x="2187877" y="111754"/>
                </a:lnTo>
                <a:lnTo>
                  <a:pt x="2202882" y="153755"/>
                </a:lnTo>
                <a:lnTo>
                  <a:pt x="2208149" y="199517"/>
                </a:lnTo>
                <a:lnTo>
                  <a:pt x="2208149" y="997458"/>
                </a:lnTo>
                <a:lnTo>
                  <a:pt x="2202882" y="1043219"/>
                </a:lnTo>
                <a:lnTo>
                  <a:pt x="2187877" y="1085220"/>
                </a:lnTo>
                <a:lnTo>
                  <a:pt x="2164331" y="1122264"/>
                </a:lnTo>
                <a:lnTo>
                  <a:pt x="2133438" y="1153157"/>
                </a:lnTo>
                <a:lnTo>
                  <a:pt x="2096394" y="1176703"/>
                </a:lnTo>
                <a:lnTo>
                  <a:pt x="2054393" y="1191708"/>
                </a:lnTo>
                <a:lnTo>
                  <a:pt x="2008631" y="1196975"/>
                </a:lnTo>
                <a:lnTo>
                  <a:pt x="199390" y="1196975"/>
                </a:lnTo>
                <a:lnTo>
                  <a:pt x="153675" y="1191708"/>
                </a:lnTo>
                <a:lnTo>
                  <a:pt x="111708" y="1176703"/>
                </a:lnTo>
                <a:lnTo>
                  <a:pt x="74686" y="1153157"/>
                </a:lnTo>
                <a:lnTo>
                  <a:pt x="43807" y="1122264"/>
                </a:lnTo>
                <a:lnTo>
                  <a:pt x="20268" y="1085220"/>
                </a:lnTo>
                <a:lnTo>
                  <a:pt x="5266" y="1043219"/>
                </a:lnTo>
                <a:lnTo>
                  <a:pt x="0" y="997458"/>
                </a:lnTo>
                <a:lnTo>
                  <a:pt x="0" y="19951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930510" y="48768"/>
            <a:ext cx="1261745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780">
              <a:lnSpc>
                <a:spcPct val="100000"/>
              </a:lnSpc>
            </a:pPr>
            <a:r>
              <a:rPr sz="2400" b="1" spc="-15" dirty="0">
                <a:latin typeface="Times New Roman"/>
                <a:cs typeface="Times New Roman"/>
              </a:rPr>
              <a:t>Педагог-  </a:t>
            </a:r>
            <a:r>
              <a:rPr sz="2400" b="1" spc="-5" dirty="0">
                <a:latin typeface="Times New Roman"/>
                <a:cs typeface="Times New Roman"/>
              </a:rPr>
              <a:t>пси</a:t>
            </a:r>
            <a:r>
              <a:rPr sz="2400" b="1" spc="-105" dirty="0">
                <a:latin typeface="Times New Roman"/>
                <a:cs typeface="Times New Roman"/>
              </a:rPr>
              <a:t>х</a:t>
            </a:r>
            <a:r>
              <a:rPr sz="2400" b="1" spc="-40" dirty="0">
                <a:latin typeface="Times New Roman"/>
                <a:cs typeface="Times New Roman"/>
              </a:rPr>
              <a:t>о</a:t>
            </a:r>
            <a:r>
              <a:rPr sz="2400" b="1" dirty="0">
                <a:latin typeface="Times New Roman"/>
                <a:cs typeface="Times New Roman"/>
              </a:rPr>
              <a:t>лог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1313688"/>
            <a:ext cx="2974848" cy="1822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051" y="1725167"/>
            <a:ext cx="2941320" cy="1091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341500"/>
            <a:ext cx="2927350" cy="172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341500"/>
            <a:ext cx="2927350" cy="1727200"/>
          </a:xfrm>
          <a:custGeom>
            <a:avLst/>
            <a:gdLst/>
            <a:ahLst/>
            <a:cxnLst/>
            <a:rect l="l" t="t" r="r" b="b"/>
            <a:pathLst>
              <a:path w="2927350" h="1727200">
                <a:moveTo>
                  <a:pt x="0" y="287782"/>
                </a:moveTo>
                <a:lnTo>
                  <a:pt x="3767" y="241086"/>
                </a:lnTo>
                <a:lnTo>
                  <a:pt x="14675" y="196795"/>
                </a:lnTo>
                <a:lnTo>
                  <a:pt x="32130" y="155500"/>
                </a:lnTo>
                <a:lnTo>
                  <a:pt x="55541" y="117793"/>
                </a:lnTo>
                <a:lnTo>
                  <a:pt x="84313" y="84264"/>
                </a:lnTo>
                <a:lnTo>
                  <a:pt x="117856" y="55506"/>
                </a:lnTo>
                <a:lnTo>
                  <a:pt x="155575" y="32109"/>
                </a:lnTo>
                <a:lnTo>
                  <a:pt x="196879" y="14664"/>
                </a:lnTo>
                <a:lnTo>
                  <a:pt x="241175" y="3764"/>
                </a:lnTo>
                <a:lnTo>
                  <a:pt x="287870" y="0"/>
                </a:lnTo>
                <a:lnTo>
                  <a:pt x="2639441" y="0"/>
                </a:lnTo>
                <a:lnTo>
                  <a:pt x="2686140" y="3764"/>
                </a:lnTo>
                <a:lnTo>
                  <a:pt x="2730441" y="14664"/>
                </a:lnTo>
                <a:lnTo>
                  <a:pt x="2771750" y="32109"/>
                </a:lnTo>
                <a:lnTo>
                  <a:pt x="2809474" y="55506"/>
                </a:lnTo>
                <a:lnTo>
                  <a:pt x="2843022" y="84264"/>
                </a:lnTo>
                <a:lnTo>
                  <a:pt x="2871799" y="117793"/>
                </a:lnTo>
                <a:lnTo>
                  <a:pt x="2895213" y="155500"/>
                </a:lnTo>
                <a:lnTo>
                  <a:pt x="2912671" y="196795"/>
                </a:lnTo>
                <a:lnTo>
                  <a:pt x="2923581" y="241086"/>
                </a:lnTo>
                <a:lnTo>
                  <a:pt x="2927350" y="287782"/>
                </a:lnTo>
                <a:lnTo>
                  <a:pt x="2927350" y="1439290"/>
                </a:lnTo>
                <a:lnTo>
                  <a:pt x="2923581" y="1485990"/>
                </a:lnTo>
                <a:lnTo>
                  <a:pt x="2912671" y="1530291"/>
                </a:lnTo>
                <a:lnTo>
                  <a:pt x="2895213" y="1571600"/>
                </a:lnTo>
                <a:lnTo>
                  <a:pt x="2871799" y="1609324"/>
                </a:lnTo>
                <a:lnTo>
                  <a:pt x="2843022" y="1642872"/>
                </a:lnTo>
                <a:lnTo>
                  <a:pt x="2809474" y="1671649"/>
                </a:lnTo>
                <a:lnTo>
                  <a:pt x="2771750" y="1695063"/>
                </a:lnTo>
                <a:lnTo>
                  <a:pt x="2730441" y="1712521"/>
                </a:lnTo>
                <a:lnTo>
                  <a:pt x="2686140" y="1723431"/>
                </a:lnTo>
                <a:lnTo>
                  <a:pt x="2639441" y="1727200"/>
                </a:lnTo>
                <a:lnTo>
                  <a:pt x="287870" y="1727200"/>
                </a:lnTo>
                <a:lnTo>
                  <a:pt x="241175" y="1723431"/>
                </a:lnTo>
                <a:lnTo>
                  <a:pt x="196879" y="1712521"/>
                </a:lnTo>
                <a:lnTo>
                  <a:pt x="155575" y="1695063"/>
                </a:lnTo>
                <a:lnTo>
                  <a:pt x="117856" y="1671649"/>
                </a:lnTo>
                <a:lnTo>
                  <a:pt x="84313" y="1642872"/>
                </a:lnTo>
                <a:lnTo>
                  <a:pt x="55541" y="1609324"/>
                </a:lnTo>
                <a:lnTo>
                  <a:pt x="32130" y="1571600"/>
                </a:lnTo>
                <a:lnTo>
                  <a:pt x="14675" y="1530291"/>
                </a:lnTo>
                <a:lnTo>
                  <a:pt x="3767" y="1485990"/>
                </a:lnTo>
                <a:lnTo>
                  <a:pt x="0" y="1439290"/>
                </a:lnTo>
                <a:lnTo>
                  <a:pt x="0" y="287782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7294" y="1829053"/>
            <a:ext cx="243459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5015" marR="5080" indent="-742950">
              <a:lnSpc>
                <a:spcPct val="100000"/>
              </a:lnSpc>
            </a:pPr>
            <a:r>
              <a:rPr sz="2400" b="1" spc="-125" dirty="0">
                <a:latin typeface="Times New Roman"/>
                <a:cs typeface="Times New Roman"/>
              </a:rPr>
              <a:t>К</a:t>
            </a:r>
            <a:r>
              <a:rPr sz="2400" b="1" dirty="0">
                <a:latin typeface="Times New Roman"/>
                <a:cs typeface="Times New Roman"/>
              </a:rPr>
              <a:t>он</a:t>
            </a:r>
            <a:r>
              <a:rPr sz="2400" b="1" spc="-40" dirty="0">
                <a:latin typeface="Times New Roman"/>
                <a:cs typeface="Times New Roman"/>
              </a:rPr>
              <a:t>с</a:t>
            </a:r>
            <a:r>
              <a:rPr sz="2400" b="1" spc="-60" dirty="0">
                <a:latin typeface="Times New Roman"/>
                <a:cs typeface="Times New Roman"/>
              </a:rPr>
              <a:t>у</a:t>
            </a:r>
            <a:r>
              <a:rPr sz="2400" b="1" dirty="0">
                <a:latin typeface="Times New Roman"/>
                <a:cs typeface="Times New Roman"/>
              </a:rPr>
              <a:t>л</a:t>
            </a:r>
            <a:r>
              <a:rPr sz="2400" b="1" spc="-100" dirty="0">
                <a:latin typeface="Times New Roman"/>
                <a:cs typeface="Times New Roman"/>
              </a:rPr>
              <a:t>ь</a:t>
            </a:r>
            <a:r>
              <a:rPr sz="2400" b="1" spc="5" dirty="0">
                <a:latin typeface="Times New Roman"/>
                <a:cs typeface="Times New Roman"/>
              </a:rPr>
              <a:t>т</a:t>
            </a:r>
            <a:r>
              <a:rPr sz="2400" b="1" spc="-60" dirty="0">
                <a:latin typeface="Times New Roman"/>
                <a:cs typeface="Times New Roman"/>
              </a:rPr>
              <a:t>а</a:t>
            </a:r>
            <a:r>
              <a:rPr sz="2400" b="1" spc="-5" dirty="0">
                <a:latin typeface="Times New Roman"/>
                <a:cs typeface="Times New Roman"/>
              </a:rPr>
              <a:t>тивная  </a:t>
            </a:r>
            <a:r>
              <a:rPr sz="2400" b="1" spc="-15" dirty="0">
                <a:latin typeface="Times New Roman"/>
                <a:cs typeface="Times New Roman"/>
              </a:rPr>
              <a:t>работа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3256788"/>
            <a:ext cx="3072384" cy="1607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" y="3378708"/>
            <a:ext cx="3087624" cy="14569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3284601"/>
            <a:ext cx="3024251" cy="1512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3284601"/>
            <a:ext cx="3024505" cy="1513205"/>
          </a:xfrm>
          <a:custGeom>
            <a:avLst/>
            <a:gdLst/>
            <a:ahLst/>
            <a:cxnLst/>
            <a:rect l="l" t="t" r="r" b="b"/>
            <a:pathLst>
              <a:path w="3024505" h="1513204">
                <a:moveTo>
                  <a:pt x="0" y="252095"/>
                </a:moveTo>
                <a:lnTo>
                  <a:pt x="4062" y="206756"/>
                </a:lnTo>
                <a:lnTo>
                  <a:pt x="15775" y="164094"/>
                </a:lnTo>
                <a:lnTo>
                  <a:pt x="34426" y="124817"/>
                </a:lnTo>
                <a:lnTo>
                  <a:pt x="59303" y="89636"/>
                </a:lnTo>
                <a:lnTo>
                  <a:pt x="89695" y="59259"/>
                </a:lnTo>
                <a:lnTo>
                  <a:pt x="124888" y="34398"/>
                </a:lnTo>
                <a:lnTo>
                  <a:pt x="164171" y="15761"/>
                </a:lnTo>
                <a:lnTo>
                  <a:pt x="206832" y="4058"/>
                </a:lnTo>
                <a:lnTo>
                  <a:pt x="252158" y="0"/>
                </a:lnTo>
                <a:lnTo>
                  <a:pt x="2772029" y="0"/>
                </a:lnTo>
                <a:lnTo>
                  <a:pt x="2817371" y="4058"/>
                </a:lnTo>
                <a:lnTo>
                  <a:pt x="2860045" y="15761"/>
                </a:lnTo>
                <a:lnTo>
                  <a:pt x="2899339" y="34398"/>
                </a:lnTo>
                <a:lnTo>
                  <a:pt x="2934540" y="59259"/>
                </a:lnTo>
                <a:lnTo>
                  <a:pt x="2964938" y="89636"/>
                </a:lnTo>
                <a:lnTo>
                  <a:pt x="2989819" y="124817"/>
                </a:lnTo>
                <a:lnTo>
                  <a:pt x="3008473" y="164094"/>
                </a:lnTo>
                <a:lnTo>
                  <a:pt x="3020188" y="206756"/>
                </a:lnTo>
                <a:lnTo>
                  <a:pt x="3024251" y="252095"/>
                </a:lnTo>
                <a:lnTo>
                  <a:pt x="3024251" y="1260729"/>
                </a:lnTo>
                <a:lnTo>
                  <a:pt x="3020188" y="1306033"/>
                </a:lnTo>
                <a:lnTo>
                  <a:pt x="3008473" y="1348678"/>
                </a:lnTo>
                <a:lnTo>
                  <a:pt x="2989819" y="1387950"/>
                </a:lnTo>
                <a:lnTo>
                  <a:pt x="2964938" y="1423135"/>
                </a:lnTo>
                <a:lnTo>
                  <a:pt x="2934540" y="1453522"/>
                </a:lnTo>
                <a:lnTo>
                  <a:pt x="2899339" y="1478397"/>
                </a:lnTo>
                <a:lnTo>
                  <a:pt x="2860045" y="1497048"/>
                </a:lnTo>
                <a:lnTo>
                  <a:pt x="2817371" y="1508761"/>
                </a:lnTo>
                <a:lnTo>
                  <a:pt x="2772029" y="1512824"/>
                </a:lnTo>
                <a:lnTo>
                  <a:pt x="252158" y="1512824"/>
                </a:lnTo>
                <a:lnTo>
                  <a:pt x="206832" y="1508761"/>
                </a:lnTo>
                <a:lnTo>
                  <a:pt x="164171" y="1497048"/>
                </a:lnTo>
                <a:lnTo>
                  <a:pt x="124888" y="1478397"/>
                </a:lnTo>
                <a:lnTo>
                  <a:pt x="89695" y="1453522"/>
                </a:lnTo>
                <a:lnTo>
                  <a:pt x="59303" y="1423135"/>
                </a:lnTo>
                <a:lnTo>
                  <a:pt x="34426" y="1387950"/>
                </a:lnTo>
                <a:lnTo>
                  <a:pt x="15775" y="1348678"/>
                </a:lnTo>
                <a:lnTo>
                  <a:pt x="4062" y="1306033"/>
                </a:lnTo>
                <a:lnTo>
                  <a:pt x="0" y="1260729"/>
                </a:lnTo>
                <a:lnTo>
                  <a:pt x="0" y="252095"/>
                </a:lnTo>
                <a:close/>
              </a:path>
            </a:pathLst>
          </a:custGeom>
          <a:ln w="952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18643" y="3482594"/>
            <a:ext cx="2588260" cy="1108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Пр</a:t>
            </a:r>
            <a:r>
              <a:rPr sz="2400" b="1" spc="5" dirty="0">
                <a:latin typeface="Times New Roman"/>
                <a:cs typeface="Times New Roman"/>
              </a:rPr>
              <a:t>о</a:t>
            </a:r>
            <a:r>
              <a:rPr sz="2400" b="1" dirty="0">
                <a:latin typeface="Times New Roman"/>
                <a:cs typeface="Times New Roman"/>
              </a:rPr>
              <a:t>светительс</a:t>
            </a:r>
            <a:r>
              <a:rPr sz="2400" b="1" spc="-40" dirty="0">
                <a:latin typeface="Times New Roman"/>
                <a:cs typeface="Times New Roman"/>
              </a:rPr>
              <a:t>к</a:t>
            </a:r>
            <a:r>
              <a:rPr sz="2400" b="1" dirty="0">
                <a:latin typeface="Times New Roman"/>
                <a:cs typeface="Times New Roman"/>
              </a:rPr>
              <a:t>ая  </a:t>
            </a:r>
            <a:r>
              <a:rPr sz="2400" b="1" spc="-10" dirty="0">
                <a:latin typeface="Times New Roman"/>
                <a:cs typeface="Times New Roman"/>
              </a:rPr>
              <a:t>работа </a:t>
            </a:r>
            <a:r>
              <a:rPr sz="2400" b="1" spc="-5" dirty="0">
                <a:latin typeface="Times New Roman"/>
                <a:cs typeface="Times New Roman"/>
              </a:rPr>
              <a:t>и  </a:t>
            </a:r>
            <a:r>
              <a:rPr sz="2400" b="1" spc="-10" dirty="0">
                <a:latin typeface="Times New Roman"/>
                <a:cs typeface="Times New Roman"/>
              </a:rPr>
              <a:t>профилактика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4986528"/>
            <a:ext cx="3072384" cy="16047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96" y="5106923"/>
            <a:ext cx="3089148" cy="14569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5013325"/>
            <a:ext cx="3024251" cy="1511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5013325"/>
            <a:ext cx="3024505" cy="1511300"/>
          </a:xfrm>
          <a:custGeom>
            <a:avLst/>
            <a:gdLst/>
            <a:ahLst/>
            <a:cxnLst/>
            <a:rect l="l" t="t" r="r" b="b"/>
            <a:pathLst>
              <a:path w="3024505" h="1511300">
                <a:moveTo>
                  <a:pt x="0" y="251840"/>
                </a:moveTo>
                <a:lnTo>
                  <a:pt x="4058" y="206578"/>
                </a:lnTo>
                <a:lnTo>
                  <a:pt x="15758" y="163974"/>
                </a:lnTo>
                <a:lnTo>
                  <a:pt x="34390" y="124742"/>
                </a:lnTo>
                <a:lnTo>
                  <a:pt x="59241" y="89592"/>
                </a:lnTo>
                <a:lnTo>
                  <a:pt x="89600" y="59237"/>
                </a:lnTo>
                <a:lnTo>
                  <a:pt x="124756" y="34388"/>
                </a:lnTo>
                <a:lnTo>
                  <a:pt x="163997" y="15758"/>
                </a:lnTo>
                <a:lnTo>
                  <a:pt x="206613" y="4058"/>
                </a:lnTo>
                <a:lnTo>
                  <a:pt x="251891" y="0"/>
                </a:lnTo>
                <a:lnTo>
                  <a:pt x="2772283" y="0"/>
                </a:lnTo>
                <a:lnTo>
                  <a:pt x="2817583" y="4058"/>
                </a:lnTo>
                <a:lnTo>
                  <a:pt x="2860216" y="15758"/>
                </a:lnTo>
                <a:lnTo>
                  <a:pt x="2899471" y="34388"/>
                </a:lnTo>
                <a:lnTo>
                  <a:pt x="2934636" y="59237"/>
                </a:lnTo>
                <a:lnTo>
                  <a:pt x="2965002" y="89592"/>
                </a:lnTo>
                <a:lnTo>
                  <a:pt x="2989857" y="124742"/>
                </a:lnTo>
                <a:lnTo>
                  <a:pt x="3008491" y="163974"/>
                </a:lnTo>
                <a:lnTo>
                  <a:pt x="3020192" y="206578"/>
                </a:lnTo>
                <a:lnTo>
                  <a:pt x="3024251" y="251840"/>
                </a:lnTo>
                <a:lnTo>
                  <a:pt x="3024251" y="1259408"/>
                </a:lnTo>
                <a:lnTo>
                  <a:pt x="3020192" y="1304686"/>
                </a:lnTo>
                <a:lnTo>
                  <a:pt x="3008491" y="1347301"/>
                </a:lnTo>
                <a:lnTo>
                  <a:pt x="2989857" y="1386542"/>
                </a:lnTo>
                <a:lnTo>
                  <a:pt x="2965002" y="1421698"/>
                </a:lnTo>
                <a:lnTo>
                  <a:pt x="2934636" y="1452058"/>
                </a:lnTo>
                <a:lnTo>
                  <a:pt x="2899471" y="1476909"/>
                </a:lnTo>
                <a:lnTo>
                  <a:pt x="2860216" y="1495540"/>
                </a:lnTo>
                <a:lnTo>
                  <a:pt x="2817583" y="1507241"/>
                </a:lnTo>
                <a:lnTo>
                  <a:pt x="2772283" y="1511300"/>
                </a:lnTo>
                <a:lnTo>
                  <a:pt x="251891" y="1511300"/>
                </a:lnTo>
                <a:lnTo>
                  <a:pt x="206613" y="1507241"/>
                </a:lnTo>
                <a:lnTo>
                  <a:pt x="163997" y="1495540"/>
                </a:lnTo>
                <a:lnTo>
                  <a:pt x="124756" y="1476909"/>
                </a:lnTo>
                <a:lnTo>
                  <a:pt x="89600" y="1452058"/>
                </a:lnTo>
                <a:lnTo>
                  <a:pt x="59241" y="1421698"/>
                </a:lnTo>
                <a:lnTo>
                  <a:pt x="34390" y="1386542"/>
                </a:lnTo>
                <a:lnTo>
                  <a:pt x="15758" y="1347301"/>
                </a:lnTo>
                <a:lnTo>
                  <a:pt x="4058" y="1304686"/>
                </a:lnTo>
                <a:lnTo>
                  <a:pt x="0" y="1259408"/>
                </a:lnTo>
                <a:lnTo>
                  <a:pt x="0" y="251840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18643" y="5210809"/>
            <a:ext cx="2587625" cy="110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Организационно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–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методическая  работа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927350" y="1484375"/>
            <a:ext cx="6913880" cy="1657350"/>
          </a:xfrm>
          <a:custGeom>
            <a:avLst/>
            <a:gdLst/>
            <a:ahLst/>
            <a:cxnLst/>
            <a:rect l="l" t="t" r="r" b="b"/>
            <a:pathLst>
              <a:path w="6913880" h="1657350">
                <a:moveTo>
                  <a:pt x="6637274" y="0"/>
                </a:moveTo>
                <a:lnTo>
                  <a:pt x="276225" y="0"/>
                </a:lnTo>
                <a:lnTo>
                  <a:pt x="226580" y="4447"/>
                </a:lnTo>
                <a:lnTo>
                  <a:pt x="179852" y="17269"/>
                </a:lnTo>
                <a:lnTo>
                  <a:pt x="136821" y="37690"/>
                </a:lnTo>
                <a:lnTo>
                  <a:pt x="98268" y="64932"/>
                </a:lnTo>
                <a:lnTo>
                  <a:pt x="64973" y="98215"/>
                </a:lnTo>
                <a:lnTo>
                  <a:pt x="37719" y="136764"/>
                </a:lnTo>
                <a:lnTo>
                  <a:pt x="17284" y="179801"/>
                </a:lnTo>
                <a:lnTo>
                  <a:pt x="4451" y="226547"/>
                </a:lnTo>
                <a:lnTo>
                  <a:pt x="0" y="276225"/>
                </a:lnTo>
                <a:lnTo>
                  <a:pt x="0" y="1380998"/>
                </a:lnTo>
                <a:lnTo>
                  <a:pt x="4451" y="1430680"/>
                </a:lnTo>
                <a:lnTo>
                  <a:pt x="17284" y="1477437"/>
                </a:lnTo>
                <a:lnTo>
                  <a:pt x="37718" y="1520491"/>
                </a:lnTo>
                <a:lnTo>
                  <a:pt x="64973" y="1559060"/>
                </a:lnTo>
                <a:lnTo>
                  <a:pt x="98268" y="1592365"/>
                </a:lnTo>
                <a:lnTo>
                  <a:pt x="136821" y="1619626"/>
                </a:lnTo>
                <a:lnTo>
                  <a:pt x="179852" y="1640064"/>
                </a:lnTo>
                <a:lnTo>
                  <a:pt x="226580" y="1652898"/>
                </a:lnTo>
                <a:lnTo>
                  <a:pt x="276225" y="1657350"/>
                </a:lnTo>
                <a:lnTo>
                  <a:pt x="6637274" y="1657350"/>
                </a:lnTo>
                <a:lnTo>
                  <a:pt x="6686956" y="1652898"/>
                </a:lnTo>
                <a:lnTo>
                  <a:pt x="6733713" y="1640064"/>
                </a:lnTo>
                <a:lnTo>
                  <a:pt x="6776767" y="1619626"/>
                </a:lnTo>
                <a:lnTo>
                  <a:pt x="6815336" y="1592365"/>
                </a:lnTo>
                <a:lnTo>
                  <a:pt x="6848641" y="1559060"/>
                </a:lnTo>
                <a:lnTo>
                  <a:pt x="6875902" y="1520491"/>
                </a:lnTo>
                <a:lnTo>
                  <a:pt x="6896340" y="1477437"/>
                </a:lnTo>
                <a:lnTo>
                  <a:pt x="6909174" y="1430680"/>
                </a:lnTo>
                <a:lnTo>
                  <a:pt x="6913626" y="1380998"/>
                </a:lnTo>
                <a:lnTo>
                  <a:pt x="6913626" y="276225"/>
                </a:lnTo>
                <a:lnTo>
                  <a:pt x="6909174" y="226547"/>
                </a:lnTo>
                <a:lnTo>
                  <a:pt x="6896340" y="179801"/>
                </a:lnTo>
                <a:lnTo>
                  <a:pt x="6875902" y="136764"/>
                </a:lnTo>
                <a:lnTo>
                  <a:pt x="6848641" y="98215"/>
                </a:lnTo>
                <a:lnTo>
                  <a:pt x="6815336" y="64932"/>
                </a:lnTo>
                <a:lnTo>
                  <a:pt x="6776767" y="37690"/>
                </a:lnTo>
                <a:lnTo>
                  <a:pt x="6733713" y="17269"/>
                </a:lnTo>
                <a:lnTo>
                  <a:pt x="6686956" y="4447"/>
                </a:lnTo>
                <a:lnTo>
                  <a:pt x="66372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27350" y="1484375"/>
            <a:ext cx="6913880" cy="1657350"/>
          </a:xfrm>
          <a:custGeom>
            <a:avLst/>
            <a:gdLst/>
            <a:ahLst/>
            <a:cxnLst/>
            <a:rect l="l" t="t" r="r" b="b"/>
            <a:pathLst>
              <a:path w="6913880" h="1657350">
                <a:moveTo>
                  <a:pt x="0" y="276225"/>
                </a:moveTo>
                <a:lnTo>
                  <a:pt x="4451" y="226547"/>
                </a:lnTo>
                <a:lnTo>
                  <a:pt x="17284" y="179801"/>
                </a:lnTo>
                <a:lnTo>
                  <a:pt x="37719" y="136764"/>
                </a:lnTo>
                <a:lnTo>
                  <a:pt x="64973" y="98215"/>
                </a:lnTo>
                <a:lnTo>
                  <a:pt x="98268" y="64932"/>
                </a:lnTo>
                <a:lnTo>
                  <a:pt x="136821" y="37690"/>
                </a:lnTo>
                <a:lnTo>
                  <a:pt x="179852" y="17269"/>
                </a:lnTo>
                <a:lnTo>
                  <a:pt x="226580" y="4447"/>
                </a:lnTo>
                <a:lnTo>
                  <a:pt x="276225" y="0"/>
                </a:lnTo>
                <a:lnTo>
                  <a:pt x="6637274" y="0"/>
                </a:lnTo>
                <a:lnTo>
                  <a:pt x="6686956" y="4447"/>
                </a:lnTo>
                <a:lnTo>
                  <a:pt x="6733713" y="17269"/>
                </a:lnTo>
                <a:lnTo>
                  <a:pt x="6776767" y="37690"/>
                </a:lnTo>
                <a:lnTo>
                  <a:pt x="6815336" y="64932"/>
                </a:lnTo>
                <a:lnTo>
                  <a:pt x="6848641" y="98215"/>
                </a:lnTo>
                <a:lnTo>
                  <a:pt x="6875902" y="136764"/>
                </a:lnTo>
                <a:lnTo>
                  <a:pt x="6896340" y="179801"/>
                </a:lnTo>
                <a:lnTo>
                  <a:pt x="6909174" y="226547"/>
                </a:lnTo>
                <a:lnTo>
                  <a:pt x="6913626" y="276225"/>
                </a:lnTo>
                <a:lnTo>
                  <a:pt x="6913626" y="1380998"/>
                </a:lnTo>
                <a:lnTo>
                  <a:pt x="6909174" y="1430680"/>
                </a:lnTo>
                <a:lnTo>
                  <a:pt x="6896340" y="1477437"/>
                </a:lnTo>
                <a:lnTo>
                  <a:pt x="6875902" y="1520491"/>
                </a:lnTo>
                <a:lnTo>
                  <a:pt x="6848641" y="1559060"/>
                </a:lnTo>
                <a:lnTo>
                  <a:pt x="6815336" y="1592365"/>
                </a:lnTo>
                <a:lnTo>
                  <a:pt x="6776767" y="1619626"/>
                </a:lnTo>
                <a:lnTo>
                  <a:pt x="6733713" y="1640064"/>
                </a:lnTo>
                <a:lnTo>
                  <a:pt x="6686956" y="1652898"/>
                </a:lnTo>
                <a:lnTo>
                  <a:pt x="6637274" y="1657350"/>
                </a:lnTo>
                <a:lnTo>
                  <a:pt x="276225" y="1657350"/>
                </a:lnTo>
                <a:lnTo>
                  <a:pt x="226580" y="1652898"/>
                </a:lnTo>
                <a:lnTo>
                  <a:pt x="179852" y="1640064"/>
                </a:lnTo>
                <a:lnTo>
                  <a:pt x="136821" y="1619626"/>
                </a:lnTo>
                <a:lnTo>
                  <a:pt x="98268" y="1592365"/>
                </a:lnTo>
                <a:lnTo>
                  <a:pt x="64973" y="1559060"/>
                </a:lnTo>
                <a:lnTo>
                  <a:pt x="37718" y="1520491"/>
                </a:lnTo>
                <a:lnTo>
                  <a:pt x="17284" y="1477437"/>
                </a:lnTo>
                <a:lnTo>
                  <a:pt x="4451" y="1430680"/>
                </a:lnTo>
                <a:lnTo>
                  <a:pt x="0" y="1380998"/>
                </a:lnTo>
                <a:lnTo>
                  <a:pt x="0" y="27622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087370" y="1937003"/>
            <a:ext cx="6047105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Работа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10" dirty="0">
                <a:latin typeface="Times New Roman"/>
                <a:cs typeface="Times New Roman"/>
              </a:rPr>
              <a:t>родителями </a:t>
            </a:r>
            <a:r>
              <a:rPr sz="2400" spc="-5" dirty="0">
                <a:latin typeface="Times New Roman"/>
                <a:cs typeface="Times New Roman"/>
              </a:rPr>
              <a:t>или лиц их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заменяющих,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педагогами/воспитателями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др.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812401" y="1196975"/>
            <a:ext cx="2379980" cy="2032000"/>
          </a:xfrm>
          <a:custGeom>
            <a:avLst/>
            <a:gdLst/>
            <a:ahLst/>
            <a:cxnLst/>
            <a:rect l="l" t="t" r="r" b="b"/>
            <a:pathLst>
              <a:path w="2379979" h="2032000">
                <a:moveTo>
                  <a:pt x="2040890" y="0"/>
                </a:moveTo>
                <a:lnTo>
                  <a:pt x="338581" y="0"/>
                </a:lnTo>
                <a:lnTo>
                  <a:pt x="292622" y="3091"/>
                </a:lnTo>
                <a:lnTo>
                  <a:pt x="248546" y="12098"/>
                </a:lnTo>
                <a:lnTo>
                  <a:pt x="206757" y="26616"/>
                </a:lnTo>
                <a:lnTo>
                  <a:pt x="167658" y="46242"/>
                </a:lnTo>
                <a:lnTo>
                  <a:pt x="131651" y="70572"/>
                </a:lnTo>
                <a:lnTo>
                  <a:pt x="99139" y="99202"/>
                </a:lnTo>
                <a:lnTo>
                  <a:pt x="70524" y="131730"/>
                </a:lnTo>
                <a:lnTo>
                  <a:pt x="46209" y="167752"/>
                </a:lnTo>
                <a:lnTo>
                  <a:pt x="26596" y="206865"/>
                </a:lnTo>
                <a:lnTo>
                  <a:pt x="12089" y="248664"/>
                </a:lnTo>
                <a:lnTo>
                  <a:pt x="3089" y="292746"/>
                </a:lnTo>
                <a:lnTo>
                  <a:pt x="0" y="338709"/>
                </a:lnTo>
                <a:lnTo>
                  <a:pt x="0" y="1693290"/>
                </a:lnTo>
                <a:lnTo>
                  <a:pt x="3089" y="1739253"/>
                </a:lnTo>
                <a:lnTo>
                  <a:pt x="12089" y="1783335"/>
                </a:lnTo>
                <a:lnTo>
                  <a:pt x="26596" y="1825134"/>
                </a:lnTo>
                <a:lnTo>
                  <a:pt x="46209" y="1864247"/>
                </a:lnTo>
                <a:lnTo>
                  <a:pt x="70524" y="1900269"/>
                </a:lnTo>
                <a:lnTo>
                  <a:pt x="99139" y="1932797"/>
                </a:lnTo>
                <a:lnTo>
                  <a:pt x="131651" y="1961427"/>
                </a:lnTo>
                <a:lnTo>
                  <a:pt x="167658" y="1985757"/>
                </a:lnTo>
                <a:lnTo>
                  <a:pt x="206757" y="2005383"/>
                </a:lnTo>
                <a:lnTo>
                  <a:pt x="248546" y="2019901"/>
                </a:lnTo>
                <a:lnTo>
                  <a:pt x="292622" y="2028908"/>
                </a:lnTo>
                <a:lnTo>
                  <a:pt x="338581" y="2032000"/>
                </a:lnTo>
                <a:lnTo>
                  <a:pt x="2040890" y="2032000"/>
                </a:lnTo>
                <a:lnTo>
                  <a:pt x="2086852" y="2028908"/>
                </a:lnTo>
                <a:lnTo>
                  <a:pt x="2130934" y="2019901"/>
                </a:lnTo>
                <a:lnTo>
                  <a:pt x="2172733" y="2005383"/>
                </a:lnTo>
                <a:lnTo>
                  <a:pt x="2211846" y="1985757"/>
                </a:lnTo>
                <a:lnTo>
                  <a:pt x="2247868" y="1961427"/>
                </a:lnTo>
                <a:lnTo>
                  <a:pt x="2280396" y="1932797"/>
                </a:lnTo>
                <a:lnTo>
                  <a:pt x="2309026" y="1900269"/>
                </a:lnTo>
                <a:lnTo>
                  <a:pt x="2333356" y="1864247"/>
                </a:lnTo>
                <a:lnTo>
                  <a:pt x="2352982" y="1825134"/>
                </a:lnTo>
                <a:lnTo>
                  <a:pt x="2367500" y="1783335"/>
                </a:lnTo>
                <a:lnTo>
                  <a:pt x="2376507" y="1739253"/>
                </a:lnTo>
                <a:lnTo>
                  <a:pt x="2379599" y="1693290"/>
                </a:lnTo>
                <a:lnTo>
                  <a:pt x="2379599" y="338709"/>
                </a:lnTo>
                <a:lnTo>
                  <a:pt x="2376507" y="292746"/>
                </a:lnTo>
                <a:lnTo>
                  <a:pt x="2367500" y="248664"/>
                </a:lnTo>
                <a:lnTo>
                  <a:pt x="2352982" y="206865"/>
                </a:lnTo>
                <a:lnTo>
                  <a:pt x="2333356" y="167752"/>
                </a:lnTo>
                <a:lnTo>
                  <a:pt x="2309026" y="131730"/>
                </a:lnTo>
                <a:lnTo>
                  <a:pt x="2280396" y="99202"/>
                </a:lnTo>
                <a:lnTo>
                  <a:pt x="2247868" y="70572"/>
                </a:lnTo>
                <a:lnTo>
                  <a:pt x="2211846" y="46242"/>
                </a:lnTo>
                <a:lnTo>
                  <a:pt x="2172733" y="26616"/>
                </a:lnTo>
                <a:lnTo>
                  <a:pt x="2130934" y="12098"/>
                </a:lnTo>
                <a:lnTo>
                  <a:pt x="2086852" y="3091"/>
                </a:lnTo>
                <a:lnTo>
                  <a:pt x="20408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12401" y="1196975"/>
            <a:ext cx="2379980" cy="2032000"/>
          </a:xfrm>
          <a:custGeom>
            <a:avLst/>
            <a:gdLst/>
            <a:ahLst/>
            <a:cxnLst/>
            <a:rect l="l" t="t" r="r" b="b"/>
            <a:pathLst>
              <a:path w="2379979" h="2032000">
                <a:moveTo>
                  <a:pt x="0" y="338709"/>
                </a:moveTo>
                <a:lnTo>
                  <a:pt x="3089" y="292746"/>
                </a:lnTo>
                <a:lnTo>
                  <a:pt x="12089" y="248664"/>
                </a:lnTo>
                <a:lnTo>
                  <a:pt x="26596" y="206865"/>
                </a:lnTo>
                <a:lnTo>
                  <a:pt x="46209" y="167752"/>
                </a:lnTo>
                <a:lnTo>
                  <a:pt x="70524" y="131730"/>
                </a:lnTo>
                <a:lnTo>
                  <a:pt x="99139" y="99202"/>
                </a:lnTo>
                <a:lnTo>
                  <a:pt x="131651" y="70572"/>
                </a:lnTo>
                <a:lnTo>
                  <a:pt x="167658" y="46242"/>
                </a:lnTo>
                <a:lnTo>
                  <a:pt x="206757" y="26616"/>
                </a:lnTo>
                <a:lnTo>
                  <a:pt x="248546" y="12098"/>
                </a:lnTo>
                <a:lnTo>
                  <a:pt x="292622" y="3091"/>
                </a:lnTo>
                <a:lnTo>
                  <a:pt x="338581" y="0"/>
                </a:lnTo>
                <a:lnTo>
                  <a:pt x="2040890" y="0"/>
                </a:lnTo>
                <a:lnTo>
                  <a:pt x="2086852" y="3091"/>
                </a:lnTo>
                <a:lnTo>
                  <a:pt x="2130934" y="12098"/>
                </a:lnTo>
                <a:lnTo>
                  <a:pt x="2172733" y="26616"/>
                </a:lnTo>
                <a:lnTo>
                  <a:pt x="2211846" y="46242"/>
                </a:lnTo>
                <a:lnTo>
                  <a:pt x="2247868" y="70572"/>
                </a:lnTo>
                <a:lnTo>
                  <a:pt x="2280396" y="99202"/>
                </a:lnTo>
                <a:lnTo>
                  <a:pt x="2309026" y="131730"/>
                </a:lnTo>
                <a:lnTo>
                  <a:pt x="2333356" y="167752"/>
                </a:lnTo>
                <a:lnTo>
                  <a:pt x="2352982" y="206865"/>
                </a:lnTo>
                <a:lnTo>
                  <a:pt x="2367500" y="248664"/>
                </a:lnTo>
                <a:lnTo>
                  <a:pt x="2376507" y="292746"/>
                </a:lnTo>
                <a:lnTo>
                  <a:pt x="2379599" y="338709"/>
                </a:lnTo>
                <a:lnTo>
                  <a:pt x="2379599" y="1693290"/>
                </a:lnTo>
                <a:lnTo>
                  <a:pt x="2376507" y="1739253"/>
                </a:lnTo>
                <a:lnTo>
                  <a:pt x="2367500" y="1783335"/>
                </a:lnTo>
                <a:lnTo>
                  <a:pt x="2352982" y="1825134"/>
                </a:lnTo>
                <a:lnTo>
                  <a:pt x="2333356" y="1864247"/>
                </a:lnTo>
                <a:lnTo>
                  <a:pt x="2309026" y="1900269"/>
                </a:lnTo>
                <a:lnTo>
                  <a:pt x="2280396" y="1932797"/>
                </a:lnTo>
                <a:lnTo>
                  <a:pt x="2247868" y="1961427"/>
                </a:lnTo>
                <a:lnTo>
                  <a:pt x="2211846" y="1985757"/>
                </a:lnTo>
                <a:lnTo>
                  <a:pt x="2172733" y="2005383"/>
                </a:lnTo>
                <a:lnTo>
                  <a:pt x="2130934" y="2019901"/>
                </a:lnTo>
                <a:lnTo>
                  <a:pt x="2086852" y="2028908"/>
                </a:lnTo>
                <a:lnTo>
                  <a:pt x="2040890" y="2032000"/>
                </a:lnTo>
                <a:lnTo>
                  <a:pt x="338581" y="2032000"/>
                </a:lnTo>
                <a:lnTo>
                  <a:pt x="292622" y="2028908"/>
                </a:lnTo>
                <a:lnTo>
                  <a:pt x="248546" y="2019901"/>
                </a:lnTo>
                <a:lnTo>
                  <a:pt x="206757" y="2005383"/>
                </a:lnTo>
                <a:lnTo>
                  <a:pt x="167658" y="1985757"/>
                </a:lnTo>
                <a:lnTo>
                  <a:pt x="131651" y="1961427"/>
                </a:lnTo>
                <a:lnTo>
                  <a:pt x="99139" y="1932797"/>
                </a:lnTo>
                <a:lnTo>
                  <a:pt x="70524" y="1900269"/>
                </a:lnTo>
                <a:lnTo>
                  <a:pt x="46209" y="1864247"/>
                </a:lnTo>
                <a:lnTo>
                  <a:pt x="26596" y="1825134"/>
                </a:lnTo>
                <a:lnTo>
                  <a:pt x="12089" y="1783335"/>
                </a:lnTo>
                <a:lnTo>
                  <a:pt x="3089" y="1739253"/>
                </a:lnTo>
                <a:lnTo>
                  <a:pt x="0" y="1693290"/>
                </a:lnTo>
                <a:lnTo>
                  <a:pt x="0" y="33870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991470" y="1231519"/>
            <a:ext cx="1896745" cy="196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10" dirty="0">
                <a:solidFill>
                  <a:srgbClr val="0D0D0D"/>
                </a:solidFill>
                <a:latin typeface="Times New Roman"/>
                <a:cs typeface="Times New Roman"/>
              </a:rPr>
              <a:t>Формирование  позитивного  </a:t>
            </a:r>
            <a:r>
              <a:rPr sz="1600" spc="-5" dirty="0">
                <a:solidFill>
                  <a:srgbClr val="0D0D0D"/>
                </a:solidFill>
                <a:latin typeface="Times New Roman"/>
                <a:cs typeface="Times New Roman"/>
              </a:rPr>
              <a:t>отношения,  инклюзивной  </a:t>
            </a:r>
            <a:r>
              <a:rPr sz="1600" spc="-30" dirty="0">
                <a:solidFill>
                  <a:srgbClr val="0D0D0D"/>
                </a:solidFill>
                <a:latin typeface="Times New Roman"/>
                <a:cs typeface="Times New Roman"/>
              </a:rPr>
              <a:t>культуры </a:t>
            </a:r>
            <a:r>
              <a:rPr sz="1600" spc="-5" dirty="0">
                <a:solidFill>
                  <a:srgbClr val="0D0D0D"/>
                </a:solidFill>
                <a:latin typeface="Times New Roman"/>
                <a:cs typeface="Times New Roman"/>
              </a:rPr>
              <a:t>и принятия  </a:t>
            </a:r>
            <a:r>
              <a:rPr sz="1600" spc="-10" dirty="0">
                <a:solidFill>
                  <a:srgbClr val="0D0D0D"/>
                </a:solidFill>
                <a:latin typeface="Times New Roman"/>
                <a:cs typeface="Times New Roman"/>
              </a:rPr>
              <a:t>ребенка </a:t>
            </a:r>
            <a:r>
              <a:rPr sz="1600" spc="-5" dirty="0">
                <a:solidFill>
                  <a:srgbClr val="0D0D0D"/>
                </a:solidFill>
                <a:latin typeface="Times New Roman"/>
                <a:cs typeface="Times New Roman"/>
              </a:rPr>
              <a:t>с ОВЗ  </a:t>
            </a:r>
            <a:r>
              <a:rPr sz="1600" spc="-10" dirty="0">
                <a:solidFill>
                  <a:srgbClr val="0D0D0D"/>
                </a:solidFill>
                <a:latin typeface="Times New Roman"/>
                <a:cs typeface="Times New Roman"/>
              </a:rPr>
              <a:t>педагогами, </a:t>
            </a:r>
            <a:r>
              <a:rPr sz="1600" spc="-5" dirty="0">
                <a:solidFill>
                  <a:srgbClr val="0D0D0D"/>
                </a:solidFill>
                <a:latin typeface="Times New Roman"/>
                <a:cs typeface="Times New Roman"/>
              </a:rPr>
              <a:t>детьми и  их</a:t>
            </a:r>
            <a:r>
              <a:rPr sz="1600" spc="-6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D0D0D"/>
                </a:solidFill>
                <a:latin typeface="Times New Roman"/>
                <a:cs typeface="Times New Roman"/>
              </a:rPr>
              <a:t>родителями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887851" y="1125600"/>
            <a:ext cx="384175" cy="431800"/>
          </a:xfrm>
          <a:custGeom>
            <a:avLst/>
            <a:gdLst/>
            <a:ahLst/>
            <a:cxnLst/>
            <a:rect l="l" t="t" r="r" b="b"/>
            <a:pathLst>
              <a:path w="384175" h="431800">
                <a:moveTo>
                  <a:pt x="384175" y="239649"/>
                </a:moveTo>
                <a:lnTo>
                  <a:pt x="0" y="239649"/>
                </a:lnTo>
                <a:lnTo>
                  <a:pt x="192024" y="431800"/>
                </a:lnTo>
                <a:lnTo>
                  <a:pt x="384175" y="239649"/>
                </a:lnTo>
                <a:close/>
              </a:path>
              <a:path w="384175" h="431800">
                <a:moveTo>
                  <a:pt x="288036" y="0"/>
                </a:moveTo>
                <a:lnTo>
                  <a:pt x="96012" y="0"/>
                </a:lnTo>
                <a:lnTo>
                  <a:pt x="96012" y="239649"/>
                </a:lnTo>
                <a:lnTo>
                  <a:pt x="288036" y="239649"/>
                </a:lnTo>
                <a:lnTo>
                  <a:pt x="28803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87851" y="1125600"/>
            <a:ext cx="384175" cy="431800"/>
          </a:xfrm>
          <a:custGeom>
            <a:avLst/>
            <a:gdLst/>
            <a:ahLst/>
            <a:cxnLst/>
            <a:rect l="l" t="t" r="r" b="b"/>
            <a:pathLst>
              <a:path w="384175" h="431800">
                <a:moveTo>
                  <a:pt x="0" y="239649"/>
                </a:moveTo>
                <a:lnTo>
                  <a:pt x="96012" y="239649"/>
                </a:lnTo>
                <a:lnTo>
                  <a:pt x="96012" y="0"/>
                </a:lnTo>
                <a:lnTo>
                  <a:pt x="288036" y="0"/>
                </a:lnTo>
                <a:lnTo>
                  <a:pt x="288036" y="239649"/>
                </a:lnTo>
                <a:lnTo>
                  <a:pt x="384175" y="239649"/>
                </a:lnTo>
                <a:lnTo>
                  <a:pt x="192024" y="431800"/>
                </a:lnTo>
                <a:lnTo>
                  <a:pt x="0" y="23964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11825" y="1125600"/>
            <a:ext cx="384175" cy="431800"/>
          </a:xfrm>
          <a:custGeom>
            <a:avLst/>
            <a:gdLst/>
            <a:ahLst/>
            <a:cxnLst/>
            <a:rect l="l" t="t" r="r" b="b"/>
            <a:pathLst>
              <a:path w="384175" h="431800">
                <a:moveTo>
                  <a:pt x="384175" y="239649"/>
                </a:moveTo>
                <a:lnTo>
                  <a:pt x="0" y="239649"/>
                </a:lnTo>
                <a:lnTo>
                  <a:pt x="192150" y="431800"/>
                </a:lnTo>
                <a:lnTo>
                  <a:pt x="384175" y="239649"/>
                </a:lnTo>
                <a:close/>
              </a:path>
              <a:path w="384175" h="431800">
                <a:moveTo>
                  <a:pt x="288163" y="0"/>
                </a:moveTo>
                <a:lnTo>
                  <a:pt x="96012" y="0"/>
                </a:lnTo>
                <a:lnTo>
                  <a:pt x="96012" y="239649"/>
                </a:lnTo>
                <a:lnTo>
                  <a:pt x="288163" y="239649"/>
                </a:lnTo>
                <a:lnTo>
                  <a:pt x="28816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11825" y="1125600"/>
            <a:ext cx="384175" cy="431800"/>
          </a:xfrm>
          <a:custGeom>
            <a:avLst/>
            <a:gdLst/>
            <a:ahLst/>
            <a:cxnLst/>
            <a:rect l="l" t="t" r="r" b="b"/>
            <a:pathLst>
              <a:path w="384175" h="431800">
                <a:moveTo>
                  <a:pt x="0" y="239649"/>
                </a:moveTo>
                <a:lnTo>
                  <a:pt x="96012" y="239649"/>
                </a:lnTo>
                <a:lnTo>
                  <a:pt x="96012" y="0"/>
                </a:lnTo>
                <a:lnTo>
                  <a:pt x="288163" y="0"/>
                </a:lnTo>
                <a:lnTo>
                  <a:pt x="288163" y="239649"/>
                </a:lnTo>
                <a:lnTo>
                  <a:pt x="384175" y="239649"/>
                </a:lnTo>
                <a:lnTo>
                  <a:pt x="192150" y="431800"/>
                </a:lnTo>
                <a:lnTo>
                  <a:pt x="0" y="23964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09026" y="1125600"/>
            <a:ext cx="382905" cy="431800"/>
          </a:xfrm>
          <a:custGeom>
            <a:avLst/>
            <a:gdLst/>
            <a:ahLst/>
            <a:cxnLst/>
            <a:rect l="l" t="t" r="r" b="b"/>
            <a:pathLst>
              <a:path w="382904" h="431800">
                <a:moveTo>
                  <a:pt x="382524" y="240411"/>
                </a:moveTo>
                <a:lnTo>
                  <a:pt x="0" y="240411"/>
                </a:lnTo>
                <a:lnTo>
                  <a:pt x="191262" y="431800"/>
                </a:lnTo>
                <a:lnTo>
                  <a:pt x="382524" y="240411"/>
                </a:lnTo>
                <a:close/>
              </a:path>
              <a:path w="382904" h="431800">
                <a:moveTo>
                  <a:pt x="286893" y="0"/>
                </a:moveTo>
                <a:lnTo>
                  <a:pt x="95630" y="0"/>
                </a:lnTo>
                <a:lnTo>
                  <a:pt x="95630" y="240411"/>
                </a:lnTo>
                <a:lnTo>
                  <a:pt x="286893" y="240411"/>
                </a:lnTo>
                <a:lnTo>
                  <a:pt x="28689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09026" y="1125600"/>
            <a:ext cx="382905" cy="431800"/>
          </a:xfrm>
          <a:custGeom>
            <a:avLst/>
            <a:gdLst/>
            <a:ahLst/>
            <a:cxnLst/>
            <a:rect l="l" t="t" r="r" b="b"/>
            <a:pathLst>
              <a:path w="382904" h="431800">
                <a:moveTo>
                  <a:pt x="0" y="240411"/>
                </a:moveTo>
                <a:lnTo>
                  <a:pt x="95630" y="240411"/>
                </a:lnTo>
                <a:lnTo>
                  <a:pt x="95630" y="0"/>
                </a:lnTo>
                <a:lnTo>
                  <a:pt x="286893" y="0"/>
                </a:lnTo>
                <a:lnTo>
                  <a:pt x="286893" y="240411"/>
                </a:lnTo>
                <a:lnTo>
                  <a:pt x="382524" y="240411"/>
                </a:lnTo>
                <a:lnTo>
                  <a:pt x="191262" y="431800"/>
                </a:lnTo>
                <a:lnTo>
                  <a:pt x="0" y="240411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560050" y="789051"/>
            <a:ext cx="384175" cy="431800"/>
          </a:xfrm>
          <a:custGeom>
            <a:avLst/>
            <a:gdLst/>
            <a:ahLst/>
            <a:cxnLst/>
            <a:rect l="l" t="t" r="r" b="b"/>
            <a:pathLst>
              <a:path w="384175" h="431800">
                <a:moveTo>
                  <a:pt x="384175" y="239649"/>
                </a:moveTo>
                <a:lnTo>
                  <a:pt x="0" y="239649"/>
                </a:lnTo>
                <a:lnTo>
                  <a:pt x="192150" y="431800"/>
                </a:lnTo>
                <a:lnTo>
                  <a:pt x="384175" y="239649"/>
                </a:lnTo>
                <a:close/>
              </a:path>
              <a:path w="384175" h="431800">
                <a:moveTo>
                  <a:pt x="288163" y="0"/>
                </a:moveTo>
                <a:lnTo>
                  <a:pt x="96011" y="0"/>
                </a:lnTo>
                <a:lnTo>
                  <a:pt x="96011" y="239649"/>
                </a:lnTo>
                <a:lnTo>
                  <a:pt x="288163" y="239649"/>
                </a:lnTo>
                <a:lnTo>
                  <a:pt x="28816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560050" y="789051"/>
            <a:ext cx="384175" cy="431800"/>
          </a:xfrm>
          <a:custGeom>
            <a:avLst/>
            <a:gdLst/>
            <a:ahLst/>
            <a:cxnLst/>
            <a:rect l="l" t="t" r="r" b="b"/>
            <a:pathLst>
              <a:path w="384175" h="431800">
                <a:moveTo>
                  <a:pt x="0" y="239649"/>
                </a:moveTo>
                <a:lnTo>
                  <a:pt x="96011" y="239649"/>
                </a:lnTo>
                <a:lnTo>
                  <a:pt x="96011" y="0"/>
                </a:lnTo>
                <a:lnTo>
                  <a:pt x="288163" y="0"/>
                </a:lnTo>
                <a:lnTo>
                  <a:pt x="288163" y="239649"/>
                </a:lnTo>
                <a:lnTo>
                  <a:pt x="384175" y="239649"/>
                </a:lnTo>
                <a:lnTo>
                  <a:pt x="192150" y="431800"/>
                </a:lnTo>
                <a:lnTo>
                  <a:pt x="0" y="23964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68650" y="3284601"/>
            <a:ext cx="6721475" cy="1584325"/>
          </a:xfrm>
          <a:custGeom>
            <a:avLst/>
            <a:gdLst/>
            <a:ahLst/>
            <a:cxnLst/>
            <a:rect l="l" t="t" r="r" b="b"/>
            <a:pathLst>
              <a:path w="6721475" h="1584325">
                <a:moveTo>
                  <a:pt x="0" y="264033"/>
                </a:moveTo>
                <a:lnTo>
                  <a:pt x="4254" y="216545"/>
                </a:lnTo>
                <a:lnTo>
                  <a:pt x="16521" y="171862"/>
                </a:lnTo>
                <a:lnTo>
                  <a:pt x="36053" y="130725"/>
                </a:lnTo>
                <a:lnTo>
                  <a:pt x="62105" y="93878"/>
                </a:lnTo>
                <a:lnTo>
                  <a:pt x="93930" y="62063"/>
                </a:lnTo>
                <a:lnTo>
                  <a:pt x="130781" y="36025"/>
                </a:lnTo>
                <a:lnTo>
                  <a:pt x="171913" y="16506"/>
                </a:lnTo>
                <a:lnTo>
                  <a:pt x="216579" y="4250"/>
                </a:lnTo>
                <a:lnTo>
                  <a:pt x="264033" y="0"/>
                </a:lnTo>
                <a:lnTo>
                  <a:pt x="6457442" y="0"/>
                </a:lnTo>
                <a:lnTo>
                  <a:pt x="6504895" y="4250"/>
                </a:lnTo>
                <a:lnTo>
                  <a:pt x="6549561" y="16506"/>
                </a:lnTo>
                <a:lnTo>
                  <a:pt x="6590693" y="36025"/>
                </a:lnTo>
                <a:lnTo>
                  <a:pt x="6627544" y="62063"/>
                </a:lnTo>
                <a:lnTo>
                  <a:pt x="6659369" y="93878"/>
                </a:lnTo>
                <a:lnTo>
                  <a:pt x="6685421" y="130725"/>
                </a:lnTo>
                <a:lnTo>
                  <a:pt x="6704953" y="171862"/>
                </a:lnTo>
                <a:lnTo>
                  <a:pt x="6717220" y="216545"/>
                </a:lnTo>
                <a:lnTo>
                  <a:pt x="6721475" y="264033"/>
                </a:lnTo>
                <a:lnTo>
                  <a:pt x="6721475" y="1320165"/>
                </a:lnTo>
                <a:lnTo>
                  <a:pt x="6717220" y="1367656"/>
                </a:lnTo>
                <a:lnTo>
                  <a:pt x="6704953" y="1412351"/>
                </a:lnTo>
                <a:lnTo>
                  <a:pt x="6685421" y="1453505"/>
                </a:lnTo>
                <a:lnTo>
                  <a:pt x="6659369" y="1490372"/>
                </a:lnTo>
                <a:lnTo>
                  <a:pt x="6627544" y="1522208"/>
                </a:lnTo>
                <a:lnTo>
                  <a:pt x="6590693" y="1548266"/>
                </a:lnTo>
                <a:lnTo>
                  <a:pt x="6549561" y="1567802"/>
                </a:lnTo>
                <a:lnTo>
                  <a:pt x="6504895" y="1580070"/>
                </a:lnTo>
                <a:lnTo>
                  <a:pt x="6457442" y="1584325"/>
                </a:lnTo>
                <a:lnTo>
                  <a:pt x="264033" y="1584325"/>
                </a:lnTo>
                <a:lnTo>
                  <a:pt x="216579" y="1580070"/>
                </a:lnTo>
                <a:lnTo>
                  <a:pt x="171913" y="1567802"/>
                </a:lnTo>
                <a:lnTo>
                  <a:pt x="130781" y="1548266"/>
                </a:lnTo>
                <a:lnTo>
                  <a:pt x="93930" y="1522208"/>
                </a:lnTo>
                <a:lnTo>
                  <a:pt x="62105" y="1490372"/>
                </a:lnTo>
                <a:lnTo>
                  <a:pt x="36053" y="1453505"/>
                </a:lnTo>
                <a:lnTo>
                  <a:pt x="16521" y="1412351"/>
                </a:lnTo>
                <a:lnTo>
                  <a:pt x="4254" y="1367656"/>
                </a:lnTo>
                <a:lnTo>
                  <a:pt x="0" y="1320165"/>
                </a:lnTo>
                <a:lnTo>
                  <a:pt x="0" y="264033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325114" y="3306953"/>
            <a:ext cx="4839335" cy="153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-15" dirty="0">
                <a:latin typeface="Times New Roman"/>
                <a:cs typeface="Times New Roman"/>
              </a:rPr>
              <a:t>Ознакомить </a:t>
            </a:r>
            <a:r>
              <a:rPr sz="2000" spc="-5" dirty="0">
                <a:latin typeface="Times New Roman"/>
                <a:cs typeface="Times New Roman"/>
              </a:rPr>
              <a:t>педагогический </a:t>
            </a:r>
            <a:r>
              <a:rPr sz="2000" spc="-20" dirty="0">
                <a:latin typeface="Times New Roman"/>
                <a:cs typeface="Times New Roman"/>
              </a:rPr>
              <a:t>коллектив </a:t>
            </a:r>
            <a:r>
              <a:rPr sz="2000" dirty="0">
                <a:latin typeface="Times New Roman"/>
                <a:cs typeface="Times New Roman"/>
              </a:rPr>
              <a:t>с  </a:t>
            </a:r>
            <a:r>
              <a:rPr sz="2000" spc="-5" dirty="0">
                <a:latin typeface="Times New Roman"/>
                <a:cs typeface="Times New Roman"/>
              </a:rPr>
              <a:t>индивидуальными </a:t>
            </a:r>
            <a:r>
              <a:rPr sz="2000" spc="5" dirty="0">
                <a:latin typeface="Times New Roman"/>
                <a:cs typeface="Times New Roman"/>
              </a:rPr>
              <a:t>особенностями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развития,  потребностями и </a:t>
            </a:r>
            <a:r>
              <a:rPr sz="2000" spc="-5" dirty="0">
                <a:latin typeface="Times New Roman"/>
                <a:cs typeface="Times New Roman"/>
              </a:rPr>
              <a:t>возможностями </a:t>
            </a:r>
            <a:r>
              <a:rPr sz="2000" spc="-10" dirty="0">
                <a:latin typeface="Times New Roman"/>
                <a:cs typeface="Times New Roman"/>
              </a:rPr>
              <a:t>ребенка, </a:t>
            </a:r>
            <a:r>
              <a:rPr sz="2000" dirty="0">
                <a:latin typeface="Times New Roman"/>
                <a:cs typeface="Times New Roman"/>
              </a:rPr>
              <a:t>с  </a:t>
            </a:r>
            <a:r>
              <a:rPr sz="2000" spc="-15" dirty="0">
                <a:latin typeface="Times New Roman"/>
                <a:cs typeface="Times New Roman"/>
              </a:rPr>
              <a:t>методиками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технологиями </a:t>
            </a:r>
            <a:r>
              <a:rPr sz="2000" dirty="0">
                <a:latin typeface="Times New Roman"/>
                <a:cs typeface="Times New Roman"/>
              </a:rPr>
              <a:t>организации  </a:t>
            </a:r>
            <a:r>
              <a:rPr sz="2000" spc="-10" dirty="0">
                <a:latin typeface="Times New Roman"/>
                <a:cs typeface="Times New Roman"/>
              </a:rPr>
              <a:t>образовательного </a:t>
            </a:r>
            <a:r>
              <a:rPr sz="2000" spc="5" dirty="0">
                <a:latin typeface="Times New Roman"/>
                <a:cs typeface="Times New Roman"/>
              </a:rPr>
              <a:t>процесса </a:t>
            </a:r>
            <a:r>
              <a:rPr sz="2000" dirty="0">
                <a:latin typeface="Times New Roman"/>
                <a:cs typeface="Times New Roman"/>
              </a:rPr>
              <a:t>для таких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детей.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192526" y="4970526"/>
            <a:ext cx="8448675" cy="1773555"/>
          </a:xfrm>
          <a:custGeom>
            <a:avLst/>
            <a:gdLst/>
            <a:ahLst/>
            <a:cxnLst/>
            <a:rect l="l" t="t" r="r" b="b"/>
            <a:pathLst>
              <a:path w="8448675" h="1773554">
                <a:moveTo>
                  <a:pt x="0" y="295529"/>
                </a:moveTo>
                <a:lnTo>
                  <a:pt x="3865" y="247566"/>
                </a:lnTo>
                <a:lnTo>
                  <a:pt x="15056" y="202078"/>
                </a:lnTo>
                <a:lnTo>
                  <a:pt x="32966" y="159669"/>
                </a:lnTo>
                <a:lnTo>
                  <a:pt x="56989" y="120947"/>
                </a:lnTo>
                <a:lnTo>
                  <a:pt x="86518" y="86518"/>
                </a:lnTo>
                <a:lnTo>
                  <a:pt x="120947" y="56989"/>
                </a:lnTo>
                <a:lnTo>
                  <a:pt x="159669" y="32966"/>
                </a:lnTo>
                <a:lnTo>
                  <a:pt x="202078" y="15056"/>
                </a:lnTo>
                <a:lnTo>
                  <a:pt x="247566" y="3865"/>
                </a:lnTo>
                <a:lnTo>
                  <a:pt x="295528" y="0"/>
                </a:lnTo>
                <a:lnTo>
                  <a:pt x="8153019" y="0"/>
                </a:lnTo>
                <a:lnTo>
                  <a:pt x="8200984" y="3865"/>
                </a:lnTo>
                <a:lnTo>
                  <a:pt x="8246482" y="15056"/>
                </a:lnTo>
                <a:lnTo>
                  <a:pt x="8288905" y="32966"/>
                </a:lnTo>
                <a:lnTo>
                  <a:pt x="8327645" y="56989"/>
                </a:lnTo>
                <a:lnTo>
                  <a:pt x="8362092" y="86518"/>
                </a:lnTo>
                <a:lnTo>
                  <a:pt x="8391640" y="120947"/>
                </a:lnTo>
                <a:lnTo>
                  <a:pt x="8415681" y="159669"/>
                </a:lnTo>
                <a:lnTo>
                  <a:pt x="8433605" y="202078"/>
                </a:lnTo>
                <a:lnTo>
                  <a:pt x="8444806" y="247566"/>
                </a:lnTo>
                <a:lnTo>
                  <a:pt x="8448675" y="295529"/>
                </a:lnTo>
                <a:lnTo>
                  <a:pt x="8448675" y="1477632"/>
                </a:lnTo>
                <a:lnTo>
                  <a:pt x="8444806" y="1525570"/>
                </a:lnTo>
                <a:lnTo>
                  <a:pt x="8433605" y="1571045"/>
                </a:lnTo>
                <a:lnTo>
                  <a:pt x="8415681" y="1613449"/>
                </a:lnTo>
                <a:lnTo>
                  <a:pt x="8391640" y="1652174"/>
                </a:lnTo>
                <a:lnTo>
                  <a:pt x="8362092" y="1686610"/>
                </a:lnTo>
                <a:lnTo>
                  <a:pt x="8327645" y="1716150"/>
                </a:lnTo>
                <a:lnTo>
                  <a:pt x="8288905" y="1740185"/>
                </a:lnTo>
                <a:lnTo>
                  <a:pt x="8246482" y="1758106"/>
                </a:lnTo>
                <a:lnTo>
                  <a:pt x="8200984" y="1769305"/>
                </a:lnTo>
                <a:lnTo>
                  <a:pt x="8153019" y="1773174"/>
                </a:lnTo>
                <a:lnTo>
                  <a:pt x="295528" y="1773174"/>
                </a:lnTo>
                <a:lnTo>
                  <a:pt x="247566" y="1769305"/>
                </a:lnTo>
                <a:lnTo>
                  <a:pt x="202078" y="1758106"/>
                </a:lnTo>
                <a:lnTo>
                  <a:pt x="159669" y="1740185"/>
                </a:lnTo>
                <a:lnTo>
                  <a:pt x="120947" y="1716150"/>
                </a:lnTo>
                <a:lnTo>
                  <a:pt x="86518" y="1686610"/>
                </a:lnTo>
                <a:lnTo>
                  <a:pt x="56989" y="1652174"/>
                </a:lnTo>
                <a:lnTo>
                  <a:pt x="32966" y="1613449"/>
                </a:lnTo>
                <a:lnTo>
                  <a:pt x="15056" y="1571045"/>
                </a:lnTo>
                <a:lnTo>
                  <a:pt x="3865" y="1525570"/>
                </a:lnTo>
                <a:lnTo>
                  <a:pt x="0" y="1477632"/>
                </a:lnTo>
                <a:lnTo>
                  <a:pt x="0" y="295529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358134" y="5087620"/>
            <a:ext cx="8081645" cy="1536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Изучение нормативно-правовой </a:t>
            </a:r>
            <a:r>
              <a:rPr sz="2000" dirty="0">
                <a:latin typeface="Times New Roman"/>
                <a:cs typeface="Times New Roman"/>
              </a:rPr>
              <a:t>базы. </a:t>
            </a:r>
            <a:r>
              <a:rPr sz="2000" spc="-5" dirty="0">
                <a:latin typeface="Times New Roman"/>
                <a:cs typeface="Times New Roman"/>
              </a:rPr>
              <a:t>Введение </a:t>
            </a:r>
            <a:r>
              <a:rPr sz="2000" spc="-20" dirty="0">
                <a:latin typeface="Times New Roman"/>
                <a:cs typeface="Times New Roman"/>
              </a:rPr>
              <a:t>необходимой  </a:t>
            </a:r>
            <a:r>
              <a:rPr sz="2000" spc="-5" dirty="0">
                <a:latin typeface="Times New Roman"/>
                <a:cs typeface="Times New Roman"/>
              </a:rPr>
              <a:t>документации; заполнение </a:t>
            </a:r>
            <a:r>
              <a:rPr sz="2000" spc="-10" dirty="0">
                <a:latin typeface="Times New Roman"/>
                <a:cs typeface="Times New Roman"/>
              </a:rPr>
              <a:t>индивидуального маршрутного </a:t>
            </a:r>
            <a:r>
              <a:rPr sz="2000" dirty="0">
                <a:latin typeface="Times New Roman"/>
                <a:cs typeface="Times New Roman"/>
              </a:rPr>
              <a:t>листа,  </a:t>
            </a:r>
            <a:r>
              <a:rPr sz="2000" spc="-5" dirty="0">
                <a:latin typeface="Times New Roman"/>
                <a:cs typeface="Times New Roman"/>
              </a:rPr>
              <a:t>индивидуальной </a:t>
            </a:r>
            <a:r>
              <a:rPr sz="2000" dirty="0">
                <a:latin typeface="Times New Roman"/>
                <a:cs typeface="Times New Roman"/>
              </a:rPr>
              <a:t>программы развития. Участие в </a:t>
            </a:r>
            <a:r>
              <a:rPr sz="2000" spc="-5" dirty="0">
                <a:latin typeface="Times New Roman"/>
                <a:cs typeface="Times New Roman"/>
              </a:rPr>
              <a:t>разработке  адаптированных образовательных </a:t>
            </a:r>
            <a:r>
              <a:rPr sz="2000" dirty="0">
                <a:latin typeface="Times New Roman"/>
                <a:cs typeface="Times New Roman"/>
              </a:rPr>
              <a:t>программ, </a:t>
            </a:r>
            <a:r>
              <a:rPr sz="2000" spc="-5" dirty="0">
                <a:latin typeface="Times New Roman"/>
                <a:cs typeface="Times New Roman"/>
              </a:rPr>
              <a:t>методических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рекомендаций  </a:t>
            </a:r>
            <a:r>
              <a:rPr sz="2000" dirty="0">
                <a:latin typeface="Times New Roman"/>
                <a:cs typeface="Times New Roman"/>
              </a:rPr>
              <a:t>по </a:t>
            </a:r>
            <a:r>
              <a:rPr sz="2000" spc="-10" dirty="0">
                <a:latin typeface="Times New Roman"/>
                <a:cs typeface="Times New Roman"/>
              </a:rPr>
              <a:t>обучению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5" dirty="0">
                <a:latin typeface="Times New Roman"/>
                <a:cs typeface="Times New Roman"/>
              </a:rPr>
              <a:t>воспитанию </a:t>
            </a:r>
            <a:r>
              <a:rPr sz="2000" spc="-10" dirty="0">
                <a:latin typeface="Times New Roman"/>
                <a:cs typeface="Times New Roman"/>
              </a:rPr>
              <a:t>ребенка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ОВЗ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934575" y="3332226"/>
            <a:ext cx="2003425" cy="1539875"/>
          </a:xfrm>
          <a:custGeom>
            <a:avLst/>
            <a:gdLst/>
            <a:ahLst/>
            <a:cxnLst/>
            <a:rect l="l" t="t" r="r" b="b"/>
            <a:pathLst>
              <a:path w="2003425" h="1539875">
                <a:moveTo>
                  <a:pt x="0" y="256539"/>
                </a:moveTo>
                <a:lnTo>
                  <a:pt x="4135" y="210413"/>
                </a:lnTo>
                <a:lnTo>
                  <a:pt x="16060" y="167005"/>
                </a:lnTo>
                <a:lnTo>
                  <a:pt x="35047" y="127037"/>
                </a:lnTo>
                <a:lnTo>
                  <a:pt x="60371" y="91234"/>
                </a:lnTo>
                <a:lnTo>
                  <a:pt x="91308" y="60318"/>
                </a:lnTo>
                <a:lnTo>
                  <a:pt x="127131" y="35014"/>
                </a:lnTo>
                <a:lnTo>
                  <a:pt x="167116" y="16044"/>
                </a:lnTo>
                <a:lnTo>
                  <a:pt x="210536" y="4131"/>
                </a:lnTo>
                <a:lnTo>
                  <a:pt x="256667" y="0"/>
                </a:lnTo>
                <a:lnTo>
                  <a:pt x="1746757" y="0"/>
                </a:lnTo>
                <a:lnTo>
                  <a:pt x="1792888" y="4131"/>
                </a:lnTo>
                <a:lnTo>
                  <a:pt x="1836308" y="16044"/>
                </a:lnTo>
                <a:lnTo>
                  <a:pt x="1876293" y="35014"/>
                </a:lnTo>
                <a:lnTo>
                  <a:pt x="1912116" y="60318"/>
                </a:lnTo>
                <a:lnTo>
                  <a:pt x="1943053" y="91234"/>
                </a:lnTo>
                <a:lnTo>
                  <a:pt x="1968377" y="127037"/>
                </a:lnTo>
                <a:lnTo>
                  <a:pt x="1987364" y="167005"/>
                </a:lnTo>
                <a:lnTo>
                  <a:pt x="1999289" y="210413"/>
                </a:lnTo>
                <a:lnTo>
                  <a:pt x="2003425" y="256539"/>
                </a:lnTo>
                <a:lnTo>
                  <a:pt x="2003425" y="1283208"/>
                </a:lnTo>
                <a:lnTo>
                  <a:pt x="1999289" y="1329338"/>
                </a:lnTo>
                <a:lnTo>
                  <a:pt x="1987364" y="1372758"/>
                </a:lnTo>
                <a:lnTo>
                  <a:pt x="1968377" y="1412743"/>
                </a:lnTo>
                <a:lnTo>
                  <a:pt x="1943053" y="1448566"/>
                </a:lnTo>
                <a:lnTo>
                  <a:pt x="1912116" y="1479503"/>
                </a:lnTo>
                <a:lnTo>
                  <a:pt x="1876293" y="1504827"/>
                </a:lnTo>
                <a:lnTo>
                  <a:pt x="1836308" y="1523814"/>
                </a:lnTo>
                <a:lnTo>
                  <a:pt x="1792888" y="1535739"/>
                </a:lnTo>
                <a:lnTo>
                  <a:pt x="1746757" y="1539875"/>
                </a:lnTo>
                <a:lnTo>
                  <a:pt x="256667" y="1539875"/>
                </a:lnTo>
                <a:lnTo>
                  <a:pt x="210536" y="1535739"/>
                </a:lnTo>
                <a:lnTo>
                  <a:pt x="167116" y="1523814"/>
                </a:lnTo>
                <a:lnTo>
                  <a:pt x="127131" y="1504827"/>
                </a:lnTo>
                <a:lnTo>
                  <a:pt x="91308" y="1479503"/>
                </a:lnTo>
                <a:lnTo>
                  <a:pt x="60371" y="1448566"/>
                </a:lnTo>
                <a:lnTo>
                  <a:pt x="35047" y="1412743"/>
                </a:lnTo>
                <a:lnTo>
                  <a:pt x="16060" y="1372758"/>
                </a:lnTo>
                <a:lnTo>
                  <a:pt x="4135" y="1329338"/>
                </a:lnTo>
                <a:lnTo>
                  <a:pt x="0" y="1283208"/>
                </a:lnTo>
                <a:lnTo>
                  <a:pt x="0" y="25653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0089895" y="3409442"/>
            <a:ext cx="1623695" cy="1383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Поддержка  участников  </a:t>
            </a:r>
            <a:r>
              <a:rPr sz="1800" spc="-15" dirty="0">
                <a:latin typeface="Times New Roman"/>
                <a:cs typeface="Times New Roman"/>
              </a:rPr>
              <a:t>психолого-  </a:t>
            </a:r>
            <a:r>
              <a:rPr sz="1800" dirty="0">
                <a:latin typeface="Times New Roman"/>
                <a:cs typeface="Times New Roman"/>
              </a:rPr>
              <a:t>п</a:t>
            </a:r>
            <a:r>
              <a:rPr sz="1800" spc="-25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да</a:t>
            </a:r>
            <a:r>
              <a:rPr sz="1800" spc="-45" dirty="0">
                <a:latin typeface="Times New Roman"/>
                <a:cs typeface="Times New Roman"/>
              </a:rPr>
              <a:t>г</a:t>
            </a:r>
            <a:r>
              <a:rPr sz="1800" spc="-5" dirty="0">
                <a:latin typeface="Times New Roman"/>
                <a:cs typeface="Times New Roman"/>
              </a:rPr>
              <a:t>оги</a:t>
            </a:r>
            <a:r>
              <a:rPr sz="1800" spc="-15" dirty="0">
                <a:latin typeface="Times New Roman"/>
                <a:cs typeface="Times New Roman"/>
              </a:rPr>
              <a:t>ч</a:t>
            </a:r>
            <a:r>
              <a:rPr sz="1800" spc="50" dirty="0">
                <a:latin typeface="Times New Roman"/>
                <a:cs typeface="Times New Roman"/>
              </a:rPr>
              <a:t>е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90" dirty="0">
                <a:latin typeface="Times New Roman"/>
                <a:cs typeface="Times New Roman"/>
              </a:rPr>
              <a:t>к</a:t>
            </a:r>
            <a:r>
              <a:rPr sz="1800" spc="-5" dirty="0">
                <a:latin typeface="Times New Roman"/>
                <a:cs typeface="Times New Roman"/>
              </a:rPr>
              <a:t>о</a:t>
            </a:r>
            <a:r>
              <a:rPr sz="1800" spc="-50" dirty="0">
                <a:latin typeface="Times New Roman"/>
                <a:cs typeface="Times New Roman"/>
              </a:rPr>
              <a:t>г</a:t>
            </a:r>
            <a:r>
              <a:rPr sz="1800" dirty="0">
                <a:latin typeface="Times New Roman"/>
                <a:cs typeface="Times New Roman"/>
              </a:rPr>
              <a:t>о  </a:t>
            </a:r>
            <a:r>
              <a:rPr sz="1800" spc="-5" dirty="0">
                <a:latin typeface="Times New Roman"/>
                <a:cs typeface="Times New Roman"/>
              </a:rPr>
              <a:t>сопровождения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3223" y="662813"/>
            <a:ext cx="8166734" cy="980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solidFill>
                  <a:srgbClr val="0000FF"/>
                </a:solidFill>
                <a:latin typeface="Tahoma"/>
                <a:cs typeface="Tahoma"/>
              </a:rPr>
              <a:t>Основными </a:t>
            </a:r>
            <a:r>
              <a:rPr sz="3200" b="1" spc="75" dirty="0">
                <a:solidFill>
                  <a:srgbClr val="0000FF"/>
                </a:solidFill>
                <a:latin typeface="Tahoma"/>
                <a:cs typeface="Tahoma"/>
              </a:rPr>
              <a:t>подсистемами</a:t>
            </a:r>
            <a:r>
              <a:rPr sz="3200" b="1" spc="-7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3200" b="1" spc="70" dirty="0">
                <a:solidFill>
                  <a:srgbClr val="C00000"/>
                </a:solidFill>
                <a:latin typeface="Tahoma"/>
                <a:cs typeface="Tahoma"/>
              </a:rPr>
              <a:t>сенсорной</a:t>
            </a:r>
            <a:endParaRPr sz="3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200" b="1" spc="85" dirty="0">
                <a:solidFill>
                  <a:srgbClr val="C00000"/>
                </a:solidFill>
                <a:latin typeface="Tahoma"/>
                <a:cs typeface="Tahoma"/>
              </a:rPr>
              <a:t>системы </a:t>
            </a:r>
            <a:r>
              <a:rPr sz="3200" b="1" spc="45" dirty="0">
                <a:solidFill>
                  <a:srgbClr val="C00000"/>
                </a:solidFill>
                <a:latin typeface="Tahoma"/>
                <a:cs typeface="Tahoma"/>
              </a:rPr>
              <a:t>ребенка</a:t>
            </a:r>
            <a:r>
              <a:rPr sz="3200" b="1" spc="-229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3200" b="1" spc="-135" dirty="0">
                <a:solidFill>
                  <a:srgbClr val="C00000"/>
                </a:solidFill>
                <a:latin typeface="Tahoma"/>
                <a:cs typeface="Tahoma"/>
              </a:rPr>
              <a:t>являются</a:t>
            </a:r>
            <a:r>
              <a:rPr sz="3200" b="1" spc="-135" dirty="0">
                <a:solidFill>
                  <a:srgbClr val="001F5F"/>
                </a:solidFill>
                <a:latin typeface="Cambria"/>
                <a:cs typeface="Cambria"/>
              </a:rPr>
              <a:t>: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68571" y="2312923"/>
            <a:ext cx="2784475" cy="1440180"/>
          </a:xfrm>
          <a:custGeom>
            <a:avLst/>
            <a:gdLst/>
            <a:ahLst/>
            <a:cxnLst/>
            <a:rect l="l" t="t" r="r" b="b"/>
            <a:pathLst>
              <a:path w="2784475" h="1440179">
                <a:moveTo>
                  <a:pt x="1392174" y="0"/>
                </a:moveTo>
                <a:lnTo>
                  <a:pt x="1330152" y="701"/>
                </a:lnTo>
                <a:lnTo>
                  <a:pt x="1268827" y="2786"/>
                </a:lnTo>
                <a:lnTo>
                  <a:pt x="1208253" y="6225"/>
                </a:lnTo>
                <a:lnTo>
                  <a:pt x="1148488" y="10989"/>
                </a:lnTo>
                <a:lnTo>
                  <a:pt x="1089588" y="17049"/>
                </a:lnTo>
                <a:lnTo>
                  <a:pt x="1031610" y="24375"/>
                </a:lnTo>
                <a:lnTo>
                  <a:pt x="974610" y="32938"/>
                </a:lnTo>
                <a:lnTo>
                  <a:pt x="918646" y="42710"/>
                </a:lnTo>
                <a:lnTo>
                  <a:pt x="863772" y="53660"/>
                </a:lnTo>
                <a:lnTo>
                  <a:pt x="810046" y="65759"/>
                </a:lnTo>
                <a:lnTo>
                  <a:pt x="757525" y="78979"/>
                </a:lnTo>
                <a:lnTo>
                  <a:pt x="706265" y="93290"/>
                </a:lnTo>
                <a:lnTo>
                  <a:pt x="656323" y="108662"/>
                </a:lnTo>
                <a:lnTo>
                  <a:pt x="607754" y="125067"/>
                </a:lnTo>
                <a:lnTo>
                  <a:pt x="560616" y="142476"/>
                </a:lnTo>
                <a:lnTo>
                  <a:pt x="514966" y="160858"/>
                </a:lnTo>
                <a:lnTo>
                  <a:pt x="470859" y="180185"/>
                </a:lnTo>
                <a:lnTo>
                  <a:pt x="428353" y="200428"/>
                </a:lnTo>
                <a:lnTo>
                  <a:pt x="387503" y="221556"/>
                </a:lnTo>
                <a:lnTo>
                  <a:pt x="348367" y="243542"/>
                </a:lnTo>
                <a:lnTo>
                  <a:pt x="311001" y="266356"/>
                </a:lnTo>
                <a:lnTo>
                  <a:pt x="275461" y="289968"/>
                </a:lnTo>
                <a:lnTo>
                  <a:pt x="241804" y="314350"/>
                </a:lnTo>
                <a:lnTo>
                  <a:pt x="210087" y="339471"/>
                </a:lnTo>
                <a:lnTo>
                  <a:pt x="180366" y="365303"/>
                </a:lnTo>
                <a:lnTo>
                  <a:pt x="152698" y="391817"/>
                </a:lnTo>
                <a:lnTo>
                  <a:pt x="103746" y="446773"/>
                </a:lnTo>
                <a:lnTo>
                  <a:pt x="63683" y="504104"/>
                </a:lnTo>
                <a:lnTo>
                  <a:pt x="32963" y="563576"/>
                </a:lnTo>
                <a:lnTo>
                  <a:pt x="12036" y="624956"/>
                </a:lnTo>
                <a:lnTo>
                  <a:pt x="1356" y="688009"/>
                </a:lnTo>
                <a:lnTo>
                  <a:pt x="0" y="720089"/>
                </a:lnTo>
                <a:lnTo>
                  <a:pt x="1356" y="752160"/>
                </a:lnTo>
                <a:lnTo>
                  <a:pt x="12036" y="815195"/>
                </a:lnTo>
                <a:lnTo>
                  <a:pt x="32963" y="876558"/>
                </a:lnTo>
                <a:lnTo>
                  <a:pt x="63683" y="936016"/>
                </a:lnTo>
                <a:lnTo>
                  <a:pt x="103746" y="993334"/>
                </a:lnTo>
                <a:lnTo>
                  <a:pt x="152698" y="1048279"/>
                </a:lnTo>
                <a:lnTo>
                  <a:pt x="180366" y="1074788"/>
                </a:lnTo>
                <a:lnTo>
                  <a:pt x="210087" y="1100616"/>
                </a:lnTo>
                <a:lnTo>
                  <a:pt x="241804" y="1125733"/>
                </a:lnTo>
                <a:lnTo>
                  <a:pt x="275461" y="1150111"/>
                </a:lnTo>
                <a:lnTo>
                  <a:pt x="311001" y="1173719"/>
                </a:lnTo>
                <a:lnTo>
                  <a:pt x="348367" y="1196530"/>
                </a:lnTo>
                <a:lnTo>
                  <a:pt x="387503" y="1218513"/>
                </a:lnTo>
                <a:lnTo>
                  <a:pt x="428353" y="1239639"/>
                </a:lnTo>
                <a:lnTo>
                  <a:pt x="470859" y="1259879"/>
                </a:lnTo>
                <a:lnTo>
                  <a:pt x="514966" y="1279204"/>
                </a:lnTo>
                <a:lnTo>
                  <a:pt x="560616" y="1297585"/>
                </a:lnTo>
                <a:lnTo>
                  <a:pt x="607754" y="1314991"/>
                </a:lnTo>
                <a:lnTo>
                  <a:pt x="656323" y="1331395"/>
                </a:lnTo>
                <a:lnTo>
                  <a:pt x="706265" y="1346766"/>
                </a:lnTo>
                <a:lnTo>
                  <a:pt x="757525" y="1361076"/>
                </a:lnTo>
                <a:lnTo>
                  <a:pt x="810046" y="1374295"/>
                </a:lnTo>
                <a:lnTo>
                  <a:pt x="863772" y="1386394"/>
                </a:lnTo>
                <a:lnTo>
                  <a:pt x="918646" y="1397344"/>
                </a:lnTo>
                <a:lnTo>
                  <a:pt x="974610" y="1407115"/>
                </a:lnTo>
                <a:lnTo>
                  <a:pt x="1031610" y="1415678"/>
                </a:lnTo>
                <a:lnTo>
                  <a:pt x="1089588" y="1423004"/>
                </a:lnTo>
                <a:lnTo>
                  <a:pt x="1148488" y="1429063"/>
                </a:lnTo>
                <a:lnTo>
                  <a:pt x="1208253" y="1433827"/>
                </a:lnTo>
                <a:lnTo>
                  <a:pt x="1268827" y="1437266"/>
                </a:lnTo>
                <a:lnTo>
                  <a:pt x="1330152" y="1439351"/>
                </a:lnTo>
                <a:lnTo>
                  <a:pt x="1392174" y="1440052"/>
                </a:lnTo>
                <a:lnTo>
                  <a:pt x="1454185" y="1439351"/>
                </a:lnTo>
                <a:lnTo>
                  <a:pt x="1515501" y="1437266"/>
                </a:lnTo>
                <a:lnTo>
                  <a:pt x="1576066" y="1433827"/>
                </a:lnTo>
                <a:lnTo>
                  <a:pt x="1635822" y="1429063"/>
                </a:lnTo>
                <a:lnTo>
                  <a:pt x="1694714" y="1423004"/>
                </a:lnTo>
                <a:lnTo>
                  <a:pt x="1752684" y="1415678"/>
                </a:lnTo>
                <a:lnTo>
                  <a:pt x="1809677" y="1407115"/>
                </a:lnTo>
                <a:lnTo>
                  <a:pt x="1865636" y="1397344"/>
                </a:lnTo>
                <a:lnTo>
                  <a:pt x="1920503" y="1386394"/>
                </a:lnTo>
                <a:lnTo>
                  <a:pt x="1974223" y="1374295"/>
                </a:lnTo>
                <a:lnTo>
                  <a:pt x="2026739" y="1361076"/>
                </a:lnTo>
                <a:lnTo>
                  <a:pt x="2077994" y="1346766"/>
                </a:lnTo>
                <a:lnTo>
                  <a:pt x="2127932" y="1331395"/>
                </a:lnTo>
                <a:lnTo>
                  <a:pt x="2176496" y="1314991"/>
                </a:lnTo>
                <a:lnTo>
                  <a:pt x="2223630" y="1297585"/>
                </a:lnTo>
                <a:lnTo>
                  <a:pt x="2269277" y="1279204"/>
                </a:lnTo>
                <a:lnTo>
                  <a:pt x="2313381" y="1259879"/>
                </a:lnTo>
                <a:lnTo>
                  <a:pt x="2355885" y="1239639"/>
                </a:lnTo>
                <a:lnTo>
                  <a:pt x="2396732" y="1218513"/>
                </a:lnTo>
                <a:lnTo>
                  <a:pt x="2435866" y="1196530"/>
                </a:lnTo>
                <a:lnTo>
                  <a:pt x="2473230" y="1173719"/>
                </a:lnTo>
                <a:lnTo>
                  <a:pt x="2508768" y="1150111"/>
                </a:lnTo>
                <a:lnTo>
                  <a:pt x="2542423" y="1125733"/>
                </a:lnTo>
                <a:lnTo>
                  <a:pt x="2574138" y="1100616"/>
                </a:lnTo>
                <a:lnTo>
                  <a:pt x="2603858" y="1074788"/>
                </a:lnTo>
                <a:lnTo>
                  <a:pt x="2631525" y="1048279"/>
                </a:lnTo>
                <a:lnTo>
                  <a:pt x="2680476" y="993334"/>
                </a:lnTo>
                <a:lnTo>
                  <a:pt x="2720537" y="936016"/>
                </a:lnTo>
                <a:lnTo>
                  <a:pt x="2751258" y="876558"/>
                </a:lnTo>
                <a:lnTo>
                  <a:pt x="2772184" y="815195"/>
                </a:lnTo>
                <a:lnTo>
                  <a:pt x="2782864" y="752160"/>
                </a:lnTo>
                <a:lnTo>
                  <a:pt x="2784221" y="720089"/>
                </a:lnTo>
                <a:lnTo>
                  <a:pt x="2782864" y="688009"/>
                </a:lnTo>
                <a:lnTo>
                  <a:pt x="2772184" y="624956"/>
                </a:lnTo>
                <a:lnTo>
                  <a:pt x="2751258" y="563576"/>
                </a:lnTo>
                <a:lnTo>
                  <a:pt x="2720537" y="504104"/>
                </a:lnTo>
                <a:lnTo>
                  <a:pt x="2680476" y="446773"/>
                </a:lnTo>
                <a:lnTo>
                  <a:pt x="2631525" y="391817"/>
                </a:lnTo>
                <a:lnTo>
                  <a:pt x="2603858" y="365303"/>
                </a:lnTo>
                <a:lnTo>
                  <a:pt x="2574138" y="339471"/>
                </a:lnTo>
                <a:lnTo>
                  <a:pt x="2542423" y="314350"/>
                </a:lnTo>
                <a:lnTo>
                  <a:pt x="2508768" y="289968"/>
                </a:lnTo>
                <a:lnTo>
                  <a:pt x="2473230" y="266356"/>
                </a:lnTo>
                <a:lnTo>
                  <a:pt x="2435866" y="243542"/>
                </a:lnTo>
                <a:lnTo>
                  <a:pt x="2396732" y="221556"/>
                </a:lnTo>
                <a:lnTo>
                  <a:pt x="2355885" y="200428"/>
                </a:lnTo>
                <a:lnTo>
                  <a:pt x="2313381" y="180185"/>
                </a:lnTo>
                <a:lnTo>
                  <a:pt x="2269277" y="160858"/>
                </a:lnTo>
                <a:lnTo>
                  <a:pt x="2223630" y="142476"/>
                </a:lnTo>
                <a:lnTo>
                  <a:pt x="2176496" y="125067"/>
                </a:lnTo>
                <a:lnTo>
                  <a:pt x="2127932" y="108662"/>
                </a:lnTo>
                <a:lnTo>
                  <a:pt x="2077994" y="93290"/>
                </a:lnTo>
                <a:lnTo>
                  <a:pt x="2026739" y="78979"/>
                </a:lnTo>
                <a:lnTo>
                  <a:pt x="1974223" y="65759"/>
                </a:lnTo>
                <a:lnTo>
                  <a:pt x="1920503" y="53660"/>
                </a:lnTo>
                <a:lnTo>
                  <a:pt x="1865636" y="42710"/>
                </a:lnTo>
                <a:lnTo>
                  <a:pt x="1809677" y="32938"/>
                </a:lnTo>
                <a:lnTo>
                  <a:pt x="1752684" y="24375"/>
                </a:lnTo>
                <a:lnTo>
                  <a:pt x="1694714" y="17049"/>
                </a:lnTo>
                <a:lnTo>
                  <a:pt x="1635822" y="10989"/>
                </a:lnTo>
                <a:lnTo>
                  <a:pt x="1576066" y="6225"/>
                </a:lnTo>
                <a:lnTo>
                  <a:pt x="1515501" y="2786"/>
                </a:lnTo>
                <a:lnTo>
                  <a:pt x="1454185" y="701"/>
                </a:lnTo>
                <a:lnTo>
                  <a:pt x="1392174" y="0"/>
                </a:lnTo>
                <a:close/>
              </a:path>
            </a:pathLst>
          </a:custGeom>
          <a:solidFill>
            <a:srgbClr val="C7B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68571" y="2312923"/>
            <a:ext cx="2784475" cy="1440180"/>
          </a:xfrm>
          <a:custGeom>
            <a:avLst/>
            <a:gdLst/>
            <a:ahLst/>
            <a:cxnLst/>
            <a:rect l="l" t="t" r="r" b="b"/>
            <a:pathLst>
              <a:path w="2784475" h="1440179">
                <a:moveTo>
                  <a:pt x="0" y="720089"/>
                </a:moveTo>
                <a:lnTo>
                  <a:pt x="5387" y="656287"/>
                </a:lnTo>
                <a:lnTo>
                  <a:pt x="21247" y="594042"/>
                </a:lnTo>
                <a:lnTo>
                  <a:pt x="47127" y="533587"/>
                </a:lnTo>
                <a:lnTo>
                  <a:pt x="82575" y="475156"/>
                </a:lnTo>
                <a:lnTo>
                  <a:pt x="127139" y="418984"/>
                </a:lnTo>
                <a:lnTo>
                  <a:pt x="180366" y="365303"/>
                </a:lnTo>
                <a:lnTo>
                  <a:pt x="210087" y="339471"/>
                </a:lnTo>
                <a:lnTo>
                  <a:pt x="241804" y="314350"/>
                </a:lnTo>
                <a:lnTo>
                  <a:pt x="275461" y="289968"/>
                </a:lnTo>
                <a:lnTo>
                  <a:pt x="311001" y="266356"/>
                </a:lnTo>
                <a:lnTo>
                  <a:pt x="348367" y="243542"/>
                </a:lnTo>
                <a:lnTo>
                  <a:pt x="387503" y="221556"/>
                </a:lnTo>
                <a:lnTo>
                  <a:pt x="428353" y="200428"/>
                </a:lnTo>
                <a:lnTo>
                  <a:pt x="470859" y="180185"/>
                </a:lnTo>
                <a:lnTo>
                  <a:pt x="514966" y="160858"/>
                </a:lnTo>
                <a:lnTo>
                  <a:pt x="560616" y="142476"/>
                </a:lnTo>
                <a:lnTo>
                  <a:pt x="607754" y="125067"/>
                </a:lnTo>
                <a:lnTo>
                  <a:pt x="656323" y="108662"/>
                </a:lnTo>
                <a:lnTo>
                  <a:pt x="706265" y="93290"/>
                </a:lnTo>
                <a:lnTo>
                  <a:pt x="757525" y="78979"/>
                </a:lnTo>
                <a:lnTo>
                  <a:pt x="810046" y="65759"/>
                </a:lnTo>
                <a:lnTo>
                  <a:pt x="863772" y="53660"/>
                </a:lnTo>
                <a:lnTo>
                  <a:pt x="918646" y="42710"/>
                </a:lnTo>
                <a:lnTo>
                  <a:pt x="974610" y="32938"/>
                </a:lnTo>
                <a:lnTo>
                  <a:pt x="1031610" y="24375"/>
                </a:lnTo>
                <a:lnTo>
                  <a:pt x="1089588" y="17049"/>
                </a:lnTo>
                <a:lnTo>
                  <a:pt x="1148488" y="10989"/>
                </a:lnTo>
                <a:lnTo>
                  <a:pt x="1208253" y="6225"/>
                </a:lnTo>
                <a:lnTo>
                  <a:pt x="1268827" y="2786"/>
                </a:lnTo>
                <a:lnTo>
                  <a:pt x="1330152" y="701"/>
                </a:lnTo>
                <a:lnTo>
                  <a:pt x="1392174" y="0"/>
                </a:lnTo>
                <a:lnTo>
                  <a:pt x="1454185" y="701"/>
                </a:lnTo>
                <a:lnTo>
                  <a:pt x="1515501" y="2786"/>
                </a:lnTo>
                <a:lnTo>
                  <a:pt x="1576066" y="6225"/>
                </a:lnTo>
                <a:lnTo>
                  <a:pt x="1635822" y="10989"/>
                </a:lnTo>
                <a:lnTo>
                  <a:pt x="1694714" y="17049"/>
                </a:lnTo>
                <a:lnTo>
                  <a:pt x="1752684" y="24375"/>
                </a:lnTo>
                <a:lnTo>
                  <a:pt x="1809677" y="32938"/>
                </a:lnTo>
                <a:lnTo>
                  <a:pt x="1865636" y="42710"/>
                </a:lnTo>
                <a:lnTo>
                  <a:pt x="1920503" y="53660"/>
                </a:lnTo>
                <a:lnTo>
                  <a:pt x="1974223" y="65759"/>
                </a:lnTo>
                <a:lnTo>
                  <a:pt x="2026739" y="78979"/>
                </a:lnTo>
                <a:lnTo>
                  <a:pt x="2077994" y="93290"/>
                </a:lnTo>
                <a:lnTo>
                  <a:pt x="2127932" y="108662"/>
                </a:lnTo>
                <a:lnTo>
                  <a:pt x="2176496" y="125067"/>
                </a:lnTo>
                <a:lnTo>
                  <a:pt x="2223630" y="142476"/>
                </a:lnTo>
                <a:lnTo>
                  <a:pt x="2269277" y="160858"/>
                </a:lnTo>
                <a:lnTo>
                  <a:pt x="2313381" y="180185"/>
                </a:lnTo>
                <a:lnTo>
                  <a:pt x="2355885" y="200428"/>
                </a:lnTo>
                <a:lnTo>
                  <a:pt x="2396732" y="221556"/>
                </a:lnTo>
                <a:lnTo>
                  <a:pt x="2435866" y="243542"/>
                </a:lnTo>
                <a:lnTo>
                  <a:pt x="2473230" y="266356"/>
                </a:lnTo>
                <a:lnTo>
                  <a:pt x="2508768" y="289968"/>
                </a:lnTo>
                <a:lnTo>
                  <a:pt x="2542423" y="314350"/>
                </a:lnTo>
                <a:lnTo>
                  <a:pt x="2574138" y="339471"/>
                </a:lnTo>
                <a:lnTo>
                  <a:pt x="2603858" y="365303"/>
                </a:lnTo>
                <a:lnTo>
                  <a:pt x="2631525" y="391817"/>
                </a:lnTo>
                <a:lnTo>
                  <a:pt x="2680476" y="446773"/>
                </a:lnTo>
                <a:lnTo>
                  <a:pt x="2720537" y="504104"/>
                </a:lnTo>
                <a:lnTo>
                  <a:pt x="2751258" y="563576"/>
                </a:lnTo>
                <a:lnTo>
                  <a:pt x="2772184" y="624956"/>
                </a:lnTo>
                <a:lnTo>
                  <a:pt x="2782864" y="688009"/>
                </a:lnTo>
                <a:lnTo>
                  <a:pt x="2784221" y="720089"/>
                </a:lnTo>
                <a:lnTo>
                  <a:pt x="2782864" y="752160"/>
                </a:lnTo>
                <a:lnTo>
                  <a:pt x="2772184" y="815195"/>
                </a:lnTo>
                <a:lnTo>
                  <a:pt x="2751258" y="876558"/>
                </a:lnTo>
                <a:lnTo>
                  <a:pt x="2720537" y="936016"/>
                </a:lnTo>
                <a:lnTo>
                  <a:pt x="2680476" y="993334"/>
                </a:lnTo>
                <a:lnTo>
                  <a:pt x="2631525" y="1048279"/>
                </a:lnTo>
                <a:lnTo>
                  <a:pt x="2603858" y="1074788"/>
                </a:lnTo>
                <a:lnTo>
                  <a:pt x="2574138" y="1100616"/>
                </a:lnTo>
                <a:lnTo>
                  <a:pt x="2542423" y="1125733"/>
                </a:lnTo>
                <a:lnTo>
                  <a:pt x="2508768" y="1150111"/>
                </a:lnTo>
                <a:lnTo>
                  <a:pt x="2473230" y="1173719"/>
                </a:lnTo>
                <a:lnTo>
                  <a:pt x="2435866" y="1196530"/>
                </a:lnTo>
                <a:lnTo>
                  <a:pt x="2396732" y="1218513"/>
                </a:lnTo>
                <a:lnTo>
                  <a:pt x="2355885" y="1239639"/>
                </a:lnTo>
                <a:lnTo>
                  <a:pt x="2313381" y="1259879"/>
                </a:lnTo>
                <a:lnTo>
                  <a:pt x="2269277" y="1279204"/>
                </a:lnTo>
                <a:lnTo>
                  <a:pt x="2223630" y="1297585"/>
                </a:lnTo>
                <a:lnTo>
                  <a:pt x="2176496" y="1314991"/>
                </a:lnTo>
                <a:lnTo>
                  <a:pt x="2127932" y="1331395"/>
                </a:lnTo>
                <a:lnTo>
                  <a:pt x="2077994" y="1346766"/>
                </a:lnTo>
                <a:lnTo>
                  <a:pt x="2026739" y="1361076"/>
                </a:lnTo>
                <a:lnTo>
                  <a:pt x="1974223" y="1374295"/>
                </a:lnTo>
                <a:lnTo>
                  <a:pt x="1920503" y="1386394"/>
                </a:lnTo>
                <a:lnTo>
                  <a:pt x="1865636" y="1397344"/>
                </a:lnTo>
                <a:lnTo>
                  <a:pt x="1809677" y="1407115"/>
                </a:lnTo>
                <a:lnTo>
                  <a:pt x="1752684" y="1415678"/>
                </a:lnTo>
                <a:lnTo>
                  <a:pt x="1694714" y="1423004"/>
                </a:lnTo>
                <a:lnTo>
                  <a:pt x="1635822" y="1429063"/>
                </a:lnTo>
                <a:lnTo>
                  <a:pt x="1576066" y="1433827"/>
                </a:lnTo>
                <a:lnTo>
                  <a:pt x="1515501" y="1437266"/>
                </a:lnTo>
                <a:lnTo>
                  <a:pt x="1454185" y="1439351"/>
                </a:lnTo>
                <a:lnTo>
                  <a:pt x="1392174" y="1440052"/>
                </a:lnTo>
                <a:lnTo>
                  <a:pt x="1330152" y="1439351"/>
                </a:lnTo>
                <a:lnTo>
                  <a:pt x="1268827" y="1437266"/>
                </a:lnTo>
                <a:lnTo>
                  <a:pt x="1208253" y="1433827"/>
                </a:lnTo>
                <a:lnTo>
                  <a:pt x="1148488" y="1429063"/>
                </a:lnTo>
                <a:lnTo>
                  <a:pt x="1089588" y="1423004"/>
                </a:lnTo>
                <a:lnTo>
                  <a:pt x="1031610" y="1415678"/>
                </a:lnTo>
                <a:lnTo>
                  <a:pt x="974610" y="1407115"/>
                </a:lnTo>
                <a:lnTo>
                  <a:pt x="918646" y="1397344"/>
                </a:lnTo>
                <a:lnTo>
                  <a:pt x="863772" y="1386394"/>
                </a:lnTo>
                <a:lnTo>
                  <a:pt x="810046" y="1374295"/>
                </a:lnTo>
                <a:lnTo>
                  <a:pt x="757525" y="1361076"/>
                </a:lnTo>
                <a:lnTo>
                  <a:pt x="706265" y="1346766"/>
                </a:lnTo>
                <a:lnTo>
                  <a:pt x="656323" y="1331395"/>
                </a:lnTo>
                <a:lnTo>
                  <a:pt x="607754" y="1314991"/>
                </a:lnTo>
                <a:lnTo>
                  <a:pt x="560616" y="1297585"/>
                </a:lnTo>
                <a:lnTo>
                  <a:pt x="514966" y="1279204"/>
                </a:lnTo>
                <a:lnTo>
                  <a:pt x="470859" y="1259879"/>
                </a:lnTo>
                <a:lnTo>
                  <a:pt x="428353" y="1239639"/>
                </a:lnTo>
                <a:lnTo>
                  <a:pt x="387503" y="1218513"/>
                </a:lnTo>
                <a:lnTo>
                  <a:pt x="348367" y="1196530"/>
                </a:lnTo>
                <a:lnTo>
                  <a:pt x="311001" y="1173719"/>
                </a:lnTo>
                <a:lnTo>
                  <a:pt x="275461" y="1150111"/>
                </a:lnTo>
                <a:lnTo>
                  <a:pt x="241804" y="1125733"/>
                </a:lnTo>
                <a:lnTo>
                  <a:pt x="210087" y="1100616"/>
                </a:lnTo>
                <a:lnTo>
                  <a:pt x="180366" y="1074788"/>
                </a:lnTo>
                <a:lnTo>
                  <a:pt x="152698" y="1048279"/>
                </a:lnTo>
                <a:lnTo>
                  <a:pt x="103746" y="993334"/>
                </a:lnTo>
                <a:lnTo>
                  <a:pt x="63683" y="936016"/>
                </a:lnTo>
                <a:lnTo>
                  <a:pt x="32963" y="876558"/>
                </a:lnTo>
                <a:lnTo>
                  <a:pt x="12036" y="815195"/>
                </a:lnTo>
                <a:lnTo>
                  <a:pt x="1356" y="752160"/>
                </a:lnTo>
                <a:lnTo>
                  <a:pt x="0" y="720089"/>
                </a:lnTo>
                <a:close/>
              </a:path>
            </a:pathLst>
          </a:custGeom>
          <a:ln w="9525">
            <a:solidFill>
              <a:srgbClr val="977C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5171" y="2264664"/>
            <a:ext cx="2311907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5523" y="2874264"/>
            <a:ext cx="1251203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22264" y="2874264"/>
            <a:ext cx="804671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70932" y="2535427"/>
            <a:ext cx="1580642" cy="4886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93028" y="3253232"/>
            <a:ext cx="564515" cy="283845"/>
          </a:xfrm>
          <a:custGeom>
            <a:avLst/>
            <a:gdLst/>
            <a:ahLst/>
            <a:cxnLst/>
            <a:rect l="l" t="t" r="r" b="b"/>
            <a:pathLst>
              <a:path w="564514" h="283845">
                <a:moveTo>
                  <a:pt x="140716" y="0"/>
                </a:moveTo>
                <a:lnTo>
                  <a:pt x="83581" y="11334"/>
                </a:lnTo>
                <a:lnTo>
                  <a:pt x="37211" y="45338"/>
                </a:lnTo>
                <a:lnTo>
                  <a:pt x="9271" y="90201"/>
                </a:lnTo>
                <a:lnTo>
                  <a:pt x="0" y="142493"/>
                </a:lnTo>
                <a:lnTo>
                  <a:pt x="2454" y="169878"/>
                </a:lnTo>
                <a:lnTo>
                  <a:pt x="22127" y="219217"/>
                </a:lnTo>
                <a:lnTo>
                  <a:pt x="60420" y="259675"/>
                </a:lnTo>
                <a:lnTo>
                  <a:pt x="111093" y="280820"/>
                </a:lnTo>
                <a:lnTo>
                  <a:pt x="140716" y="283463"/>
                </a:lnTo>
                <a:lnTo>
                  <a:pt x="170191" y="280820"/>
                </a:lnTo>
                <a:lnTo>
                  <a:pt x="196881" y="272891"/>
                </a:lnTo>
                <a:lnTo>
                  <a:pt x="220761" y="259675"/>
                </a:lnTo>
                <a:lnTo>
                  <a:pt x="231117" y="250570"/>
                </a:lnTo>
                <a:lnTo>
                  <a:pt x="140588" y="250570"/>
                </a:lnTo>
                <a:lnTo>
                  <a:pt x="126491" y="249711"/>
                </a:lnTo>
                <a:lnTo>
                  <a:pt x="87630" y="236727"/>
                </a:lnTo>
                <a:lnTo>
                  <a:pt x="57019" y="209671"/>
                </a:lnTo>
                <a:lnTo>
                  <a:pt x="38703" y="171450"/>
                </a:lnTo>
                <a:lnTo>
                  <a:pt x="35179" y="143255"/>
                </a:lnTo>
                <a:lnTo>
                  <a:pt x="37111" y="121419"/>
                </a:lnTo>
                <a:lnTo>
                  <a:pt x="52645" y="82748"/>
                </a:lnTo>
                <a:lnTo>
                  <a:pt x="82581" y="51911"/>
                </a:lnTo>
                <a:lnTo>
                  <a:pt x="119729" y="35909"/>
                </a:lnTo>
                <a:lnTo>
                  <a:pt x="140588" y="33908"/>
                </a:lnTo>
                <a:lnTo>
                  <a:pt x="231619" y="33908"/>
                </a:lnTo>
                <a:lnTo>
                  <a:pt x="222154" y="25342"/>
                </a:lnTo>
                <a:lnTo>
                  <a:pt x="197675" y="11255"/>
                </a:lnTo>
                <a:lnTo>
                  <a:pt x="170529" y="2811"/>
                </a:lnTo>
                <a:lnTo>
                  <a:pt x="140716" y="0"/>
                </a:lnTo>
                <a:close/>
              </a:path>
              <a:path w="564514" h="283845">
                <a:moveTo>
                  <a:pt x="231619" y="33908"/>
                </a:moveTo>
                <a:lnTo>
                  <a:pt x="140588" y="33908"/>
                </a:lnTo>
                <a:lnTo>
                  <a:pt x="161375" y="35909"/>
                </a:lnTo>
                <a:lnTo>
                  <a:pt x="180673" y="41909"/>
                </a:lnTo>
                <a:lnTo>
                  <a:pt x="214757" y="65912"/>
                </a:lnTo>
                <a:lnTo>
                  <a:pt x="238188" y="101250"/>
                </a:lnTo>
                <a:lnTo>
                  <a:pt x="245999" y="143255"/>
                </a:lnTo>
                <a:lnTo>
                  <a:pt x="245117" y="157591"/>
                </a:lnTo>
                <a:lnTo>
                  <a:pt x="231901" y="197738"/>
                </a:lnTo>
                <a:lnTo>
                  <a:pt x="205005" y="229153"/>
                </a:lnTo>
                <a:lnTo>
                  <a:pt x="168211" y="247126"/>
                </a:lnTo>
                <a:lnTo>
                  <a:pt x="140588" y="250570"/>
                </a:lnTo>
                <a:lnTo>
                  <a:pt x="231117" y="250570"/>
                </a:lnTo>
                <a:lnTo>
                  <a:pt x="259050" y="219217"/>
                </a:lnTo>
                <a:lnTo>
                  <a:pt x="278723" y="169878"/>
                </a:lnTo>
                <a:lnTo>
                  <a:pt x="281178" y="142493"/>
                </a:lnTo>
                <a:lnTo>
                  <a:pt x="278864" y="115325"/>
                </a:lnTo>
                <a:lnTo>
                  <a:pt x="271907" y="90027"/>
                </a:lnTo>
                <a:lnTo>
                  <a:pt x="260282" y="66609"/>
                </a:lnTo>
                <a:lnTo>
                  <a:pt x="243967" y="45084"/>
                </a:lnTo>
                <a:lnTo>
                  <a:pt x="231619" y="33908"/>
                </a:lnTo>
                <a:close/>
              </a:path>
              <a:path w="564514" h="283845">
                <a:moveTo>
                  <a:pt x="379984" y="6984"/>
                </a:moveTo>
                <a:lnTo>
                  <a:pt x="345313" y="6984"/>
                </a:lnTo>
                <a:lnTo>
                  <a:pt x="345313" y="276605"/>
                </a:lnTo>
                <a:lnTo>
                  <a:pt x="379984" y="276605"/>
                </a:lnTo>
                <a:lnTo>
                  <a:pt x="379984" y="161543"/>
                </a:lnTo>
                <a:lnTo>
                  <a:pt x="390906" y="151891"/>
                </a:lnTo>
                <a:lnTo>
                  <a:pt x="438210" y="151891"/>
                </a:lnTo>
                <a:lnTo>
                  <a:pt x="416433" y="130301"/>
                </a:lnTo>
                <a:lnTo>
                  <a:pt x="427279" y="120522"/>
                </a:lnTo>
                <a:lnTo>
                  <a:pt x="379984" y="120522"/>
                </a:lnTo>
                <a:lnTo>
                  <a:pt x="379984" y="6984"/>
                </a:lnTo>
                <a:close/>
              </a:path>
              <a:path w="564514" h="283845">
                <a:moveTo>
                  <a:pt x="438210" y="151891"/>
                </a:moveTo>
                <a:lnTo>
                  <a:pt x="390906" y="151891"/>
                </a:lnTo>
                <a:lnTo>
                  <a:pt x="514985" y="276605"/>
                </a:lnTo>
                <a:lnTo>
                  <a:pt x="564007" y="276605"/>
                </a:lnTo>
                <a:lnTo>
                  <a:pt x="438210" y="151891"/>
                </a:lnTo>
                <a:close/>
              </a:path>
              <a:path w="564514" h="283845">
                <a:moveTo>
                  <a:pt x="553212" y="6984"/>
                </a:moveTo>
                <a:lnTo>
                  <a:pt x="504951" y="6984"/>
                </a:lnTo>
                <a:lnTo>
                  <a:pt x="379984" y="120522"/>
                </a:lnTo>
                <a:lnTo>
                  <a:pt x="427279" y="120522"/>
                </a:lnTo>
                <a:lnTo>
                  <a:pt x="553212" y="6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28208" y="3287140"/>
            <a:ext cx="210820" cy="217170"/>
          </a:xfrm>
          <a:custGeom>
            <a:avLst/>
            <a:gdLst/>
            <a:ahLst/>
            <a:cxnLst/>
            <a:rect l="l" t="t" r="r" b="b"/>
            <a:pathLst>
              <a:path w="210820" h="217170">
                <a:moveTo>
                  <a:pt x="105409" y="0"/>
                </a:moveTo>
                <a:lnTo>
                  <a:pt x="65214" y="8001"/>
                </a:lnTo>
                <a:lnTo>
                  <a:pt x="31114" y="32004"/>
                </a:lnTo>
                <a:lnTo>
                  <a:pt x="7747" y="67341"/>
                </a:lnTo>
                <a:lnTo>
                  <a:pt x="0" y="109347"/>
                </a:lnTo>
                <a:lnTo>
                  <a:pt x="881" y="123682"/>
                </a:lnTo>
                <a:lnTo>
                  <a:pt x="14096" y="163830"/>
                </a:lnTo>
                <a:lnTo>
                  <a:pt x="40993" y="195244"/>
                </a:lnTo>
                <a:lnTo>
                  <a:pt x="77787" y="213217"/>
                </a:lnTo>
                <a:lnTo>
                  <a:pt x="105409" y="216662"/>
                </a:lnTo>
                <a:lnTo>
                  <a:pt x="119506" y="215802"/>
                </a:lnTo>
                <a:lnTo>
                  <a:pt x="158368" y="202819"/>
                </a:lnTo>
                <a:lnTo>
                  <a:pt x="188979" y="175762"/>
                </a:lnTo>
                <a:lnTo>
                  <a:pt x="207295" y="137541"/>
                </a:lnTo>
                <a:lnTo>
                  <a:pt x="210819" y="109347"/>
                </a:lnTo>
                <a:lnTo>
                  <a:pt x="208867" y="87510"/>
                </a:lnTo>
                <a:lnTo>
                  <a:pt x="193246" y="48839"/>
                </a:lnTo>
                <a:lnTo>
                  <a:pt x="163292" y="18002"/>
                </a:lnTo>
                <a:lnTo>
                  <a:pt x="126196" y="2000"/>
                </a:lnTo>
                <a:lnTo>
                  <a:pt x="105409" y="0"/>
                </a:lnTo>
                <a:close/>
              </a:path>
            </a:pathLst>
          </a:custGeom>
          <a:ln w="1066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38341" y="3260216"/>
            <a:ext cx="219075" cy="269875"/>
          </a:xfrm>
          <a:custGeom>
            <a:avLst/>
            <a:gdLst/>
            <a:ahLst/>
            <a:cxnLst/>
            <a:rect l="l" t="t" r="r" b="b"/>
            <a:pathLst>
              <a:path w="219075" h="269875">
                <a:moveTo>
                  <a:pt x="0" y="0"/>
                </a:moveTo>
                <a:lnTo>
                  <a:pt x="34671" y="0"/>
                </a:lnTo>
                <a:lnTo>
                  <a:pt x="34671" y="113537"/>
                </a:lnTo>
                <a:lnTo>
                  <a:pt x="159638" y="0"/>
                </a:lnTo>
                <a:lnTo>
                  <a:pt x="207899" y="0"/>
                </a:lnTo>
                <a:lnTo>
                  <a:pt x="71120" y="123317"/>
                </a:lnTo>
                <a:lnTo>
                  <a:pt x="218694" y="269621"/>
                </a:lnTo>
                <a:lnTo>
                  <a:pt x="169672" y="269621"/>
                </a:lnTo>
                <a:lnTo>
                  <a:pt x="45593" y="144907"/>
                </a:lnTo>
                <a:lnTo>
                  <a:pt x="34671" y="154559"/>
                </a:lnTo>
                <a:lnTo>
                  <a:pt x="34671" y="269621"/>
                </a:lnTo>
                <a:lnTo>
                  <a:pt x="0" y="269621"/>
                </a:lnTo>
                <a:lnTo>
                  <a:pt x="0" y="0"/>
                </a:lnTo>
                <a:close/>
              </a:path>
            </a:pathLst>
          </a:custGeom>
          <a:ln w="1066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93028" y="3253232"/>
            <a:ext cx="281305" cy="283845"/>
          </a:xfrm>
          <a:custGeom>
            <a:avLst/>
            <a:gdLst/>
            <a:ahLst/>
            <a:cxnLst/>
            <a:rect l="l" t="t" r="r" b="b"/>
            <a:pathLst>
              <a:path w="281304" h="283845">
                <a:moveTo>
                  <a:pt x="140716" y="0"/>
                </a:moveTo>
                <a:lnTo>
                  <a:pt x="197675" y="11255"/>
                </a:lnTo>
                <a:lnTo>
                  <a:pt x="243967" y="45084"/>
                </a:lnTo>
                <a:lnTo>
                  <a:pt x="271907" y="90027"/>
                </a:lnTo>
                <a:lnTo>
                  <a:pt x="281178" y="142493"/>
                </a:lnTo>
                <a:lnTo>
                  <a:pt x="278723" y="169878"/>
                </a:lnTo>
                <a:lnTo>
                  <a:pt x="259050" y="219217"/>
                </a:lnTo>
                <a:lnTo>
                  <a:pt x="220761" y="259675"/>
                </a:lnTo>
                <a:lnTo>
                  <a:pt x="170191" y="280820"/>
                </a:lnTo>
                <a:lnTo>
                  <a:pt x="140716" y="283463"/>
                </a:lnTo>
                <a:lnTo>
                  <a:pt x="111093" y="280820"/>
                </a:lnTo>
                <a:lnTo>
                  <a:pt x="60420" y="259675"/>
                </a:lnTo>
                <a:lnTo>
                  <a:pt x="22127" y="219217"/>
                </a:lnTo>
                <a:lnTo>
                  <a:pt x="2454" y="169878"/>
                </a:lnTo>
                <a:lnTo>
                  <a:pt x="0" y="142493"/>
                </a:lnTo>
                <a:lnTo>
                  <a:pt x="2313" y="115419"/>
                </a:lnTo>
                <a:lnTo>
                  <a:pt x="20895" y="66841"/>
                </a:lnTo>
                <a:lnTo>
                  <a:pt x="59045" y="25503"/>
                </a:lnTo>
                <a:lnTo>
                  <a:pt x="110809" y="2833"/>
                </a:lnTo>
                <a:lnTo>
                  <a:pt x="140716" y="0"/>
                </a:lnTo>
                <a:close/>
              </a:path>
            </a:pathLst>
          </a:custGeom>
          <a:ln w="1066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94075" y="2368295"/>
            <a:ext cx="1078230" cy="361315"/>
          </a:xfrm>
          <a:custGeom>
            <a:avLst/>
            <a:gdLst/>
            <a:ahLst/>
            <a:cxnLst/>
            <a:rect l="l" t="t" r="r" b="b"/>
            <a:pathLst>
              <a:path w="1078229" h="361314">
                <a:moveTo>
                  <a:pt x="1050713" y="333821"/>
                </a:moveTo>
                <a:lnTo>
                  <a:pt x="979551" y="351663"/>
                </a:lnTo>
                <a:lnTo>
                  <a:pt x="978026" y="354202"/>
                </a:lnTo>
                <a:lnTo>
                  <a:pt x="979297" y="359282"/>
                </a:lnTo>
                <a:lnTo>
                  <a:pt x="981837" y="360933"/>
                </a:lnTo>
                <a:lnTo>
                  <a:pt x="984503" y="360299"/>
                </a:lnTo>
                <a:lnTo>
                  <a:pt x="1068854" y="339096"/>
                </a:lnTo>
                <a:lnTo>
                  <a:pt x="1050713" y="333821"/>
                </a:lnTo>
                <a:close/>
              </a:path>
              <a:path w="1078229" h="361314">
                <a:moveTo>
                  <a:pt x="1072405" y="338204"/>
                </a:moveTo>
                <a:lnTo>
                  <a:pt x="1068854" y="339096"/>
                </a:lnTo>
                <a:lnTo>
                  <a:pt x="1070102" y="339470"/>
                </a:lnTo>
                <a:lnTo>
                  <a:pt x="1072405" y="338204"/>
                </a:lnTo>
                <a:close/>
              </a:path>
              <a:path w="1078229" h="361314">
                <a:moveTo>
                  <a:pt x="1059790" y="331545"/>
                </a:moveTo>
                <a:lnTo>
                  <a:pt x="1050713" y="333821"/>
                </a:lnTo>
                <a:lnTo>
                  <a:pt x="1068854" y="339096"/>
                </a:lnTo>
                <a:lnTo>
                  <a:pt x="1072405" y="338204"/>
                </a:lnTo>
                <a:lnTo>
                  <a:pt x="1072641" y="338074"/>
                </a:lnTo>
                <a:lnTo>
                  <a:pt x="1072832" y="337438"/>
                </a:lnTo>
                <a:lnTo>
                  <a:pt x="1065402" y="337438"/>
                </a:lnTo>
                <a:lnTo>
                  <a:pt x="1059790" y="331545"/>
                </a:lnTo>
                <a:close/>
              </a:path>
              <a:path w="1078229" h="361314">
                <a:moveTo>
                  <a:pt x="1073936" y="332556"/>
                </a:moveTo>
                <a:lnTo>
                  <a:pt x="1074165" y="332993"/>
                </a:lnTo>
                <a:lnTo>
                  <a:pt x="1072641" y="338074"/>
                </a:lnTo>
                <a:lnTo>
                  <a:pt x="1072405" y="338204"/>
                </a:lnTo>
                <a:lnTo>
                  <a:pt x="1077976" y="336803"/>
                </a:lnTo>
                <a:lnTo>
                  <a:pt x="1073936" y="332556"/>
                </a:lnTo>
                <a:close/>
              </a:path>
              <a:path w="1078229" h="361314">
                <a:moveTo>
                  <a:pt x="1067689" y="329564"/>
                </a:moveTo>
                <a:lnTo>
                  <a:pt x="1059790" y="331545"/>
                </a:lnTo>
                <a:lnTo>
                  <a:pt x="1065402" y="337438"/>
                </a:lnTo>
                <a:lnTo>
                  <a:pt x="1067689" y="329564"/>
                </a:lnTo>
                <a:close/>
              </a:path>
              <a:path w="1078229" h="361314">
                <a:moveTo>
                  <a:pt x="1070228" y="329564"/>
                </a:moveTo>
                <a:lnTo>
                  <a:pt x="1067689" y="329564"/>
                </a:lnTo>
                <a:lnTo>
                  <a:pt x="1065402" y="337438"/>
                </a:lnTo>
                <a:lnTo>
                  <a:pt x="1072832" y="337438"/>
                </a:lnTo>
                <a:lnTo>
                  <a:pt x="1074165" y="332993"/>
                </a:lnTo>
                <a:lnTo>
                  <a:pt x="1073936" y="332556"/>
                </a:lnTo>
                <a:lnTo>
                  <a:pt x="1071436" y="329927"/>
                </a:lnTo>
                <a:lnTo>
                  <a:pt x="1070228" y="329564"/>
                </a:lnTo>
                <a:close/>
              </a:path>
              <a:path w="1078229" h="361314">
                <a:moveTo>
                  <a:pt x="27438" y="27036"/>
                </a:moveTo>
                <a:lnTo>
                  <a:pt x="18146" y="29366"/>
                </a:lnTo>
                <a:lnTo>
                  <a:pt x="24567" y="36121"/>
                </a:lnTo>
                <a:lnTo>
                  <a:pt x="1050713" y="333821"/>
                </a:lnTo>
                <a:lnTo>
                  <a:pt x="1059790" y="331545"/>
                </a:lnTo>
                <a:lnTo>
                  <a:pt x="1053200" y="324624"/>
                </a:lnTo>
                <a:lnTo>
                  <a:pt x="27438" y="27036"/>
                </a:lnTo>
                <a:close/>
              </a:path>
              <a:path w="1078229" h="361314">
                <a:moveTo>
                  <a:pt x="1071436" y="329927"/>
                </a:moveTo>
                <a:lnTo>
                  <a:pt x="1073936" y="332556"/>
                </a:lnTo>
                <a:lnTo>
                  <a:pt x="1072769" y="330326"/>
                </a:lnTo>
                <a:lnTo>
                  <a:pt x="1071436" y="329927"/>
                </a:lnTo>
                <a:close/>
              </a:path>
              <a:path w="1078229" h="361314">
                <a:moveTo>
                  <a:pt x="1053200" y="324624"/>
                </a:moveTo>
                <a:lnTo>
                  <a:pt x="1059790" y="331545"/>
                </a:lnTo>
                <a:lnTo>
                  <a:pt x="1067689" y="329564"/>
                </a:lnTo>
                <a:lnTo>
                  <a:pt x="1070228" y="329564"/>
                </a:lnTo>
                <a:lnTo>
                  <a:pt x="1053200" y="324624"/>
                </a:lnTo>
                <a:close/>
              </a:path>
              <a:path w="1078229" h="361314">
                <a:moveTo>
                  <a:pt x="1009650" y="265049"/>
                </a:moveTo>
                <a:lnTo>
                  <a:pt x="1006728" y="265049"/>
                </a:lnTo>
                <a:lnTo>
                  <a:pt x="1002919" y="268604"/>
                </a:lnTo>
                <a:lnTo>
                  <a:pt x="1002791" y="271652"/>
                </a:lnTo>
                <a:lnTo>
                  <a:pt x="1004570" y="273557"/>
                </a:lnTo>
                <a:lnTo>
                  <a:pt x="1053200" y="324624"/>
                </a:lnTo>
                <a:lnTo>
                  <a:pt x="1071436" y="329927"/>
                </a:lnTo>
                <a:lnTo>
                  <a:pt x="1011554" y="266953"/>
                </a:lnTo>
                <a:lnTo>
                  <a:pt x="1009650" y="265049"/>
                </a:lnTo>
                <a:close/>
              </a:path>
              <a:path w="1078229" h="361314">
                <a:moveTo>
                  <a:pt x="6539" y="30879"/>
                </a:moveTo>
                <a:lnTo>
                  <a:pt x="66421" y="93852"/>
                </a:lnTo>
                <a:lnTo>
                  <a:pt x="68199" y="95757"/>
                </a:lnTo>
                <a:lnTo>
                  <a:pt x="71247" y="95884"/>
                </a:lnTo>
                <a:lnTo>
                  <a:pt x="73151" y="94106"/>
                </a:lnTo>
                <a:lnTo>
                  <a:pt x="75057" y="92201"/>
                </a:lnTo>
                <a:lnTo>
                  <a:pt x="75057" y="89280"/>
                </a:lnTo>
                <a:lnTo>
                  <a:pt x="73278" y="87375"/>
                </a:lnTo>
                <a:lnTo>
                  <a:pt x="24567" y="36121"/>
                </a:lnTo>
                <a:lnTo>
                  <a:pt x="6539" y="30879"/>
                </a:lnTo>
                <a:close/>
              </a:path>
              <a:path w="1078229" h="361314">
                <a:moveTo>
                  <a:pt x="9143" y="21716"/>
                </a:moveTo>
                <a:lnTo>
                  <a:pt x="5700" y="22577"/>
                </a:lnTo>
                <a:lnTo>
                  <a:pt x="5207" y="22859"/>
                </a:lnTo>
                <a:lnTo>
                  <a:pt x="3697" y="27891"/>
                </a:lnTo>
                <a:lnTo>
                  <a:pt x="6539" y="30879"/>
                </a:lnTo>
                <a:lnTo>
                  <a:pt x="24567" y="36121"/>
                </a:lnTo>
                <a:lnTo>
                  <a:pt x="20050" y="31368"/>
                </a:lnTo>
                <a:lnTo>
                  <a:pt x="10160" y="31368"/>
                </a:lnTo>
                <a:lnTo>
                  <a:pt x="12446" y="23367"/>
                </a:lnTo>
                <a:lnTo>
                  <a:pt x="14791" y="23367"/>
                </a:lnTo>
                <a:lnTo>
                  <a:pt x="9143" y="21716"/>
                </a:lnTo>
                <a:close/>
              </a:path>
              <a:path w="1078229" h="361314">
                <a:moveTo>
                  <a:pt x="12446" y="23367"/>
                </a:moveTo>
                <a:lnTo>
                  <a:pt x="10160" y="31368"/>
                </a:lnTo>
                <a:lnTo>
                  <a:pt x="18146" y="29366"/>
                </a:lnTo>
                <a:lnTo>
                  <a:pt x="12446" y="23367"/>
                </a:lnTo>
                <a:close/>
              </a:path>
              <a:path w="1078229" h="361314">
                <a:moveTo>
                  <a:pt x="18146" y="29366"/>
                </a:moveTo>
                <a:lnTo>
                  <a:pt x="10160" y="31368"/>
                </a:lnTo>
                <a:lnTo>
                  <a:pt x="20050" y="31368"/>
                </a:lnTo>
                <a:lnTo>
                  <a:pt x="18146" y="29366"/>
                </a:lnTo>
                <a:close/>
              </a:path>
              <a:path w="1078229" h="361314">
                <a:moveTo>
                  <a:pt x="3697" y="27891"/>
                </a:moveTo>
                <a:lnTo>
                  <a:pt x="5207" y="30479"/>
                </a:lnTo>
                <a:lnTo>
                  <a:pt x="6539" y="30879"/>
                </a:lnTo>
                <a:lnTo>
                  <a:pt x="3697" y="27891"/>
                </a:lnTo>
                <a:close/>
              </a:path>
              <a:path w="1078229" h="361314">
                <a:moveTo>
                  <a:pt x="14791" y="23367"/>
                </a:moveTo>
                <a:lnTo>
                  <a:pt x="12446" y="23367"/>
                </a:lnTo>
                <a:lnTo>
                  <a:pt x="18146" y="29366"/>
                </a:lnTo>
                <a:lnTo>
                  <a:pt x="27438" y="27036"/>
                </a:lnTo>
                <a:lnTo>
                  <a:pt x="14791" y="23367"/>
                </a:lnTo>
                <a:close/>
              </a:path>
              <a:path w="1078229" h="361314">
                <a:moveTo>
                  <a:pt x="5700" y="22577"/>
                </a:moveTo>
                <a:lnTo>
                  <a:pt x="0" y="24002"/>
                </a:lnTo>
                <a:lnTo>
                  <a:pt x="3697" y="27891"/>
                </a:lnTo>
                <a:lnTo>
                  <a:pt x="5207" y="22859"/>
                </a:lnTo>
                <a:lnTo>
                  <a:pt x="5700" y="22577"/>
                </a:lnTo>
                <a:close/>
              </a:path>
              <a:path w="1078229" h="361314">
                <a:moveTo>
                  <a:pt x="96012" y="0"/>
                </a:moveTo>
                <a:lnTo>
                  <a:pt x="9143" y="21716"/>
                </a:lnTo>
                <a:lnTo>
                  <a:pt x="27438" y="27036"/>
                </a:lnTo>
                <a:lnTo>
                  <a:pt x="98298" y="9270"/>
                </a:lnTo>
                <a:lnTo>
                  <a:pt x="99822" y="6603"/>
                </a:lnTo>
                <a:lnTo>
                  <a:pt x="98551" y="1524"/>
                </a:lnTo>
                <a:lnTo>
                  <a:pt x="96012" y="0"/>
                </a:lnTo>
                <a:close/>
              </a:path>
              <a:path w="1078229" h="361314">
                <a:moveTo>
                  <a:pt x="7874" y="21336"/>
                </a:moveTo>
                <a:lnTo>
                  <a:pt x="5700" y="22577"/>
                </a:lnTo>
                <a:lnTo>
                  <a:pt x="9143" y="21716"/>
                </a:lnTo>
                <a:lnTo>
                  <a:pt x="7874" y="21336"/>
                </a:lnTo>
                <a:close/>
              </a:path>
            </a:pathLst>
          </a:custGeom>
          <a:solidFill>
            <a:srgbClr val="9D2C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03473" y="3033014"/>
            <a:ext cx="1665605" cy="960755"/>
          </a:xfrm>
          <a:custGeom>
            <a:avLst/>
            <a:gdLst/>
            <a:ahLst/>
            <a:cxnLst/>
            <a:rect l="l" t="t" r="r" b="b"/>
            <a:pathLst>
              <a:path w="1665604" h="960754">
                <a:moveTo>
                  <a:pt x="6043" y="959643"/>
                </a:moveTo>
                <a:lnTo>
                  <a:pt x="8255" y="960247"/>
                </a:lnTo>
                <a:lnTo>
                  <a:pt x="9309" y="959661"/>
                </a:lnTo>
                <a:lnTo>
                  <a:pt x="6043" y="959643"/>
                </a:lnTo>
                <a:close/>
              </a:path>
              <a:path w="1665604" h="960754">
                <a:moveTo>
                  <a:pt x="25805" y="950188"/>
                </a:moveTo>
                <a:lnTo>
                  <a:pt x="10540" y="958977"/>
                </a:lnTo>
                <a:lnTo>
                  <a:pt x="9309" y="959661"/>
                </a:lnTo>
                <a:lnTo>
                  <a:pt x="96393" y="960119"/>
                </a:lnTo>
                <a:lnTo>
                  <a:pt x="99059" y="960119"/>
                </a:lnTo>
                <a:lnTo>
                  <a:pt x="101218" y="957961"/>
                </a:lnTo>
                <a:lnTo>
                  <a:pt x="101218" y="952754"/>
                </a:lnTo>
                <a:lnTo>
                  <a:pt x="99059" y="950594"/>
                </a:lnTo>
                <a:lnTo>
                  <a:pt x="96519" y="950594"/>
                </a:lnTo>
                <a:lnTo>
                  <a:pt x="25805" y="950188"/>
                </a:lnTo>
                <a:close/>
              </a:path>
              <a:path w="1665604" h="960754">
                <a:moveTo>
                  <a:pt x="21064" y="941956"/>
                </a:moveTo>
                <a:lnTo>
                  <a:pt x="5842" y="950722"/>
                </a:lnTo>
                <a:lnTo>
                  <a:pt x="4751" y="951327"/>
                </a:lnTo>
                <a:lnTo>
                  <a:pt x="2876" y="954597"/>
                </a:lnTo>
                <a:lnTo>
                  <a:pt x="9309" y="959661"/>
                </a:lnTo>
                <a:lnTo>
                  <a:pt x="10540" y="958977"/>
                </a:lnTo>
                <a:lnTo>
                  <a:pt x="13628" y="957199"/>
                </a:lnTo>
                <a:lnTo>
                  <a:pt x="12318" y="957199"/>
                </a:lnTo>
                <a:lnTo>
                  <a:pt x="8255" y="950087"/>
                </a:lnTo>
                <a:lnTo>
                  <a:pt x="16399" y="950087"/>
                </a:lnTo>
                <a:lnTo>
                  <a:pt x="21064" y="941956"/>
                </a:lnTo>
                <a:close/>
              </a:path>
              <a:path w="1665604" h="960754">
                <a:moveTo>
                  <a:pt x="2876" y="954597"/>
                </a:moveTo>
                <a:lnTo>
                  <a:pt x="0" y="959612"/>
                </a:lnTo>
                <a:lnTo>
                  <a:pt x="6043" y="959643"/>
                </a:lnTo>
                <a:lnTo>
                  <a:pt x="5461" y="959485"/>
                </a:lnTo>
                <a:lnTo>
                  <a:pt x="4063" y="957199"/>
                </a:lnTo>
                <a:lnTo>
                  <a:pt x="2793" y="954913"/>
                </a:lnTo>
                <a:lnTo>
                  <a:pt x="2876" y="954597"/>
                </a:lnTo>
                <a:close/>
              </a:path>
              <a:path w="1665604" h="960754">
                <a:moveTo>
                  <a:pt x="8255" y="950087"/>
                </a:moveTo>
                <a:lnTo>
                  <a:pt x="12318" y="957199"/>
                </a:lnTo>
                <a:lnTo>
                  <a:pt x="16373" y="950133"/>
                </a:lnTo>
                <a:lnTo>
                  <a:pt x="8255" y="950087"/>
                </a:lnTo>
                <a:close/>
              </a:path>
              <a:path w="1665604" h="960754">
                <a:moveTo>
                  <a:pt x="16373" y="950133"/>
                </a:moveTo>
                <a:lnTo>
                  <a:pt x="12318" y="957199"/>
                </a:lnTo>
                <a:lnTo>
                  <a:pt x="13628" y="957199"/>
                </a:lnTo>
                <a:lnTo>
                  <a:pt x="25805" y="950188"/>
                </a:lnTo>
                <a:lnTo>
                  <a:pt x="16373" y="950133"/>
                </a:lnTo>
                <a:close/>
              </a:path>
              <a:path w="1665604" h="960754">
                <a:moveTo>
                  <a:pt x="4751" y="951327"/>
                </a:moveTo>
                <a:lnTo>
                  <a:pt x="3556" y="951992"/>
                </a:lnTo>
                <a:lnTo>
                  <a:pt x="2876" y="954597"/>
                </a:lnTo>
                <a:lnTo>
                  <a:pt x="4751" y="951327"/>
                </a:lnTo>
                <a:close/>
              </a:path>
              <a:path w="1665604" h="960754">
                <a:moveTo>
                  <a:pt x="52196" y="872871"/>
                </a:moveTo>
                <a:lnTo>
                  <a:pt x="49275" y="873633"/>
                </a:lnTo>
                <a:lnTo>
                  <a:pt x="48006" y="875919"/>
                </a:lnTo>
                <a:lnTo>
                  <a:pt x="4751" y="951327"/>
                </a:lnTo>
                <a:lnTo>
                  <a:pt x="6944" y="950087"/>
                </a:lnTo>
                <a:lnTo>
                  <a:pt x="21064" y="941956"/>
                </a:lnTo>
                <a:lnTo>
                  <a:pt x="56261" y="880618"/>
                </a:lnTo>
                <a:lnTo>
                  <a:pt x="57531" y="878332"/>
                </a:lnTo>
                <a:lnTo>
                  <a:pt x="56768" y="875411"/>
                </a:lnTo>
                <a:lnTo>
                  <a:pt x="52196" y="872871"/>
                </a:lnTo>
                <a:close/>
              </a:path>
              <a:path w="1665604" h="960754">
                <a:moveTo>
                  <a:pt x="1639545" y="10058"/>
                </a:moveTo>
                <a:lnTo>
                  <a:pt x="21064" y="941956"/>
                </a:lnTo>
                <a:lnTo>
                  <a:pt x="16373" y="950133"/>
                </a:lnTo>
                <a:lnTo>
                  <a:pt x="25805" y="950188"/>
                </a:lnTo>
                <a:lnTo>
                  <a:pt x="1644323" y="18268"/>
                </a:lnTo>
                <a:lnTo>
                  <a:pt x="1648989" y="10113"/>
                </a:lnTo>
                <a:lnTo>
                  <a:pt x="1639545" y="10058"/>
                </a:lnTo>
                <a:close/>
              </a:path>
              <a:path w="1665604" h="960754">
                <a:moveTo>
                  <a:pt x="16399" y="950087"/>
                </a:moveTo>
                <a:lnTo>
                  <a:pt x="8255" y="950087"/>
                </a:lnTo>
                <a:lnTo>
                  <a:pt x="16373" y="950133"/>
                </a:lnTo>
                <a:close/>
              </a:path>
              <a:path w="1665604" h="960754">
                <a:moveTo>
                  <a:pt x="1660617" y="8909"/>
                </a:moveTo>
                <a:lnTo>
                  <a:pt x="1658406" y="10160"/>
                </a:lnTo>
                <a:lnTo>
                  <a:pt x="1644323" y="18268"/>
                </a:lnTo>
                <a:lnTo>
                  <a:pt x="1609216" y="79628"/>
                </a:lnTo>
                <a:lnTo>
                  <a:pt x="1607820" y="81914"/>
                </a:lnTo>
                <a:lnTo>
                  <a:pt x="1608709" y="84709"/>
                </a:lnTo>
                <a:lnTo>
                  <a:pt x="1610995" y="86106"/>
                </a:lnTo>
                <a:lnTo>
                  <a:pt x="1613280" y="87375"/>
                </a:lnTo>
                <a:lnTo>
                  <a:pt x="1616202" y="86613"/>
                </a:lnTo>
                <a:lnTo>
                  <a:pt x="1617472" y="84327"/>
                </a:lnTo>
                <a:lnTo>
                  <a:pt x="1660617" y="8909"/>
                </a:lnTo>
                <a:close/>
              </a:path>
              <a:path w="1665604" h="960754">
                <a:moveTo>
                  <a:pt x="1661287" y="3048"/>
                </a:moveTo>
                <a:lnTo>
                  <a:pt x="1653031" y="3048"/>
                </a:lnTo>
                <a:lnTo>
                  <a:pt x="1657096" y="10160"/>
                </a:lnTo>
                <a:lnTo>
                  <a:pt x="1648962" y="10160"/>
                </a:lnTo>
                <a:lnTo>
                  <a:pt x="1644323" y="18268"/>
                </a:lnTo>
                <a:lnTo>
                  <a:pt x="1658406" y="10160"/>
                </a:lnTo>
                <a:lnTo>
                  <a:pt x="1657096" y="10160"/>
                </a:lnTo>
                <a:lnTo>
                  <a:pt x="1658487" y="10113"/>
                </a:lnTo>
                <a:lnTo>
                  <a:pt x="1660617" y="8909"/>
                </a:lnTo>
                <a:lnTo>
                  <a:pt x="1662673" y="5316"/>
                </a:lnTo>
                <a:lnTo>
                  <a:pt x="1661287" y="3048"/>
                </a:lnTo>
                <a:close/>
              </a:path>
              <a:path w="1665604" h="960754">
                <a:moveTo>
                  <a:pt x="1653031" y="3048"/>
                </a:moveTo>
                <a:lnTo>
                  <a:pt x="1648989" y="10113"/>
                </a:lnTo>
                <a:lnTo>
                  <a:pt x="1657096" y="10160"/>
                </a:lnTo>
                <a:lnTo>
                  <a:pt x="1653031" y="3048"/>
                </a:lnTo>
                <a:close/>
              </a:path>
              <a:path w="1665604" h="960754">
                <a:moveTo>
                  <a:pt x="1656041" y="585"/>
                </a:moveTo>
                <a:lnTo>
                  <a:pt x="1654810" y="1270"/>
                </a:lnTo>
                <a:lnTo>
                  <a:pt x="1639545" y="10058"/>
                </a:lnTo>
                <a:lnTo>
                  <a:pt x="1648989" y="10113"/>
                </a:lnTo>
                <a:lnTo>
                  <a:pt x="1653031" y="3048"/>
                </a:lnTo>
                <a:lnTo>
                  <a:pt x="1661287" y="3048"/>
                </a:lnTo>
                <a:lnTo>
                  <a:pt x="1660016" y="762"/>
                </a:lnTo>
                <a:lnTo>
                  <a:pt x="1659410" y="603"/>
                </a:lnTo>
                <a:lnTo>
                  <a:pt x="1656041" y="585"/>
                </a:lnTo>
                <a:close/>
              </a:path>
              <a:path w="1665604" h="960754">
                <a:moveTo>
                  <a:pt x="1568958" y="126"/>
                </a:moveTo>
                <a:lnTo>
                  <a:pt x="1566417" y="126"/>
                </a:lnTo>
                <a:lnTo>
                  <a:pt x="1564259" y="2286"/>
                </a:lnTo>
                <a:lnTo>
                  <a:pt x="1564235" y="5316"/>
                </a:lnTo>
                <a:lnTo>
                  <a:pt x="1564131" y="7493"/>
                </a:lnTo>
                <a:lnTo>
                  <a:pt x="1566290" y="9651"/>
                </a:lnTo>
                <a:lnTo>
                  <a:pt x="1639545" y="10058"/>
                </a:lnTo>
                <a:lnTo>
                  <a:pt x="1654810" y="1270"/>
                </a:lnTo>
                <a:lnTo>
                  <a:pt x="1656041" y="585"/>
                </a:lnTo>
                <a:lnTo>
                  <a:pt x="1568958" y="126"/>
                </a:lnTo>
                <a:close/>
              </a:path>
              <a:path w="1665604" h="960754">
                <a:moveTo>
                  <a:pt x="1662673" y="5316"/>
                </a:moveTo>
                <a:lnTo>
                  <a:pt x="1660617" y="8909"/>
                </a:lnTo>
                <a:lnTo>
                  <a:pt x="1661795" y="8255"/>
                </a:lnTo>
                <a:lnTo>
                  <a:pt x="1662684" y="5334"/>
                </a:lnTo>
                <a:close/>
              </a:path>
              <a:path w="1665604" h="960754">
                <a:moveTo>
                  <a:pt x="1659410" y="603"/>
                </a:moveTo>
                <a:lnTo>
                  <a:pt x="1660016" y="762"/>
                </a:lnTo>
                <a:lnTo>
                  <a:pt x="1661287" y="3048"/>
                </a:lnTo>
                <a:lnTo>
                  <a:pt x="1662673" y="5316"/>
                </a:lnTo>
                <a:lnTo>
                  <a:pt x="1665351" y="635"/>
                </a:lnTo>
                <a:lnTo>
                  <a:pt x="1659410" y="603"/>
                </a:lnTo>
                <a:close/>
              </a:path>
              <a:path w="1665604" h="960754">
                <a:moveTo>
                  <a:pt x="1657096" y="0"/>
                </a:moveTo>
                <a:lnTo>
                  <a:pt x="1656041" y="585"/>
                </a:lnTo>
                <a:lnTo>
                  <a:pt x="1659410" y="603"/>
                </a:lnTo>
                <a:lnTo>
                  <a:pt x="1657096" y="0"/>
                </a:lnTo>
                <a:close/>
              </a:path>
            </a:pathLst>
          </a:custGeom>
          <a:solidFill>
            <a:srgbClr val="9D2C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86573" y="2381376"/>
            <a:ext cx="1411605" cy="419100"/>
          </a:xfrm>
          <a:custGeom>
            <a:avLst/>
            <a:gdLst/>
            <a:ahLst/>
            <a:cxnLst/>
            <a:rect l="l" t="t" r="r" b="b"/>
            <a:pathLst>
              <a:path w="1411604" h="419100">
                <a:moveTo>
                  <a:pt x="27408" y="389811"/>
                </a:moveTo>
                <a:lnTo>
                  <a:pt x="8955" y="394572"/>
                </a:lnTo>
                <a:lnTo>
                  <a:pt x="92836" y="418211"/>
                </a:lnTo>
                <a:lnTo>
                  <a:pt x="95376" y="418846"/>
                </a:lnTo>
                <a:lnTo>
                  <a:pt x="97917" y="417449"/>
                </a:lnTo>
                <a:lnTo>
                  <a:pt x="99441" y="412369"/>
                </a:lnTo>
                <a:lnTo>
                  <a:pt x="97917" y="409701"/>
                </a:lnTo>
                <a:lnTo>
                  <a:pt x="95376" y="408939"/>
                </a:lnTo>
                <a:lnTo>
                  <a:pt x="27408" y="389811"/>
                </a:lnTo>
                <a:close/>
              </a:path>
              <a:path w="1411604" h="419100">
                <a:moveTo>
                  <a:pt x="5888" y="393708"/>
                </a:moveTo>
                <a:lnTo>
                  <a:pt x="7874" y="394843"/>
                </a:lnTo>
                <a:lnTo>
                  <a:pt x="8955" y="394572"/>
                </a:lnTo>
                <a:lnTo>
                  <a:pt x="5888" y="393708"/>
                </a:lnTo>
                <a:close/>
              </a:path>
              <a:path w="1411604" h="419100">
                <a:moveTo>
                  <a:pt x="25064" y="380649"/>
                </a:moveTo>
                <a:lnTo>
                  <a:pt x="6712" y="385386"/>
                </a:lnTo>
                <a:lnTo>
                  <a:pt x="4082" y="387997"/>
                </a:lnTo>
                <a:lnTo>
                  <a:pt x="3936" y="388238"/>
                </a:lnTo>
                <a:lnTo>
                  <a:pt x="5206" y="393319"/>
                </a:lnTo>
                <a:lnTo>
                  <a:pt x="5888" y="393708"/>
                </a:lnTo>
                <a:lnTo>
                  <a:pt x="8955" y="394572"/>
                </a:lnTo>
                <a:lnTo>
                  <a:pt x="14831" y="393064"/>
                </a:lnTo>
                <a:lnTo>
                  <a:pt x="12573" y="393064"/>
                </a:lnTo>
                <a:lnTo>
                  <a:pt x="10541" y="385063"/>
                </a:lnTo>
                <a:lnTo>
                  <a:pt x="20622" y="385063"/>
                </a:lnTo>
                <a:lnTo>
                  <a:pt x="25064" y="380649"/>
                </a:lnTo>
                <a:close/>
              </a:path>
              <a:path w="1411604" h="419100">
                <a:moveTo>
                  <a:pt x="4082" y="387997"/>
                </a:moveTo>
                <a:lnTo>
                  <a:pt x="0" y="392049"/>
                </a:lnTo>
                <a:lnTo>
                  <a:pt x="5888" y="393708"/>
                </a:lnTo>
                <a:lnTo>
                  <a:pt x="5206" y="393319"/>
                </a:lnTo>
                <a:lnTo>
                  <a:pt x="3936" y="388238"/>
                </a:lnTo>
                <a:lnTo>
                  <a:pt x="4082" y="387997"/>
                </a:lnTo>
                <a:close/>
              </a:path>
              <a:path w="1411604" h="419100">
                <a:moveTo>
                  <a:pt x="10541" y="385063"/>
                </a:moveTo>
                <a:lnTo>
                  <a:pt x="12573" y="393064"/>
                </a:lnTo>
                <a:lnTo>
                  <a:pt x="18398" y="387275"/>
                </a:lnTo>
                <a:lnTo>
                  <a:pt x="10541" y="385063"/>
                </a:lnTo>
                <a:close/>
              </a:path>
              <a:path w="1411604" h="419100">
                <a:moveTo>
                  <a:pt x="18398" y="387275"/>
                </a:moveTo>
                <a:lnTo>
                  <a:pt x="12573" y="393064"/>
                </a:lnTo>
                <a:lnTo>
                  <a:pt x="14831" y="393064"/>
                </a:lnTo>
                <a:lnTo>
                  <a:pt x="27408" y="389811"/>
                </a:lnTo>
                <a:lnTo>
                  <a:pt x="18398" y="387275"/>
                </a:lnTo>
                <a:close/>
              </a:path>
              <a:path w="1411604" h="419100">
                <a:moveTo>
                  <a:pt x="1384056" y="29038"/>
                </a:moveTo>
                <a:lnTo>
                  <a:pt x="25064" y="380649"/>
                </a:lnTo>
                <a:lnTo>
                  <a:pt x="18398" y="387275"/>
                </a:lnTo>
                <a:lnTo>
                  <a:pt x="27408" y="389811"/>
                </a:lnTo>
                <a:lnTo>
                  <a:pt x="1386382" y="38204"/>
                </a:lnTo>
                <a:lnTo>
                  <a:pt x="1393069" y="31570"/>
                </a:lnTo>
                <a:lnTo>
                  <a:pt x="1384056" y="29038"/>
                </a:lnTo>
                <a:close/>
              </a:path>
              <a:path w="1411604" h="419100">
                <a:moveTo>
                  <a:pt x="6712" y="385386"/>
                </a:moveTo>
                <a:lnTo>
                  <a:pt x="5460" y="385699"/>
                </a:lnTo>
                <a:lnTo>
                  <a:pt x="4082" y="387997"/>
                </a:lnTo>
                <a:lnTo>
                  <a:pt x="6712" y="385386"/>
                </a:lnTo>
                <a:close/>
              </a:path>
              <a:path w="1411604" h="419100">
                <a:moveTo>
                  <a:pt x="20622" y="385063"/>
                </a:moveTo>
                <a:lnTo>
                  <a:pt x="10541" y="385063"/>
                </a:lnTo>
                <a:lnTo>
                  <a:pt x="18398" y="387275"/>
                </a:lnTo>
                <a:lnTo>
                  <a:pt x="20622" y="385063"/>
                </a:lnTo>
                <a:close/>
              </a:path>
              <a:path w="1411604" h="419100">
                <a:moveTo>
                  <a:pt x="73405" y="322325"/>
                </a:moveTo>
                <a:lnTo>
                  <a:pt x="70357" y="322325"/>
                </a:lnTo>
                <a:lnTo>
                  <a:pt x="68452" y="324103"/>
                </a:lnTo>
                <a:lnTo>
                  <a:pt x="6712" y="385386"/>
                </a:lnTo>
                <a:lnTo>
                  <a:pt x="25064" y="380649"/>
                </a:lnTo>
                <a:lnTo>
                  <a:pt x="75183" y="330835"/>
                </a:lnTo>
                <a:lnTo>
                  <a:pt x="77089" y="329057"/>
                </a:lnTo>
                <a:lnTo>
                  <a:pt x="77089" y="326009"/>
                </a:lnTo>
                <a:lnTo>
                  <a:pt x="73405" y="322325"/>
                </a:lnTo>
                <a:close/>
              </a:path>
              <a:path w="1411604" h="419100">
                <a:moveTo>
                  <a:pt x="1404595" y="33502"/>
                </a:moveTo>
                <a:lnTo>
                  <a:pt x="1386382" y="38204"/>
                </a:lnTo>
                <a:lnTo>
                  <a:pt x="1334389" y="89788"/>
                </a:lnTo>
                <a:lnTo>
                  <a:pt x="1334389" y="92837"/>
                </a:lnTo>
                <a:lnTo>
                  <a:pt x="1336167" y="94742"/>
                </a:lnTo>
                <a:lnTo>
                  <a:pt x="1338072" y="96520"/>
                </a:lnTo>
                <a:lnTo>
                  <a:pt x="1341120" y="96520"/>
                </a:lnTo>
                <a:lnTo>
                  <a:pt x="1404595" y="33502"/>
                </a:lnTo>
                <a:close/>
              </a:path>
              <a:path w="1411604" h="419100">
                <a:moveTo>
                  <a:pt x="1393069" y="31570"/>
                </a:moveTo>
                <a:lnTo>
                  <a:pt x="1386382" y="38204"/>
                </a:lnTo>
                <a:lnTo>
                  <a:pt x="1403477" y="33782"/>
                </a:lnTo>
                <a:lnTo>
                  <a:pt x="1400936" y="33782"/>
                </a:lnTo>
                <a:lnTo>
                  <a:pt x="1393069" y="31570"/>
                </a:lnTo>
                <a:close/>
              </a:path>
              <a:path w="1411604" h="419100">
                <a:moveTo>
                  <a:pt x="1398904" y="25781"/>
                </a:moveTo>
                <a:lnTo>
                  <a:pt x="1393069" y="31570"/>
                </a:lnTo>
                <a:lnTo>
                  <a:pt x="1400936" y="33782"/>
                </a:lnTo>
                <a:lnTo>
                  <a:pt x="1398904" y="25781"/>
                </a:lnTo>
                <a:close/>
              </a:path>
              <a:path w="1411604" h="419100">
                <a:moveTo>
                  <a:pt x="1406207" y="25781"/>
                </a:moveTo>
                <a:lnTo>
                  <a:pt x="1398904" y="25781"/>
                </a:lnTo>
                <a:lnTo>
                  <a:pt x="1400936" y="33782"/>
                </a:lnTo>
                <a:lnTo>
                  <a:pt x="1403477" y="33782"/>
                </a:lnTo>
                <a:lnTo>
                  <a:pt x="1404595" y="33502"/>
                </a:lnTo>
                <a:lnTo>
                  <a:pt x="1407534" y="30585"/>
                </a:lnTo>
                <a:lnTo>
                  <a:pt x="1406778" y="28067"/>
                </a:lnTo>
                <a:lnTo>
                  <a:pt x="1406207" y="25781"/>
                </a:lnTo>
                <a:close/>
              </a:path>
              <a:path w="1411604" h="419100">
                <a:moveTo>
                  <a:pt x="1407534" y="30585"/>
                </a:moveTo>
                <a:lnTo>
                  <a:pt x="1404595" y="33502"/>
                </a:lnTo>
                <a:lnTo>
                  <a:pt x="1406017" y="33147"/>
                </a:lnTo>
                <a:lnTo>
                  <a:pt x="1407541" y="30607"/>
                </a:lnTo>
                <a:close/>
              </a:path>
              <a:path w="1411604" h="419100">
                <a:moveTo>
                  <a:pt x="1402461" y="24288"/>
                </a:moveTo>
                <a:lnTo>
                  <a:pt x="1384056" y="29038"/>
                </a:lnTo>
                <a:lnTo>
                  <a:pt x="1393069" y="31570"/>
                </a:lnTo>
                <a:lnTo>
                  <a:pt x="1398904" y="25781"/>
                </a:lnTo>
                <a:lnTo>
                  <a:pt x="1406207" y="25781"/>
                </a:lnTo>
                <a:lnTo>
                  <a:pt x="1406144" y="25526"/>
                </a:lnTo>
                <a:lnTo>
                  <a:pt x="1405516" y="25150"/>
                </a:lnTo>
                <a:lnTo>
                  <a:pt x="1402461" y="24288"/>
                </a:lnTo>
                <a:close/>
              </a:path>
              <a:path w="1411604" h="419100">
                <a:moveTo>
                  <a:pt x="1405516" y="25150"/>
                </a:moveTo>
                <a:lnTo>
                  <a:pt x="1406144" y="25526"/>
                </a:lnTo>
                <a:lnTo>
                  <a:pt x="1406778" y="28067"/>
                </a:lnTo>
                <a:lnTo>
                  <a:pt x="1407534" y="30585"/>
                </a:lnTo>
                <a:lnTo>
                  <a:pt x="1411351" y="26797"/>
                </a:lnTo>
                <a:lnTo>
                  <a:pt x="1405516" y="25150"/>
                </a:lnTo>
                <a:close/>
              </a:path>
              <a:path w="1411604" h="419100">
                <a:moveTo>
                  <a:pt x="1316101" y="0"/>
                </a:moveTo>
                <a:lnTo>
                  <a:pt x="1313433" y="1397"/>
                </a:lnTo>
                <a:lnTo>
                  <a:pt x="1312672" y="3937"/>
                </a:lnTo>
                <a:lnTo>
                  <a:pt x="1312036" y="6476"/>
                </a:lnTo>
                <a:lnTo>
                  <a:pt x="1313433" y="9144"/>
                </a:lnTo>
                <a:lnTo>
                  <a:pt x="1315974" y="9906"/>
                </a:lnTo>
                <a:lnTo>
                  <a:pt x="1384056" y="29038"/>
                </a:lnTo>
                <a:lnTo>
                  <a:pt x="1402461" y="24288"/>
                </a:lnTo>
                <a:lnTo>
                  <a:pt x="1318641" y="635"/>
                </a:lnTo>
                <a:lnTo>
                  <a:pt x="1316101" y="0"/>
                </a:lnTo>
                <a:close/>
              </a:path>
              <a:path w="1411604" h="419100">
                <a:moveTo>
                  <a:pt x="1403603" y="24002"/>
                </a:moveTo>
                <a:lnTo>
                  <a:pt x="1402461" y="24288"/>
                </a:lnTo>
                <a:lnTo>
                  <a:pt x="1405516" y="25150"/>
                </a:lnTo>
                <a:lnTo>
                  <a:pt x="1403603" y="24002"/>
                </a:lnTo>
                <a:close/>
              </a:path>
            </a:pathLst>
          </a:custGeom>
          <a:solidFill>
            <a:srgbClr val="9D2C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86573" y="2995676"/>
            <a:ext cx="1781810" cy="873125"/>
          </a:xfrm>
          <a:custGeom>
            <a:avLst/>
            <a:gdLst/>
            <a:ahLst/>
            <a:cxnLst/>
            <a:rect l="l" t="t" r="r" b="b"/>
            <a:pathLst>
              <a:path w="1781809" h="873125">
                <a:moveTo>
                  <a:pt x="1754622" y="857671"/>
                </a:moveTo>
                <a:lnTo>
                  <a:pt x="1684401" y="863346"/>
                </a:lnTo>
                <a:lnTo>
                  <a:pt x="1681860" y="863473"/>
                </a:lnTo>
                <a:lnTo>
                  <a:pt x="1680006" y="865559"/>
                </a:lnTo>
                <a:lnTo>
                  <a:pt x="1679901" y="866521"/>
                </a:lnTo>
                <a:lnTo>
                  <a:pt x="1680082" y="868426"/>
                </a:lnTo>
                <a:lnTo>
                  <a:pt x="1680209" y="871093"/>
                </a:lnTo>
                <a:lnTo>
                  <a:pt x="1682496" y="872998"/>
                </a:lnTo>
                <a:lnTo>
                  <a:pt x="1685162" y="872744"/>
                </a:lnTo>
                <a:lnTo>
                  <a:pt x="1771703" y="865884"/>
                </a:lnTo>
                <a:lnTo>
                  <a:pt x="1754622" y="857671"/>
                </a:lnTo>
                <a:close/>
              </a:path>
              <a:path w="1781809" h="873125">
                <a:moveTo>
                  <a:pt x="1775812" y="865559"/>
                </a:moveTo>
                <a:lnTo>
                  <a:pt x="1771703" y="865884"/>
                </a:lnTo>
                <a:lnTo>
                  <a:pt x="1773047" y="866521"/>
                </a:lnTo>
                <a:lnTo>
                  <a:pt x="1775812" y="865559"/>
                </a:lnTo>
                <a:close/>
              </a:path>
              <a:path w="1781809" h="873125">
                <a:moveTo>
                  <a:pt x="1764241" y="856894"/>
                </a:moveTo>
                <a:lnTo>
                  <a:pt x="1754622" y="857671"/>
                </a:lnTo>
                <a:lnTo>
                  <a:pt x="1771703" y="865884"/>
                </a:lnTo>
                <a:lnTo>
                  <a:pt x="1775812" y="865559"/>
                </a:lnTo>
                <a:lnTo>
                  <a:pt x="1775968" y="865505"/>
                </a:lnTo>
                <a:lnTo>
                  <a:pt x="1776810" y="863726"/>
                </a:lnTo>
                <a:lnTo>
                  <a:pt x="1768855" y="863726"/>
                </a:lnTo>
                <a:lnTo>
                  <a:pt x="1764241" y="856894"/>
                </a:lnTo>
                <a:close/>
              </a:path>
              <a:path w="1781809" h="873125">
                <a:moveTo>
                  <a:pt x="1778201" y="860535"/>
                </a:moveTo>
                <a:lnTo>
                  <a:pt x="1778253" y="860679"/>
                </a:lnTo>
                <a:lnTo>
                  <a:pt x="1775968" y="865505"/>
                </a:lnTo>
                <a:lnTo>
                  <a:pt x="1775812" y="865559"/>
                </a:lnTo>
                <a:lnTo>
                  <a:pt x="1781302" y="865124"/>
                </a:lnTo>
                <a:lnTo>
                  <a:pt x="1778201" y="860535"/>
                </a:lnTo>
                <a:close/>
              </a:path>
              <a:path w="1781809" h="873125">
                <a:moveTo>
                  <a:pt x="1772411" y="856234"/>
                </a:moveTo>
                <a:lnTo>
                  <a:pt x="1764241" y="856894"/>
                </a:lnTo>
                <a:lnTo>
                  <a:pt x="1768855" y="863726"/>
                </a:lnTo>
                <a:lnTo>
                  <a:pt x="1772411" y="856234"/>
                </a:lnTo>
                <a:close/>
              </a:path>
              <a:path w="1781809" h="873125">
                <a:moveTo>
                  <a:pt x="1773769" y="856234"/>
                </a:moveTo>
                <a:lnTo>
                  <a:pt x="1772411" y="856234"/>
                </a:lnTo>
                <a:lnTo>
                  <a:pt x="1768855" y="863726"/>
                </a:lnTo>
                <a:lnTo>
                  <a:pt x="1776810" y="863726"/>
                </a:lnTo>
                <a:lnTo>
                  <a:pt x="1778253" y="860679"/>
                </a:lnTo>
                <a:lnTo>
                  <a:pt x="1778201" y="860535"/>
                </a:lnTo>
                <a:lnTo>
                  <a:pt x="1776021" y="857308"/>
                </a:lnTo>
                <a:lnTo>
                  <a:pt x="1773769" y="856234"/>
                </a:lnTo>
                <a:close/>
              </a:path>
              <a:path w="1781809" h="873125">
                <a:moveTo>
                  <a:pt x="1776021" y="857308"/>
                </a:moveTo>
                <a:lnTo>
                  <a:pt x="1778201" y="860535"/>
                </a:lnTo>
                <a:lnTo>
                  <a:pt x="1777237" y="857885"/>
                </a:lnTo>
                <a:lnTo>
                  <a:pt x="1776021" y="857308"/>
                </a:lnTo>
                <a:close/>
              </a:path>
              <a:path w="1781809" h="873125">
                <a:moveTo>
                  <a:pt x="26679" y="15326"/>
                </a:moveTo>
                <a:lnTo>
                  <a:pt x="17060" y="16103"/>
                </a:lnTo>
                <a:lnTo>
                  <a:pt x="22309" y="23876"/>
                </a:lnTo>
                <a:lnTo>
                  <a:pt x="1754622" y="857671"/>
                </a:lnTo>
                <a:lnTo>
                  <a:pt x="1764241" y="856894"/>
                </a:lnTo>
                <a:lnTo>
                  <a:pt x="1758992" y="849121"/>
                </a:lnTo>
                <a:lnTo>
                  <a:pt x="26679" y="15326"/>
                </a:lnTo>
                <a:close/>
              </a:path>
              <a:path w="1781809" h="873125">
                <a:moveTo>
                  <a:pt x="1722881" y="782574"/>
                </a:moveTo>
                <a:lnTo>
                  <a:pt x="1720723" y="783971"/>
                </a:lnTo>
                <a:lnTo>
                  <a:pt x="1718564" y="785494"/>
                </a:lnTo>
                <a:lnTo>
                  <a:pt x="1717928" y="788416"/>
                </a:lnTo>
                <a:lnTo>
                  <a:pt x="1719452" y="790575"/>
                </a:lnTo>
                <a:lnTo>
                  <a:pt x="1758992" y="849121"/>
                </a:lnTo>
                <a:lnTo>
                  <a:pt x="1776021" y="857308"/>
                </a:lnTo>
                <a:lnTo>
                  <a:pt x="1727327" y="785241"/>
                </a:lnTo>
                <a:lnTo>
                  <a:pt x="1725802" y="783082"/>
                </a:lnTo>
                <a:lnTo>
                  <a:pt x="1722881" y="782574"/>
                </a:lnTo>
                <a:close/>
              </a:path>
              <a:path w="1781809" h="873125">
                <a:moveTo>
                  <a:pt x="1758992" y="849121"/>
                </a:moveTo>
                <a:lnTo>
                  <a:pt x="1764241" y="856894"/>
                </a:lnTo>
                <a:lnTo>
                  <a:pt x="1772411" y="856234"/>
                </a:lnTo>
                <a:lnTo>
                  <a:pt x="1773769" y="856234"/>
                </a:lnTo>
                <a:lnTo>
                  <a:pt x="1758992" y="849121"/>
                </a:lnTo>
                <a:close/>
              </a:path>
              <a:path w="1781809" h="873125">
                <a:moveTo>
                  <a:pt x="5248" y="15641"/>
                </a:moveTo>
                <a:lnTo>
                  <a:pt x="53975" y="87757"/>
                </a:lnTo>
                <a:lnTo>
                  <a:pt x="55499" y="89915"/>
                </a:lnTo>
                <a:lnTo>
                  <a:pt x="58420" y="90424"/>
                </a:lnTo>
                <a:lnTo>
                  <a:pt x="60578" y="89026"/>
                </a:lnTo>
                <a:lnTo>
                  <a:pt x="62737" y="87502"/>
                </a:lnTo>
                <a:lnTo>
                  <a:pt x="63373" y="84582"/>
                </a:lnTo>
                <a:lnTo>
                  <a:pt x="61849" y="82423"/>
                </a:lnTo>
                <a:lnTo>
                  <a:pt x="22309" y="23876"/>
                </a:lnTo>
                <a:lnTo>
                  <a:pt x="6476" y="16256"/>
                </a:lnTo>
                <a:lnTo>
                  <a:pt x="5248" y="15641"/>
                </a:lnTo>
                <a:close/>
              </a:path>
              <a:path w="1781809" h="873125">
                <a:moveTo>
                  <a:pt x="9598" y="7113"/>
                </a:moveTo>
                <a:lnTo>
                  <a:pt x="5643" y="7426"/>
                </a:lnTo>
                <a:lnTo>
                  <a:pt x="5460" y="7493"/>
                </a:lnTo>
                <a:lnTo>
                  <a:pt x="3175" y="12319"/>
                </a:lnTo>
                <a:lnTo>
                  <a:pt x="3374" y="12869"/>
                </a:lnTo>
                <a:lnTo>
                  <a:pt x="5248" y="15641"/>
                </a:lnTo>
                <a:lnTo>
                  <a:pt x="6476" y="16256"/>
                </a:lnTo>
                <a:lnTo>
                  <a:pt x="22309" y="23876"/>
                </a:lnTo>
                <a:lnTo>
                  <a:pt x="17506" y="16763"/>
                </a:lnTo>
                <a:lnTo>
                  <a:pt x="8890" y="16763"/>
                </a:lnTo>
                <a:lnTo>
                  <a:pt x="12446" y="9271"/>
                </a:lnTo>
                <a:lnTo>
                  <a:pt x="14098" y="9271"/>
                </a:lnTo>
                <a:lnTo>
                  <a:pt x="9598" y="7113"/>
                </a:lnTo>
                <a:close/>
              </a:path>
              <a:path w="1781809" h="873125">
                <a:moveTo>
                  <a:pt x="12446" y="9271"/>
                </a:moveTo>
                <a:lnTo>
                  <a:pt x="8890" y="16763"/>
                </a:lnTo>
                <a:lnTo>
                  <a:pt x="17060" y="16103"/>
                </a:lnTo>
                <a:lnTo>
                  <a:pt x="12446" y="9271"/>
                </a:lnTo>
                <a:close/>
              </a:path>
              <a:path w="1781809" h="873125">
                <a:moveTo>
                  <a:pt x="17060" y="16103"/>
                </a:moveTo>
                <a:lnTo>
                  <a:pt x="8890" y="16763"/>
                </a:lnTo>
                <a:lnTo>
                  <a:pt x="17506" y="16763"/>
                </a:lnTo>
                <a:lnTo>
                  <a:pt x="17060" y="16103"/>
                </a:lnTo>
                <a:close/>
              </a:path>
              <a:path w="1781809" h="873125">
                <a:moveTo>
                  <a:pt x="14098" y="9271"/>
                </a:moveTo>
                <a:lnTo>
                  <a:pt x="12446" y="9271"/>
                </a:lnTo>
                <a:lnTo>
                  <a:pt x="17060" y="16103"/>
                </a:lnTo>
                <a:lnTo>
                  <a:pt x="26679" y="15326"/>
                </a:lnTo>
                <a:lnTo>
                  <a:pt x="14098" y="9271"/>
                </a:lnTo>
                <a:close/>
              </a:path>
              <a:path w="1781809" h="873125">
                <a:moveTo>
                  <a:pt x="3374" y="12869"/>
                </a:moveTo>
                <a:lnTo>
                  <a:pt x="4191" y="15112"/>
                </a:lnTo>
                <a:lnTo>
                  <a:pt x="5248" y="15641"/>
                </a:lnTo>
                <a:lnTo>
                  <a:pt x="3374" y="12869"/>
                </a:lnTo>
                <a:close/>
              </a:path>
              <a:path w="1781809" h="873125">
                <a:moveTo>
                  <a:pt x="98678" y="0"/>
                </a:moveTo>
                <a:lnTo>
                  <a:pt x="96139" y="253"/>
                </a:lnTo>
                <a:lnTo>
                  <a:pt x="9598" y="7113"/>
                </a:lnTo>
                <a:lnTo>
                  <a:pt x="26679" y="15326"/>
                </a:lnTo>
                <a:lnTo>
                  <a:pt x="96900" y="9651"/>
                </a:lnTo>
                <a:lnTo>
                  <a:pt x="99441" y="9525"/>
                </a:lnTo>
                <a:lnTo>
                  <a:pt x="101473" y="7238"/>
                </a:lnTo>
                <a:lnTo>
                  <a:pt x="101219" y="4572"/>
                </a:lnTo>
                <a:lnTo>
                  <a:pt x="101092" y="1904"/>
                </a:lnTo>
                <a:lnTo>
                  <a:pt x="98678" y="0"/>
                </a:lnTo>
                <a:close/>
              </a:path>
              <a:path w="1781809" h="873125">
                <a:moveTo>
                  <a:pt x="5643" y="7426"/>
                </a:moveTo>
                <a:lnTo>
                  <a:pt x="0" y="7874"/>
                </a:lnTo>
                <a:lnTo>
                  <a:pt x="3374" y="12869"/>
                </a:lnTo>
                <a:lnTo>
                  <a:pt x="3175" y="12319"/>
                </a:lnTo>
                <a:lnTo>
                  <a:pt x="5460" y="7493"/>
                </a:lnTo>
                <a:lnTo>
                  <a:pt x="5643" y="7426"/>
                </a:lnTo>
                <a:close/>
              </a:path>
              <a:path w="1781809" h="873125">
                <a:moveTo>
                  <a:pt x="8254" y="6476"/>
                </a:moveTo>
                <a:lnTo>
                  <a:pt x="5643" y="7426"/>
                </a:lnTo>
                <a:lnTo>
                  <a:pt x="9598" y="7113"/>
                </a:lnTo>
                <a:lnTo>
                  <a:pt x="8254" y="6476"/>
                </a:lnTo>
                <a:close/>
              </a:path>
            </a:pathLst>
          </a:custGeom>
          <a:solidFill>
            <a:srgbClr val="9D2C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67373" y="3992498"/>
            <a:ext cx="505459" cy="732155"/>
          </a:xfrm>
          <a:custGeom>
            <a:avLst/>
            <a:gdLst/>
            <a:ahLst/>
            <a:cxnLst/>
            <a:rect l="l" t="t" r="r" b="b"/>
            <a:pathLst>
              <a:path w="505459" h="732154">
                <a:moveTo>
                  <a:pt x="504512" y="726170"/>
                </a:moveTo>
                <a:lnTo>
                  <a:pt x="504444" y="726567"/>
                </a:lnTo>
                <a:lnTo>
                  <a:pt x="500125" y="729614"/>
                </a:lnTo>
                <a:lnTo>
                  <a:pt x="504951" y="731901"/>
                </a:lnTo>
                <a:lnTo>
                  <a:pt x="504512" y="726170"/>
                </a:lnTo>
                <a:close/>
              </a:path>
              <a:path w="505459" h="732154">
                <a:moveTo>
                  <a:pt x="500036" y="729596"/>
                </a:moveTo>
                <a:close/>
              </a:path>
              <a:path w="505459" h="732154">
                <a:moveTo>
                  <a:pt x="485578" y="712358"/>
                </a:moveTo>
                <a:lnTo>
                  <a:pt x="496264" y="727828"/>
                </a:lnTo>
                <a:lnTo>
                  <a:pt x="500036" y="729596"/>
                </a:lnTo>
                <a:lnTo>
                  <a:pt x="504444" y="726567"/>
                </a:lnTo>
                <a:lnTo>
                  <a:pt x="504387" y="724534"/>
                </a:lnTo>
                <a:lnTo>
                  <a:pt x="494792" y="724534"/>
                </a:lnTo>
                <a:lnTo>
                  <a:pt x="494168" y="716386"/>
                </a:lnTo>
                <a:lnTo>
                  <a:pt x="485578" y="712358"/>
                </a:lnTo>
                <a:close/>
              </a:path>
              <a:path w="505459" h="732154">
                <a:moveTo>
                  <a:pt x="496264" y="727828"/>
                </a:moveTo>
                <a:lnTo>
                  <a:pt x="497077" y="728980"/>
                </a:lnTo>
                <a:lnTo>
                  <a:pt x="500036" y="729596"/>
                </a:lnTo>
                <a:lnTo>
                  <a:pt x="496264" y="727828"/>
                </a:lnTo>
                <a:close/>
              </a:path>
              <a:path w="505459" h="732154">
                <a:moveTo>
                  <a:pt x="419353" y="681227"/>
                </a:moveTo>
                <a:lnTo>
                  <a:pt x="416432" y="682244"/>
                </a:lnTo>
                <a:lnTo>
                  <a:pt x="415417" y="684657"/>
                </a:lnTo>
                <a:lnTo>
                  <a:pt x="414274" y="687069"/>
                </a:lnTo>
                <a:lnTo>
                  <a:pt x="415290" y="689863"/>
                </a:lnTo>
                <a:lnTo>
                  <a:pt x="496264" y="727828"/>
                </a:lnTo>
                <a:lnTo>
                  <a:pt x="485578" y="712358"/>
                </a:lnTo>
                <a:lnTo>
                  <a:pt x="421640" y="682370"/>
                </a:lnTo>
                <a:lnTo>
                  <a:pt x="419353" y="681227"/>
                </a:lnTo>
                <a:close/>
              </a:path>
              <a:path w="505459" h="732154">
                <a:moveTo>
                  <a:pt x="504242" y="722640"/>
                </a:moveTo>
                <a:lnTo>
                  <a:pt x="504512" y="726170"/>
                </a:lnTo>
                <a:lnTo>
                  <a:pt x="504951" y="723645"/>
                </a:lnTo>
                <a:lnTo>
                  <a:pt x="504242" y="722640"/>
                </a:lnTo>
                <a:close/>
              </a:path>
              <a:path w="505459" h="732154">
                <a:moveTo>
                  <a:pt x="494168" y="716386"/>
                </a:moveTo>
                <a:lnTo>
                  <a:pt x="494792" y="724534"/>
                </a:lnTo>
                <a:lnTo>
                  <a:pt x="501523" y="719836"/>
                </a:lnTo>
                <a:lnTo>
                  <a:pt x="494168" y="716386"/>
                </a:lnTo>
                <a:close/>
              </a:path>
              <a:path w="505459" h="732154">
                <a:moveTo>
                  <a:pt x="493452" y="707021"/>
                </a:moveTo>
                <a:lnTo>
                  <a:pt x="494168" y="716386"/>
                </a:lnTo>
                <a:lnTo>
                  <a:pt x="501523" y="719836"/>
                </a:lnTo>
                <a:lnTo>
                  <a:pt x="494792" y="724534"/>
                </a:lnTo>
                <a:lnTo>
                  <a:pt x="504387" y="724534"/>
                </a:lnTo>
                <a:lnTo>
                  <a:pt x="504242" y="722640"/>
                </a:lnTo>
                <a:lnTo>
                  <a:pt x="503427" y="721487"/>
                </a:lnTo>
                <a:lnTo>
                  <a:pt x="493452" y="707021"/>
                </a:lnTo>
                <a:close/>
              </a:path>
              <a:path w="505459" h="732154">
                <a:moveTo>
                  <a:pt x="495173" y="631189"/>
                </a:moveTo>
                <a:lnTo>
                  <a:pt x="492505" y="631444"/>
                </a:lnTo>
                <a:lnTo>
                  <a:pt x="489839" y="631570"/>
                </a:lnTo>
                <a:lnTo>
                  <a:pt x="487933" y="633857"/>
                </a:lnTo>
                <a:lnTo>
                  <a:pt x="488060" y="636524"/>
                </a:lnTo>
                <a:lnTo>
                  <a:pt x="493452" y="707021"/>
                </a:lnTo>
                <a:lnTo>
                  <a:pt x="503427" y="721487"/>
                </a:lnTo>
                <a:lnTo>
                  <a:pt x="504242" y="722640"/>
                </a:lnTo>
                <a:lnTo>
                  <a:pt x="497585" y="635762"/>
                </a:lnTo>
                <a:lnTo>
                  <a:pt x="497458" y="633221"/>
                </a:lnTo>
                <a:lnTo>
                  <a:pt x="495173" y="631189"/>
                </a:lnTo>
                <a:close/>
              </a:path>
              <a:path w="505459" h="732154">
                <a:moveTo>
                  <a:pt x="10784" y="15641"/>
                </a:moveTo>
                <a:lnTo>
                  <a:pt x="11501" y="25006"/>
                </a:lnTo>
                <a:lnTo>
                  <a:pt x="485578" y="712358"/>
                </a:lnTo>
                <a:lnTo>
                  <a:pt x="494168" y="716386"/>
                </a:lnTo>
                <a:lnTo>
                  <a:pt x="493452" y="707021"/>
                </a:lnTo>
                <a:lnTo>
                  <a:pt x="19500" y="19729"/>
                </a:lnTo>
                <a:lnTo>
                  <a:pt x="10784" y="15641"/>
                </a:lnTo>
                <a:close/>
              </a:path>
              <a:path w="505459" h="732154">
                <a:moveTo>
                  <a:pt x="720" y="9402"/>
                </a:moveTo>
                <a:lnTo>
                  <a:pt x="7365" y="96138"/>
                </a:lnTo>
                <a:lnTo>
                  <a:pt x="7492" y="98806"/>
                </a:lnTo>
                <a:lnTo>
                  <a:pt x="9778" y="100711"/>
                </a:lnTo>
                <a:lnTo>
                  <a:pt x="12446" y="100583"/>
                </a:lnTo>
                <a:lnTo>
                  <a:pt x="15112" y="100330"/>
                </a:lnTo>
                <a:lnTo>
                  <a:pt x="17017" y="98043"/>
                </a:lnTo>
                <a:lnTo>
                  <a:pt x="16890" y="95376"/>
                </a:lnTo>
                <a:lnTo>
                  <a:pt x="11501" y="25006"/>
                </a:lnTo>
                <a:lnTo>
                  <a:pt x="1524" y="10540"/>
                </a:lnTo>
                <a:lnTo>
                  <a:pt x="720" y="9402"/>
                </a:lnTo>
                <a:close/>
              </a:path>
              <a:path w="505459" h="732154">
                <a:moveTo>
                  <a:pt x="8700" y="4091"/>
                </a:moveTo>
                <a:lnTo>
                  <a:pt x="19500" y="19729"/>
                </a:lnTo>
                <a:lnTo>
                  <a:pt x="83312" y="49656"/>
                </a:lnTo>
                <a:lnTo>
                  <a:pt x="85598" y="50800"/>
                </a:lnTo>
                <a:lnTo>
                  <a:pt x="88518" y="49656"/>
                </a:lnTo>
                <a:lnTo>
                  <a:pt x="89535" y="47370"/>
                </a:lnTo>
                <a:lnTo>
                  <a:pt x="90677" y="44957"/>
                </a:lnTo>
                <a:lnTo>
                  <a:pt x="89662" y="42163"/>
                </a:lnTo>
                <a:lnTo>
                  <a:pt x="8700" y="4091"/>
                </a:lnTo>
                <a:close/>
              </a:path>
              <a:path w="505459" h="732154">
                <a:moveTo>
                  <a:pt x="4825" y="2412"/>
                </a:moveTo>
                <a:lnTo>
                  <a:pt x="2666" y="3937"/>
                </a:lnTo>
                <a:lnTo>
                  <a:pt x="508" y="5333"/>
                </a:lnTo>
                <a:lnTo>
                  <a:pt x="439" y="5742"/>
                </a:lnTo>
                <a:lnTo>
                  <a:pt x="720" y="9402"/>
                </a:lnTo>
                <a:lnTo>
                  <a:pt x="1524" y="10540"/>
                </a:lnTo>
                <a:lnTo>
                  <a:pt x="11501" y="25006"/>
                </a:lnTo>
                <a:lnTo>
                  <a:pt x="10784" y="15641"/>
                </a:lnTo>
                <a:lnTo>
                  <a:pt x="3428" y="12192"/>
                </a:lnTo>
                <a:lnTo>
                  <a:pt x="10160" y="7493"/>
                </a:lnTo>
                <a:lnTo>
                  <a:pt x="11061" y="7493"/>
                </a:lnTo>
                <a:lnTo>
                  <a:pt x="8700" y="4091"/>
                </a:lnTo>
                <a:lnTo>
                  <a:pt x="5298" y="2491"/>
                </a:lnTo>
                <a:lnTo>
                  <a:pt x="4825" y="2412"/>
                </a:lnTo>
                <a:close/>
              </a:path>
              <a:path w="505459" h="732154">
                <a:moveTo>
                  <a:pt x="11061" y="7493"/>
                </a:moveTo>
                <a:lnTo>
                  <a:pt x="10160" y="7493"/>
                </a:lnTo>
                <a:lnTo>
                  <a:pt x="10784" y="15641"/>
                </a:lnTo>
                <a:lnTo>
                  <a:pt x="19500" y="19729"/>
                </a:lnTo>
                <a:lnTo>
                  <a:pt x="11061" y="7493"/>
                </a:lnTo>
                <a:close/>
              </a:path>
              <a:path w="505459" h="732154">
                <a:moveTo>
                  <a:pt x="10160" y="7493"/>
                </a:moveTo>
                <a:lnTo>
                  <a:pt x="3428" y="12192"/>
                </a:lnTo>
                <a:lnTo>
                  <a:pt x="10784" y="15641"/>
                </a:lnTo>
                <a:lnTo>
                  <a:pt x="10160" y="7493"/>
                </a:lnTo>
                <a:close/>
              </a:path>
              <a:path w="505459" h="732154">
                <a:moveTo>
                  <a:pt x="439" y="5742"/>
                </a:moveTo>
                <a:lnTo>
                  <a:pt x="0" y="8381"/>
                </a:lnTo>
                <a:lnTo>
                  <a:pt x="720" y="9402"/>
                </a:lnTo>
                <a:lnTo>
                  <a:pt x="439" y="5742"/>
                </a:lnTo>
                <a:close/>
              </a:path>
              <a:path w="505459" h="732154">
                <a:moveTo>
                  <a:pt x="0" y="0"/>
                </a:moveTo>
                <a:lnTo>
                  <a:pt x="439" y="5742"/>
                </a:lnTo>
                <a:lnTo>
                  <a:pt x="508" y="5333"/>
                </a:lnTo>
                <a:lnTo>
                  <a:pt x="2666" y="3937"/>
                </a:lnTo>
                <a:lnTo>
                  <a:pt x="4825" y="2412"/>
                </a:lnTo>
                <a:lnTo>
                  <a:pt x="5131" y="2412"/>
                </a:lnTo>
                <a:lnTo>
                  <a:pt x="0" y="0"/>
                </a:lnTo>
                <a:close/>
              </a:path>
              <a:path w="505459" h="732154">
                <a:moveTo>
                  <a:pt x="5298" y="2491"/>
                </a:moveTo>
                <a:lnTo>
                  <a:pt x="8700" y="4091"/>
                </a:lnTo>
                <a:lnTo>
                  <a:pt x="7874" y="2920"/>
                </a:lnTo>
                <a:lnTo>
                  <a:pt x="5298" y="2491"/>
                </a:lnTo>
                <a:close/>
              </a:path>
              <a:path w="505459" h="732154">
                <a:moveTo>
                  <a:pt x="5131" y="2412"/>
                </a:moveTo>
                <a:lnTo>
                  <a:pt x="4825" y="2412"/>
                </a:lnTo>
                <a:lnTo>
                  <a:pt x="5298" y="2491"/>
                </a:lnTo>
                <a:lnTo>
                  <a:pt x="5131" y="2412"/>
                </a:lnTo>
                <a:close/>
              </a:path>
            </a:pathLst>
          </a:custGeom>
          <a:solidFill>
            <a:srgbClr val="9D2C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80475" y="1474850"/>
            <a:ext cx="3072130" cy="1738630"/>
          </a:xfrm>
          <a:custGeom>
            <a:avLst/>
            <a:gdLst/>
            <a:ahLst/>
            <a:cxnLst/>
            <a:rect l="l" t="t" r="r" b="b"/>
            <a:pathLst>
              <a:path w="3072129" h="1738630">
                <a:moveTo>
                  <a:pt x="1535938" y="0"/>
                </a:moveTo>
                <a:lnTo>
                  <a:pt x="1475630" y="657"/>
                </a:lnTo>
                <a:lnTo>
                  <a:pt x="1415910" y="2614"/>
                </a:lnTo>
                <a:lnTo>
                  <a:pt x="1356822" y="5847"/>
                </a:lnTo>
                <a:lnTo>
                  <a:pt x="1298409" y="10330"/>
                </a:lnTo>
                <a:lnTo>
                  <a:pt x="1240712" y="16041"/>
                </a:lnTo>
                <a:lnTo>
                  <a:pt x="1183774" y="22954"/>
                </a:lnTo>
                <a:lnTo>
                  <a:pt x="1127639" y="31046"/>
                </a:lnTo>
                <a:lnTo>
                  <a:pt x="1072349" y="40292"/>
                </a:lnTo>
                <a:lnTo>
                  <a:pt x="1017946" y="50668"/>
                </a:lnTo>
                <a:lnTo>
                  <a:pt x="964473" y="62151"/>
                </a:lnTo>
                <a:lnTo>
                  <a:pt x="911973" y="74716"/>
                </a:lnTo>
                <a:lnTo>
                  <a:pt x="860489" y="88338"/>
                </a:lnTo>
                <a:lnTo>
                  <a:pt x="810064" y="102994"/>
                </a:lnTo>
                <a:lnTo>
                  <a:pt x="760739" y="118660"/>
                </a:lnTo>
                <a:lnTo>
                  <a:pt x="712558" y="135311"/>
                </a:lnTo>
                <a:lnTo>
                  <a:pt x="665563" y="152923"/>
                </a:lnTo>
                <a:lnTo>
                  <a:pt x="619798" y="171472"/>
                </a:lnTo>
                <a:lnTo>
                  <a:pt x="575304" y="190934"/>
                </a:lnTo>
                <a:lnTo>
                  <a:pt x="532125" y="211284"/>
                </a:lnTo>
                <a:lnTo>
                  <a:pt x="490303" y="232500"/>
                </a:lnTo>
                <a:lnTo>
                  <a:pt x="449881" y="254555"/>
                </a:lnTo>
                <a:lnTo>
                  <a:pt x="410902" y="277427"/>
                </a:lnTo>
                <a:lnTo>
                  <a:pt x="373407" y="301091"/>
                </a:lnTo>
                <a:lnTo>
                  <a:pt x="337441" y="325522"/>
                </a:lnTo>
                <a:lnTo>
                  <a:pt x="303045" y="350698"/>
                </a:lnTo>
                <a:lnTo>
                  <a:pt x="270263" y="376593"/>
                </a:lnTo>
                <a:lnTo>
                  <a:pt x="239137" y="403183"/>
                </a:lnTo>
                <a:lnTo>
                  <a:pt x="209709" y="430445"/>
                </a:lnTo>
                <a:lnTo>
                  <a:pt x="182023" y="458354"/>
                </a:lnTo>
                <a:lnTo>
                  <a:pt x="156121" y="486885"/>
                </a:lnTo>
                <a:lnTo>
                  <a:pt x="109841" y="545721"/>
                </a:lnTo>
                <a:lnTo>
                  <a:pt x="71209" y="606758"/>
                </a:lnTo>
                <a:lnTo>
                  <a:pt x="40567" y="669804"/>
                </a:lnTo>
                <a:lnTo>
                  <a:pt x="18257" y="734665"/>
                </a:lnTo>
                <a:lnTo>
                  <a:pt x="4621" y="801149"/>
                </a:lnTo>
                <a:lnTo>
                  <a:pt x="0" y="869061"/>
                </a:lnTo>
                <a:lnTo>
                  <a:pt x="1162" y="903192"/>
                </a:lnTo>
                <a:lnTo>
                  <a:pt x="10333" y="970430"/>
                </a:lnTo>
                <a:lnTo>
                  <a:pt x="28349" y="1036141"/>
                </a:lnTo>
                <a:lnTo>
                  <a:pt x="54868" y="1100132"/>
                </a:lnTo>
                <a:lnTo>
                  <a:pt x="89547" y="1162210"/>
                </a:lnTo>
                <a:lnTo>
                  <a:pt x="132046" y="1222181"/>
                </a:lnTo>
                <a:lnTo>
                  <a:pt x="182023" y="1279853"/>
                </a:lnTo>
                <a:lnTo>
                  <a:pt x="209709" y="1307766"/>
                </a:lnTo>
                <a:lnTo>
                  <a:pt x="239137" y="1335031"/>
                </a:lnTo>
                <a:lnTo>
                  <a:pt x="270263" y="1361625"/>
                </a:lnTo>
                <a:lnTo>
                  <a:pt x="303045" y="1387523"/>
                </a:lnTo>
                <a:lnTo>
                  <a:pt x="337441" y="1412702"/>
                </a:lnTo>
                <a:lnTo>
                  <a:pt x="373407" y="1437136"/>
                </a:lnTo>
                <a:lnTo>
                  <a:pt x="410902" y="1460803"/>
                </a:lnTo>
                <a:lnTo>
                  <a:pt x="449881" y="1483677"/>
                </a:lnTo>
                <a:lnTo>
                  <a:pt x="490303" y="1505735"/>
                </a:lnTo>
                <a:lnTo>
                  <a:pt x="532125" y="1526952"/>
                </a:lnTo>
                <a:lnTo>
                  <a:pt x="575304" y="1547304"/>
                </a:lnTo>
                <a:lnTo>
                  <a:pt x="619798" y="1566768"/>
                </a:lnTo>
                <a:lnTo>
                  <a:pt x="665563" y="1585318"/>
                </a:lnTo>
                <a:lnTo>
                  <a:pt x="712558" y="1602931"/>
                </a:lnTo>
                <a:lnTo>
                  <a:pt x="760739" y="1619583"/>
                </a:lnTo>
                <a:lnTo>
                  <a:pt x="810064" y="1635250"/>
                </a:lnTo>
                <a:lnTo>
                  <a:pt x="860489" y="1649907"/>
                </a:lnTo>
                <a:lnTo>
                  <a:pt x="911973" y="1663530"/>
                </a:lnTo>
                <a:lnTo>
                  <a:pt x="964473" y="1676095"/>
                </a:lnTo>
                <a:lnTo>
                  <a:pt x="1017946" y="1687578"/>
                </a:lnTo>
                <a:lnTo>
                  <a:pt x="1072349" y="1697955"/>
                </a:lnTo>
                <a:lnTo>
                  <a:pt x="1127639" y="1707202"/>
                </a:lnTo>
                <a:lnTo>
                  <a:pt x="1183774" y="1715294"/>
                </a:lnTo>
                <a:lnTo>
                  <a:pt x="1240712" y="1722207"/>
                </a:lnTo>
                <a:lnTo>
                  <a:pt x="1298409" y="1727918"/>
                </a:lnTo>
                <a:lnTo>
                  <a:pt x="1356822" y="1732401"/>
                </a:lnTo>
                <a:lnTo>
                  <a:pt x="1415910" y="1735634"/>
                </a:lnTo>
                <a:lnTo>
                  <a:pt x="1475630" y="1737591"/>
                </a:lnTo>
                <a:lnTo>
                  <a:pt x="1535938" y="1738249"/>
                </a:lnTo>
                <a:lnTo>
                  <a:pt x="1596245" y="1737591"/>
                </a:lnTo>
                <a:lnTo>
                  <a:pt x="1655965" y="1735634"/>
                </a:lnTo>
                <a:lnTo>
                  <a:pt x="1715053" y="1732401"/>
                </a:lnTo>
                <a:lnTo>
                  <a:pt x="1773466" y="1727918"/>
                </a:lnTo>
                <a:lnTo>
                  <a:pt x="1831163" y="1722207"/>
                </a:lnTo>
                <a:lnTo>
                  <a:pt x="1888101" y="1715294"/>
                </a:lnTo>
                <a:lnTo>
                  <a:pt x="1944236" y="1707202"/>
                </a:lnTo>
                <a:lnTo>
                  <a:pt x="1999526" y="1697955"/>
                </a:lnTo>
                <a:lnTo>
                  <a:pt x="2053929" y="1687578"/>
                </a:lnTo>
                <a:lnTo>
                  <a:pt x="2107402" y="1676095"/>
                </a:lnTo>
                <a:lnTo>
                  <a:pt x="2159902" y="1663530"/>
                </a:lnTo>
                <a:lnTo>
                  <a:pt x="2211386" y="1649907"/>
                </a:lnTo>
                <a:lnTo>
                  <a:pt x="2261811" y="1635250"/>
                </a:lnTo>
                <a:lnTo>
                  <a:pt x="2311136" y="1619583"/>
                </a:lnTo>
                <a:lnTo>
                  <a:pt x="2359317" y="1602931"/>
                </a:lnTo>
                <a:lnTo>
                  <a:pt x="2406312" y="1585318"/>
                </a:lnTo>
                <a:lnTo>
                  <a:pt x="2452077" y="1566768"/>
                </a:lnTo>
                <a:lnTo>
                  <a:pt x="2496571" y="1547304"/>
                </a:lnTo>
                <a:lnTo>
                  <a:pt x="2539750" y="1526952"/>
                </a:lnTo>
                <a:lnTo>
                  <a:pt x="2581572" y="1505735"/>
                </a:lnTo>
                <a:lnTo>
                  <a:pt x="2621994" y="1483677"/>
                </a:lnTo>
                <a:lnTo>
                  <a:pt x="2660973" y="1460803"/>
                </a:lnTo>
                <a:lnTo>
                  <a:pt x="2698468" y="1437136"/>
                </a:lnTo>
                <a:lnTo>
                  <a:pt x="2734434" y="1412702"/>
                </a:lnTo>
                <a:lnTo>
                  <a:pt x="2768830" y="1387523"/>
                </a:lnTo>
                <a:lnTo>
                  <a:pt x="2801612" y="1361625"/>
                </a:lnTo>
                <a:lnTo>
                  <a:pt x="2832738" y="1335031"/>
                </a:lnTo>
                <a:lnTo>
                  <a:pt x="2862166" y="1307766"/>
                </a:lnTo>
                <a:lnTo>
                  <a:pt x="2889852" y="1279853"/>
                </a:lnTo>
                <a:lnTo>
                  <a:pt x="2915754" y="1251316"/>
                </a:lnTo>
                <a:lnTo>
                  <a:pt x="2962034" y="1192471"/>
                </a:lnTo>
                <a:lnTo>
                  <a:pt x="3000666" y="1131422"/>
                </a:lnTo>
                <a:lnTo>
                  <a:pt x="3031308" y="1068364"/>
                </a:lnTo>
                <a:lnTo>
                  <a:pt x="3053618" y="1003489"/>
                </a:lnTo>
                <a:lnTo>
                  <a:pt x="3067254" y="936990"/>
                </a:lnTo>
                <a:lnTo>
                  <a:pt x="3071876" y="869061"/>
                </a:lnTo>
                <a:lnTo>
                  <a:pt x="3070713" y="834938"/>
                </a:lnTo>
                <a:lnTo>
                  <a:pt x="3061542" y="767716"/>
                </a:lnTo>
                <a:lnTo>
                  <a:pt x="3043526" y="702020"/>
                </a:lnTo>
                <a:lnTo>
                  <a:pt x="3017007" y="638042"/>
                </a:lnTo>
                <a:lnTo>
                  <a:pt x="2982328" y="575976"/>
                </a:lnTo>
                <a:lnTo>
                  <a:pt x="2939829" y="516016"/>
                </a:lnTo>
                <a:lnTo>
                  <a:pt x="2889852" y="458354"/>
                </a:lnTo>
                <a:lnTo>
                  <a:pt x="2862166" y="430445"/>
                </a:lnTo>
                <a:lnTo>
                  <a:pt x="2832738" y="403183"/>
                </a:lnTo>
                <a:lnTo>
                  <a:pt x="2801612" y="376593"/>
                </a:lnTo>
                <a:lnTo>
                  <a:pt x="2768830" y="350698"/>
                </a:lnTo>
                <a:lnTo>
                  <a:pt x="2734434" y="325522"/>
                </a:lnTo>
                <a:lnTo>
                  <a:pt x="2698468" y="301091"/>
                </a:lnTo>
                <a:lnTo>
                  <a:pt x="2660973" y="277427"/>
                </a:lnTo>
                <a:lnTo>
                  <a:pt x="2621994" y="254555"/>
                </a:lnTo>
                <a:lnTo>
                  <a:pt x="2581572" y="232500"/>
                </a:lnTo>
                <a:lnTo>
                  <a:pt x="2539750" y="211284"/>
                </a:lnTo>
                <a:lnTo>
                  <a:pt x="2496571" y="190934"/>
                </a:lnTo>
                <a:lnTo>
                  <a:pt x="2452077" y="171472"/>
                </a:lnTo>
                <a:lnTo>
                  <a:pt x="2406312" y="152923"/>
                </a:lnTo>
                <a:lnTo>
                  <a:pt x="2359317" y="135311"/>
                </a:lnTo>
                <a:lnTo>
                  <a:pt x="2311136" y="118660"/>
                </a:lnTo>
                <a:lnTo>
                  <a:pt x="2261811" y="102994"/>
                </a:lnTo>
                <a:lnTo>
                  <a:pt x="2211386" y="88338"/>
                </a:lnTo>
                <a:lnTo>
                  <a:pt x="2159902" y="74716"/>
                </a:lnTo>
                <a:lnTo>
                  <a:pt x="2107402" y="62151"/>
                </a:lnTo>
                <a:lnTo>
                  <a:pt x="2053929" y="50668"/>
                </a:lnTo>
                <a:lnTo>
                  <a:pt x="1999526" y="40292"/>
                </a:lnTo>
                <a:lnTo>
                  <a:pt x="1944236" y="31046"/>
                </a:lnTo>
                <a:lnTo>
                  <a:pt x="1888101" y="22954"/>
                </a:lnTo>
                <a:lnTo>
                  <a:pt x="1831163" y="16041"/>
                </a:lnTo>
                <a:lnTo>
                  <a:pt x="1773466" y="10330"/>
                </a:lnTo>
                <a:lnTo>
                  <a:pt x="1715053" y="5847"/>
                </a:lnTo>
                <a:lnTo>
                  <a:pt x="1655965" y="2614"/>
                </a:lnTo>
                <a:lnTo>
                  <a:pt x="1596245" y="657"/>
                </a:lnTo>
                <a:lnTo>
                  <a:pt x="15359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80475" y="1474850"/>
            <a:ext cx="3072130" cy="1738630"/>
          </a:xfrm>
          <a:custGeom>
            <a:avLst/>
            <a:gdLst/>
            <a:ahLst/>
            <a:cxnLst/>
            <a:rect l="l" t="t" r="r" b="b"/>
            <a:pathLst>
              <a:path w="3072129" h="1738630">
                <a:moveTo>
                  <a:pt x="0" y="869061"/>
                </a:moveTo>
                <a:lnTo>
                  <a:pt x="4621" y="801149"/>
                </a:lnTo>
                <a:lnTo>
                  <a:pt x="18257" y="734665"/>
                </a:lnTo>
                <a:lnTo>
                  <a:pt x="40567" y="669804"/>
                </a:lnTo>
                <a:lnTo>
                  <a:pt x="71209" y="606758"/>
                </a:lnTo>
                <a:lnTo>
                  <a:pt x="109841" y="545721"/>
                </a:lnTo>
                <a:lnTo>
                  <a:pt x="156121" y="486885"/>
                </a:lnTo>
                <a:lnTo>
                  <a:pt x="182023" y="458354"/>
                </a:lnTo>
                <a:lnTo>
                  <a:pt x="209709" y="430445"/>
                </a:lnTo>
                <a:lnTo>
                  <a:pt x="239137" y="403183"/>
                </a:lnTo>
                <a:lnTo>
                  <a:pt x="270263" y="376593"/>
                </a:lnTo>
                <a:lnTo>
                  <a:pt x="303045" y="350698"/>
                </a:lnTo>
                <a:lnTo>
                  <a:pt x="337441" y="325522"/>
                </a:lnTo>
                <a:lnTo>
                  <a:pt x="373407" y="301091"/>
                </a:lnTo>
                <a:lnTo>
                  <a:pt x="410902" y="277427"/>
                </a:lnTo>
                <a:lnTo>
                  <a:pt x="449881" y="254555"/>
                </a:lnTo>
                <a:lnTo>
                  <a:pt x="490303" y="232500"/>
                </a:lnTo>
                <a:lnTo>
                  <a:pt x="532125" y="211284"/>
                </a:lnTo>
                <a:lnTo>
                  <a:pt x="575304" y="190934"/>
                </a:lnTo>
                <a:lnTo>
                  <a:pt x="619798" y="171472"/>
                </a:lnTo>
                <a:lnTo>
                  <a:pt x="665563" y="152923"/>
                </a:lnTo>
                <a:lnTo>
                  <a:pt x="712558" y="135311"/>
                </a:lnTo>
                <a:lnTo>
                  <a:pt x="760739" y="118660"/>
                </a:lnTo>
                <a:lnTo>
                  <a:pt x="810064" y="102994"/>
                </a:lnTo>
                <a:lnTo>
                  <a:pt x="860489" y="88338"/>
                </a:lnTo>
                <a:lnTo>
                  <a:pt x="911973" y="74716"/>
                </a:lnTo>
                <a:lnTo>
                  <a:pt x="964473" y="62151"/>
                </a:lnTo>
                <a:lnTo>
                  <a:pt x="1017946" y="50668"/>
                </a:lnTo>
                <a:lnTo>
                  <a:pt x="1072349" y="40292"/>
                </a:lnTo>
                <a:lnTo>
                  <a:pt x="1127639" y="31046"/>
                </a:lnTo>
                <a:lnTo>
                  <a:pt x="1183774" y="22954"/>
                </a:lnTo>
                <a:lnTo>
                  <a:pt x="1240712" y="16041"/>
                </a:lnTo>
                <a:lnTo>
                  <a:pt x="1298409" y="10330"/>
                </a:lnTo>
                <a:lnTo>
                  <a:pt x="1356822" y="5847"/>
                </a:lnTo>
                <a:lnTo>
                  <a:pt x="1415910" y="2614"/>
                </a:lnTo>
                <a:lnTo>
                  <a:pt x="1475630" y="657"/>
                </a:lnTo>
                <a:lnTo>
                  <a:pt x="1535938" y="0"/>
                </a:lnTo>
                <a:lnTo>
                  <a:pt x="1596245" y="657"/>
                </a:lnTo>
                <a:lnTo>
                  <a:pt x="1655965" y="2614"/>
                </a:lnTo>
                <a:lnTo>
                  <a:pt x="1715053" y="5847"/>
                </a:lnTo>
                <a:lnTo>
                  <a:pt x="1773466" y="10330"/>
                </a:lnTo>
                <a:lnTo>
                  <a:pt x="1831163" y="16041"/>
                </a:lnTo>
                <a:lnTo>
                  <a:pt x="1888101" y="22954"/>
                </a:lnTo>
                <a:lnTo>
                  <a:pt x="1944236" y="31046"/>
                </a:lnTo>
                <a:lnTo>
                  <a:pt x="1999526" y="40292"/>
                </a:lnTo>
                <a:lnTo>
                  <a:pt x="2053929" y="50668"/>
                </a:lnTo>
                <a:lnTo>
                  <a:pt x="2107402" y="62151"/>
                </a:lnTo>
                <a:lnTo>
                  <a:pt x="2159902" y="74716"/>
                </a:lnTo>
                <a:lnTo>
                  <a:pt x="2211386" y="88338"/>
                </a:lnTo>
                <a:lnTo>
                  <a:pt x="2261811" y="102994"/>
                </a:lnTo>
                <a:lnTo>
                  <a:pt x="2311136" y="118660"/>
                </a:lnTo>
                <a:lnTo>
                  <a:pt x="2359317" y="135311"/>
                </a:lnTo>
                <a:lnTo>
                  <a:pt x="2406312" y="152923"/>
                </a:lnTo>
                <a:lnTo>
                  <a:pt x="2452077" y="171472"/>
                </a:lnTo>
                <a:lnTo>
                  <a:pt x="2496571" y="190934"/>
                </a:lnTo>
                <a:lnTo>
                  <a:pt x="2539750" y="211284"/>
                </a:lnTo>
                <a:lnTo>
                  <a:pt x="2581572" y="232500"/>
                </a:lnTo>
                <a:lnTo>
                  <a:pt x="2621994" y="254555"/>
                </a:lnTo>
                <a:lnTo>
                  <a:pt x="2660973" y="277427"/>
                </a:lnTo>
                <a:lnTo>
                  <a:pt x="2698468" y="301091"/>
                </a:lnTo>
                <a:lnTo>
                  <a:pt x="2734434" y="325522"/>
                </a:lnTo>
                <a:lnTo>
                  <a:pt x="2768830" y="350698"/>
                </a:lnTo>
                <a:lnTo>
                  <a:pt x="2801612" y="376593"/>
                </a:lnTo>
                <a:lnTo>
                  <a:pt x="2832738" y="403183"/>
                </a:lnTo>
                <a:lnTo>
                  <a:pt x="2862166" y="430445"/>
                </a:lnTo>
                <a:lnTo>
                  <a:pt x="2889852" y="458354"/>
                </a:lnTo>
                <a:lnTo>
                  <a:pt x="2915754" y="486885"/>
                </a:lnTo>
                <a:lnTo>
                  <a:pt x="2962034" y="545721"/>
                </a:lnTo>
                <a:lnTo>
                  <a:pt x="3000666" y="606758"/>
                </a:lnTo>
                <a:lnTo>
                  <a:pt x="3031308" y="669804"/>
                </a:lnTo>
                <a:lnTo>
                  <a:pt x="3053618" y="734665"/>
                </a:lnTo>
                <a:lnTo>
                  <a:pt x="3067254" y="801149"/>
                </a:lnTo>
                <a:lnTo>
                  <a:pt x="3071876" y="869061"/>
                </a:lnTo>
                <a:lnTo>
                  <a:pt x="3070713" y="903192"/>
                </a:lnTo>
                <a:lnTo>
                  <a:pt x="3061542" y="970430"/>
                </a:lnTo>
                <a:lnTo>
                  <a:pt x="3043526" y="1036141"/>
                </a:lnTo>
                <a:lnTo>
                  <a:pt x="3017007" y="1100132"/>
                </a:lnTo>
                <a:lnTo>
                  <a:pt x="2982328" y="1162210"/>
                </a:lnTo>
                <a:lnTo>
                  <a:pt x="2939829" y="1222181"/>
                </a:lnTo>
                <a:lnTo>
                  <a:pt x="2889852" y="1279853"/>
                </a:lnTo>
                <a:lnTo>
                  <a:pt x="2862166" y="1307766"/>
                </a:lnTo>
                <a:lnTo>
                  <a:pt x="2832738" y="1335031"/>
                </a:lnTo>
                <a:lnTo>
                  <a:pt x="2801612" y="1361625"/>
                </a:lnTo>
                <a:lnTo>
                  <a:pt x="2768830" y="1387523"/>
                </a:lnTo>
                <a:lnTo>
                  <a:pt x="2734434" y="1412702"/>
                </a:lnTo>
                <a:lnTo>
                  <a:pt x="2698468" y="1437136"/>
                </a:lnTo>
                <a:lnTo>
                  <a:pt x="2660973" y="1460803"/>
                </a:lnTo>
                <a:lnTo>
                  <a:pt x="2621994" y="1483677"/>
                </a:lnTo>
                <a:lnTo>
                  <a:pt x="2581572" y="1505735"/>
                </a:lnTo>
                <a:lnTo>
                  <a:pt x="2539750" y="1526952"/>
                </a:lnTo>
                <a:lnTo>
                  <a:pt x="2496571" y="1547304"/>
                </a:lnTo>
                <a:lnTo>
                  <a:pt x="2452077" y="1566768"/>
                </a:lnTo>
                <a:lnTo>
                  <a:pt x="2406312" y="1585318"/>
                </a:lnTo>
                <a:lnTo>
                  <a:pt x="2359317" y="1602931"/>
                </a:lnTo>
                <a:lnTo>
                  <a:pt x="2311136" y="1619583"/>
                </a:lnTo>
                <a:lnTo>
                  <a:pt x="2261811" y="1635250"/>
                </a:lnTo>
                <a:lnTo>
                  <a:pt x="2211386" y="1649907"/>
                </a:lnTo>
                <a:lnTo>
                  <a:pt x="2159902" y="1663530"/>
                </a:lnTo>
                <a:lnTo>
                  <a:pt x="2107402" y="1676095"/>
                </a:lnTo>
                <a:lnTo>
                  <a:pt x="2053929" y="1687578"/>
                </a:lnTo>
                <a:lnTo>
                  <a:pt x="1999526" y="1697955"/>
                </a:lnTo>
                <a:lnTo>
                  <a:pt x="1944236" y="1707202"/>
                </a:lnTo>
                <a:lnTo>
                  <a:pt x="1888101" y="1715294"/>
                </a:lnTo>
                <a:lnTo>
                  <a:pt x="1831163" y="1722207"/>
                </a:lnTo>
                <a:lnTo>
                  <a:pt x="1773466" y="1727918"/>
                </a:lnTo>
                <a:lnTo>
                  <a:pt x="1715053" y="1732401"/>
                </a:lnTo>
                <a:lnTo>
                  <a:pt x="1655965" y="1735634"/>
                </a:lnTo>
                <a:lnTo>
                  <a:pt x="1596245" y="1737591"/>
                </a:lnTo>
                <a:lnTo>
                  <a:pt x="1535938" y="1738249"/>
                </a:lnTo>
                <a:lnTo>
                  <a:pt x="1475630" y="1737591"/>
                </a:lnTo>
                <a:lnTo>
                  <a:pt x="1415910" y="1735634"/>
                </a:lnTo>
                <a:lnTo>
                  <a:pt x="1356822" y="1732401"/>
                </a:lnTo>
                <a:lnTo>
                  <a:pt x="1298409" y="1727918"/>
                </a:lnTo>
                <a:lnTo>
                  <a:pt x="1240712" y="1722207"/>
                </a:lnTo>
                <a:lnTo>
                  <a:pt x="1183774" y="1715294"/>
                </a:lnTo>
                <a:lnTo>
                  <a:pt x="1127639" y="1707202"/>
                </a:lnTo>
                <a:lnTo>
                  <a:pt x="1072349" y="1697955"/>
                </a:lnTo>
                <a:lnTo>
                  <a:pt x="1017946" y="1687578"/>
                </a:lnTo>
                <a:lnTo>
                  <a:pt x="964473" y="1676095"/>
                </a:lnTo>
                <a:lnTo>
                  <a:pt x="911973" y="1663530"/>
                </a:lnTo>
                <a:lnTo>
                  <a:pt x="860489" y="1649907"/>
                </a:lnTo>
                <a:lnTo>
                  <a:pt x="810064" y="1635250"/>
                </a:lnTo>
                <a:lnTo>
                  <a:pt x="760739" y="1619583"/>
                </a:lnTo>
                <a:lnTo>
                  <a:pt x="712558" y="1602931"/>
                </a:lnTo>
                <a:lnTo>
                  <a:pt x="665563" y="1585318"/>
                </a:lnTo>
                <a:lnTo>
                  <a:pt x="619798" y="1566768"/>
                </a:lnTo>
                <a:lnTo>
                  <a:pt x="575304" y="1547304"/>
                </a:lnTo>
                <a:lnTo>
                  <a:pt x="532125" y="1526952"/>
                </a:lnTo>
                <a:lnTo>
                  <a:pt x="490303" y="1505735"/>
                </a:lnTo>
                <a:lnTo>
                  <a:pt x="449881" y="1483677"/>
                </a:lnTo>
                <a:lnTo>
                  <a:pt x="410902" y="1460803"/>
                </a:lnTo>
                <a:lnTo>
                  <a:pt x="373407" y="1437136"/>
                </a:lnTo>
                <a:lnTo>
                  <a:pt x="337441" y="1412702"/>
                </a:lnTo>
                <a:lnTo>
                  <a:pt x="303045" y="1387523"/>
                </a:lnTo>
                <a:lnTo>
                  <a:pt x="270263" y="1361625"/>
                </a:lnTo>
                <a:lnTo>
                  <a:pt x="239137" y="1335031"/>
                </a:lnTo>
                <a:lnTo>
                  <a:pt x="209709" y="1307766"/>
                </a:lnTo>
                <a:lnTo>
                  <a:pt x="182023" y="1279853"/>
                </a:lnTo>
                <a:lnTo>
                  <a:pt x="156121" y="1251316"/>
                </a:lnTo>
                <a:lnTo>
                  <a:pt x="109841" y="1192471"/>
                </a:lnTo>
                <a:lnTo>
                  <a:pt x="71209" y="1131422"/>
                </a:lnTo>
                <a:lnTo>
                  <a:pt x="40567" y="1068364"/>
                </a:lnTo>
                <a:lnTo>
                  <a:pt x="18257" y="1003489"/>
                </a:lnTo>
                <a:lnTo>
                  <a:pt x="4621" y="936990"/>
                </a:lnTo>
                <a:lnTo>
                  <a:pt x="0" y="869061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580880" y="1909698"/>
            <a:ext cx="1671320" cy="859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" marR="5080" indent="-22860">
              <a:lnSpc>
                <a:spcPct val="100000"/>
              </a:lnSpc>
            </a:pPr>
            <a:r>
              <a:rPr sz="2800" spc="-90" dirty="0">
                <a:latin typeface="Verdana"/>
                <a:cs typeface="Verdana"/>
              </a:rPr>
              <a:t>Слуховая  </a:t>
            </a:r>
            <a:r>
              <a:rPr sz="2800" spc="160" dirty="0">
                <a:latin typeface="Verdana"/>
                <a:cs typeface="Verdana"/>
              </a:rPr>
              <a:t>система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975725" y="3536950"/>
            <a:ext cx="2976880" cy="1979930"/>
          </a:xfrm>
          <a:custGeom>
            <a:avLst/>
            <a:gdLst/>
            <a:ahLst/>
            <a:cxnLst/>
            <a:rect l="l" t="t" r="r" b="b"/>
            <a:pathLst>
              <a:path w="2976879" h="1979929">
                <a:moveTo>
                  <a:pt x="1488313" y="0"/>
                </a:moveTo>
                <a:lnTo>
                  <a:pt x="1431226" y="714"/>
                </a:lnTo>
                <a:lnTo>
                  <a:pt x="1374684" y="2841"/>
                </a:lnTo>
                <a:lnTo>
                  <a:pt x="1318723" y="6355"/>
                </a:lnTo>
                <a:lnTo>
                  <a:pt x="1263383" y="11229"/>
                </a:lnTo>
                <a:lnTo>
                  <a:pt x="1208701" y="17439"/>
                </a:lnTo>
                <a:lnTo>
                  <a:pt x="1154718" y="24959"/>
                </a:lnTo>
                <a:lnTo>
                  <a:pt x="1101470" y="33763"/>
                </a:lnTo>
                <a:lnTo>
                  <a:pt x="1048997" y="43825"/>
                </a:lnTo>
                <a:lnTo>
                  <a:pt x="997338" y="55121"/>
                </a:lnTo>
                <a:lnTo>
                  <a:pt x="946530" y="67623"/>
                </a:lnTo>
                <a:lnTo>
                  <a:pt x="896612" y="81308"/>
                </a:lnTo>
                <a:lnTo>
                  <a:pt x="847623" y="96148"/>
                </a:lnTo>
                <a:lnTo>
                  <a:pt x="799602" y="112119"/>
                </a:lnTo>
                <a:lnTo>
                  <a:pt x="752587" y="129195"/>
                </a:lnTo>
                <a:lnTo>
                  <a:pt x="706616" y="147349"/>
                </a:lnTo>
                <a:lnTo>
                  <a:pt x="661728" y="166558"/>
                </a:lnTo>
                <a:lnTo>
                  <a:pt x="617962" y="186794"/>
                </a:lnTo>
                <a:lnTo>
                  <a:pt x="575356" y="208033"/>
                </a:lnTo>
                <a:lnTo>
                  <a:pt x="533948" y="230249"/>
                </a:lnTo>
                <a:lnTo>
                  <a:pt x="493778" y="253416"/>
                </a:lnTo>
                <a:lnTo>
                  <a:pt x="454884" y="277508"/>
                </a:lnTo>
                <a:lnTo>
                  <a:pt x="417304" y="302500"/>
                </a:lnTo>
                <a:lnTo>
                  <a:pt x="381076" y="328366"/>
                </a:lnTo>
                <a:lnTo>
                  <a:pt x="346241" y="355081"/>
                </a:lnTo>
                <a:lnTo>
                  <a:pt x="312835" y="382619"/>
                </a:lnTo>
                <a:lnTo>
                  <a:pt x="280898" y="410955"/>
                </a:lnTo>
                <a:lnTo>
                  <a:pt x="250467" y="440062"/>
                </a:lnTo>
                <a:lnTo>
                  <a:pt x="221583" y="469915"/>
                </a:lnTo>
                <a:lnTo>
                  <a:pt x="194282" y="500489"/>
                </a:lnTo>
                <a:lnTo>
                  <a:pt x="168605" y="531758"/>
                </a:lnTo>
                <a:lnTo>
                  <a:pt x="144588" y="563696"/>
                </a:lnTo>
                <a:lnTo>
                  <a:pt x="122272" y="596278"/>
                </a:lnTo>
                <a:lnTo>
                  <a:pt x="101693" y="629478"/>
                </a:lnTo>
                <a:lnTo>
                  <a:pt x="82892" y="663271"/>
                </a:lnTo>
                <a:lnTo>
                  <a:pt x="65906" y="697630"/>
                </a:lnTo>
                <a:lnTo>
                  <a:pt x="37534" y="767947"/>
                </a:lnTo>
                <a:lnTo>
                  <a:pt x="16887" y="840224"/>
                </a:lnTo>
                <a:lnTo>
                  <a:pt x="4273" y="914256"/>
                </a:lnTo>
                <a:lnTo>
                  <a:pt x="0" y="989838"/>
                </a:lnTo>
                <a:lnTo>
                  <a:pt x="1074" y="1027801"/>
                </a:lnTo>
                <a:lnTo>
                  <a:pt x="9557" y="1102619"/>
                </a:lnTo>
                <a:lnTo>
                  <a:pt x="26226" y="1175787"/>
                </a:lnTo>
                <a:lnTo>
                  <a:pt x="50774" y="1247101"/>
                </a:lnTo>
                <a:lnTo>
                  <a:pt x="82892" y="1316354"/>
                </a:lnTo>
                <a:lnTo>
                  <a:pt x="101693" y="1350144"/>
                </a:lnTo>
                <a:lnTo>
                  <a:pt x="122272" y="1383343"/>
                </a:lnTo>
                <a:lnTo>
                  <a:pt x="144588" y="1415923"/>
                </a:lnTo>
                <a:lnTo>
                  <a:pt x="168605" y="1447861"/>
                </a:lnTo>
                <a:lnTo>
                  <a:pt x="194282" y="1479129"/>
                </a:lnTo>
                <a:lnTo>
                  <a:pt x="221583" y="1509703"/>
                </a:lnTo>
                <a:lnTo>
                  <a:pt x="250467" y="1539557"/>
                </a:lnTo>
                <a:lnTo>
                  <a:pt x="280898" y="1568665"/>
                </a:lnTo>
                <a:lnTo>
                  <a:pt x="312835" y="1597002"/>
                </a:lnTo>
                <a:lnTo>
                  <a:pt x="346241" y="1624541"/>
                </a:lnTo>
                <a:lnTo>
                  <a:pt x="381076" y="1651258"/>
                </a:lnTo>
                <a:lnTo>
                  <a:pt x="417304" y="1677126"/>
                </a:lnTo>
                <a:lnTo>
                  <a:pt x="454884" y="1702121"/>
                </a:lnTo>
                <a:lnTo>
                  <a:pt x="493778" y="1726215"/>
                </a:lnTo>
                <a:lnTo>
                  <a:pt x="533948" y="1749385"/>
                </a:lnTo>
                <a:lnTo>
                  <a:pt x="575356" y="1771603"/>
                </a:lnTo>
                <a:lnTo>
                  <a:pt x="617962" y="1792845"/>
                </a:lnTo>
                <a:lnTo>
                  <a:pt x="661728" y="1813084"/>
                </a:lnTo>
                <a:lnTo>
                  <a:pt x="706616" y="1832295"/>
                </a:lnTo>
                <a:lnTo>
                  <a:pt x="752587" y="1850453"/>
                </a:lnTo>
                <a:lnTo>
                  <a:pt x="799602" y="1867532"/>
                </a:lnTo>
                <a:lnTo>
                  <a:pt x="847623" y="1883506"/>
                </a:lnTo>
                <a:lnTo>
                  <a:pt x="896612" y="1898349"/>
                </a:lnTo>
                <a:lnTo>
                  <a:pt x="946530" y="1912036"/>
                </a:lnTo>
                <a:lnTo>
                  <a:pt x="997338" y="1924541"/>
                </a:lnTo>
                <a:lnTo>
                  <a:pt x="1048997" y="1935839"/>
                </a:lnTo>
                <a:lnTo>
                  <a:pt x="1101470" y="1945904"/>
                </a:lnTo>
                <a:lnTo>
                  <a:pt x="1154718" y="1954710"/>
                </a:lnTo>
                <a:lnTo>
                  <a:pt x="1208701" y="1962231"/>
                </a:lnTo>
                <a:lnTo>
                  <a:pt x="1263383" y="1968443"/>
                </a:lnTo>
                <a:lnTo>
                  <a:pt x="1318723" y="1973319"/>
                </a:lnTo>
                <a:lnTo>
                  <a:pt x="1374684" y="1976833"/>
                </a:lnTo>
                <a:lnTo>
                  <a:pt x="1431226" y="1978961"/>
                </a:lnTo>
                <a:lnTo>
                  <a:pt x="1488313" y="1979676"/>
                </a:lnTo>
                <a:lnTo>
                  <a:pt x="1545399" y="1978961"/>
                </a:lnTo>
                <a:lnTo>
                  <a:pt x="1601941" y="1976833"/>
                </a:lnTo>
                <a:lnTo>
                  <a:pt x="1657902" y="1973319"/>
                </a:lnTo>
                <a:lnTo>
                  <a:pt x="1713242" y="1968443"/>
                </a:lnTo>
                <a:lnTo>
                  <a:pt x="1767924" y="1962231"/>
                </a:lnTo>
                <a:lnTo>
                  <a:pt x="1821907" y="1954710"/>
                </a:lnTo>
                <a:lnTo>
                  <a:pt x="1875155" y="1945904"/>
                </a:lnTo>
                <a:lnTo>
                  <a:pt x="1927628" y="1935839"/>
                </a:lnTo>
                <a:lnTo>
                  <a:pt x="1979287" y="1924541"/>
                </a:lnTo>
                <a:lnTo>
                  <a:pt x="2030095" y="1912036"/>
                </a:lnTo>
                <a:lnTo>
                  <a:pt x="2080013" y="1898349"/>
                </a:lnTo>
                <a:lnTo>
                  <a:pt x="2129002" y="1883506"/>
                </a:lnTo>
                <a:lnTo>
                  <a:pt x="2177023" y="1867532"/>
                </a:lnTo>
                <a:lnTo>
                  <a:pt x="2224038" y="1850453"/>
                </a:lnTo>
                <a:lnTo>
                  <a:pt x="2270009" y="1832295"/>
                </a:lnTo>
                <a:lnTo>
                  <a:pt x="2314897" y="1813084"/>
                </a:lnTo>
                <a:lnTo>
                  <a:pt x="2358663" y="1792845"/>
                </a:lnTo>
                <a:lnTo>
                  <a:pt x="2401269" y="1771603"/>
                </a:lnTo>
                <a:lnTo>
                  <a:pt x="2442677" y="1749385"/>
                </a:lnTo>
                <a:lnTo>
                  <a:pt x="2482847" y="1726215"/>
                </a:lnTo>
                <a:lnTo>
                  <a:pt x="2521741" y="1702121"/>
                </a:lnTo>
                <a:lnTo>
                  <a:pt x="2559321" y="1677126"/>
                </a:lnTo>
                <a:lnTo>
                  <a:pt x="2595549" y="1651258"/>
                </a:lnTo>
                <a:lnTo>
                  <a:pt x="2630384" y="1624541"/>
                </a:lnTo>
                <a:lnTo>
                  <a:pt x="2663790" y="1597002"/>
                </a:lnTo>
                <a:lnTo>
                  <a:pt x="2695727" y="1568665"/>
                </a:lnTo>
                <a:lnTo>
                  <a:pt x="2726158" y="1539557"/>
                </a:lnTo>
                <a:lnTo>
                  <a:pt x="2755042" y="1509703"/>
                </a:lnTo>
                <a:lnTo>
                  <a:pt x="2782343" y="1479129"/>
                </a:lnTo>
                <a:lnTo>
                  <a:pt x="2808020" y="1447861"/>
                </a:lnTo>
                <a:lnTo>
                  <a:pt x="2832037" y="1415923"/>
                </a:lnTo>
                <a:lnTo>
                  <a:pt x="2854353" y="1383343"/>
                </a:lnTo>
                <a:lnTo>
                  <a:pt x="2874932" y="1350144"/>
                </a:lnTo>
                <a:lnTo>
                  <a:pt x="2893733" y="1316354"/>
                </a:lnTo>
                <a:lnTo>
                  <a:pt x="2910719" y="1281998"/>
                </a:lnTo>
                <a:lnTo>
                  <a:pt x="2939091" y="1211689"/>
                </a:lnTo>
                <a:lnTo>
                  <a:pt x="2959738" y="1139422"/>
                </a:lnTo>
                <a:lnTo>
                  <a:pt x="2972352" y="1065403"/>
                </a:lnTo>
                <a:lnTo>
                  <a:pt x="2976626" y="989838"/>
                </a:lnTo>
                <a:lnTo>
                  <a:pt x="2975551" y="951866"/>
                </a:lnTo>
                <a:lnTo>
                  <a:pt x="2967068" y="877033"/>
                </a:lnTo>
                <a:lnTo>
                  <a:pt x="2950399" y="803853"/>
                </a:lnTo>
                <a:lnTo>
                  <a:pt x="2925851" y="732531"/>
                </a:lnTo>
                <a:lnTo>
                  <a:pt x="2893733" y="663271"/>
                </a:lnTo>
                <a:lnTo>
                  <a:pt x="2874932" y="629478"/>
                </a:lnTo>
                <a:lnTo>
                  <a:pt x="2854353" y="596278"/>
                </a:lnTo>
                <a:lnTo>
                  <a:pt x="2832037" y="563696"/>
                </a:lnTo>
                <a:lnTo>
                  <a:pt x="2808020" y="531758"/>
                </a:lnTo>
                <a:lnTo>
                  <a:pt x="2782343" y="500489"/>
                </a:lnTo>
                <a:lnTo>
                  <a:pt x="2755042" y="469915"/>
                </a:lnTo>
                <a:lnTo>
                  <a:pt x="2726158" y="440062"/>
                </a:lnTo>
                <a:lnTo>
                  <a:pt x="2695727" y="410955"/>
                </a:lnTo>
                <a:lnTo>
                  <a:pt x="2663790" y="382619"/>
                </a:lnTo>
                <a:lnTo>
                  <a:pt x="2630384" y="355081"/>
                </a:lnTo>
                <a:lnTo>
                  <a:pt x="2595549" y="328366"/>
                </a:lnTo>
                <a:lnTo>
                  <a:pt x="2559321" y="302500"/>
                </a:lnTo>
                <a:lnTo>
                  <a:pt x="2521741" y="277508"/>
                </a:lnTo>
                <a:lnTo>
                  <a:pt x="2482847" y="253416"/>
                </a:lnTo>
                <a:lnTo>
                  <a:pt x="2442677" y="230249"/>
                </a:lnTo>
                <a:lnTo>
                  <a:pt x="2401269" y="208033"/>
                </a:lnTo>
                <a:lnTo>
                  <a:pt x="2358663" y="186794"/>
                </a:lnTo>
                <a:lnTo>
                  <a:pt x="2314897" y="166558"/>
                </a:lnTo>
                <a:lnTo>
                  <a:pt x="2270009" y="147349"/>
                </a:lnTo>
                <a:lnTo>
                  <a:pt x="2224038" y="129195"/>
                </a:lnTo>
                <a:lnTo>
                  <a:pt x="2177023" y="112119"/>
                </a:lnTo>
                <a:lnTo>
                  <a:pt x="2129002" y="96148"/>
                </a:lnTo>
                <a:lnTo>
                  <a:pt x="2080013" y="81308"/>
                </a:lnTo>
                <a:lnTo>
                  <a:pt x="2030095" y="67623"/>
                </a:lnTo>
                <a:lnTo>
                  <a:pt x="1979287" y="55121"/>
                </a:lnTo>
                <a:lnTo>
                  <a:pt x="1927628" y="43825"/>
                </a:lnTo>
                <a:lnTo>
                  <a:pt x="1875155" y="33763"/>
                </a:lnTo>
                <a:lnTo>
                  <a:pt x="1821907" y="24959"/>
                </a:lnTo>
                <a:lnTo>
                  <a:pt x="1767924" y="17439"/>
                </a:lnTo>
                <a:lnTo>
                  <a:pt x="1713242" y="11229"/>
                </a:lnTo>
                <a:lnTo>
                  <a:pt x="1657902" y="6355"/>
                </a:lnTo>
                <a:lnTo>
                  <a:pt x="1601941" y="2841"/>
                </a:lnTo>
                <a:lnTo>
                  <a:pt x="1545399" y="714"/>
                </a:lnTo>
                <a:lnTo>
                  <a:pt x="14883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75725" y="3536950"/>
            <a:ext cx="2976880" cy="1979930"/>
          </a:xfrm>
          <a:custGeom>
            <a:avLst/>
            <a:gdLst/>
            <a:ahLst/>
            <a:cxnLst/>
            <a:rect l="l" t="t" r="r" b="b"/>
            <a:pathLst>
              <a:path w="2976879" h="1979929">
                <a:moveTo>
                  <a:pt x="0" y="989838"/>
                </a:moveTo>
                <a:lnTo>
                  <a:pt x="4273" y="914256"/>
                </a:lnTo>
                <a:lnTo>
                  <a:pt x="16887" y="840224"/>
                </a:lnTo>
                <a:lnTo>
                  <a:pt x="37534" y="767947"/>
                </a:lnTo>
                <a:lnTo>
                  <a:pt x="65906" y="697630"/>
                </a:lnTo>
                <a:lnTo>
                  <a:pt x="82892" y="663271"/>
                </a:lnTo>
                <a:lnTo>
                  <a:pt x="101693" y="629478"/>
                </a:lnTo>
                <a:lnTo>
                  <a:pt x="122272" y="596278"/>
                </a:lnTo>
                <a:lnTo>
                  <a:pt x="144588" y="563696"/>
                </a:lnTo>
                <a:lnTo>
                  <a:pt x="168605" y="531758"/>
                </a:lnTo>
                <a:lnTo>
                  <a:pt x="194282" y="500489"/>
                </a:lnTo>
                <a:lnTo>
                  <a:pt x="221583" y="469915"/>
                </a:lnTo>
                <a:lnTo>
                  <a:pt x="250467" y="440062"/>
                </a:lnTo>
                <a:lnTo>
                  <a:pt x="280898" y="410955"/>
                </a:lnTo>
                <a:lnTo>
                  <a:pt x="312835" y="382619"/>
                </a:lnTo>
                <a:lnTo>
                  <a:pt x="346241" y="355081"/>
                </a:lnTo>
                <a:lnTo>
                  <a:pt x="381076" y="328366"/>
                </a:lnTo>
                <a:lnTo>
                  <a:pt x="417304" y="302500"/>
                </a:lnTo>
                <a:lnTo>
                  <a:pt x="454884" y="277508"/>
                </a:lnTo>
                <a:lnTo>
                  <a:pt x="493778" y="253416"/>
                </a:lnTo>
                <a:lnTo>
                  <a:pt x="533948" y="230249"/>
                </a:lnTo>
                <a:lnTo>
                  <a:pt x="575356" y="208033"/>
                </a:lnTo>
                <a:lnTo>
                  <a:pt x="617962" y="186794"/>
                </a:lnTo>
                <a:lnTo>
                  <a:pt x="661728" y="166558"/>
                </a:lnTo>
                <a:lnTo>
                  <a:pt x="706616" y="147349"/>
                </a:lnTo>
                <a:lnTo>
                  <a:pt x="752587" y="129195"/>
                </a:lnTo>
                <a:lnTo>
                  <a:pt x="799602" y="112119"/>
                </a:lnTo>
                <a:lnTo>
                  <a:pt x="847623" y="96148"/>
                </a:lnTo>
                <a:lnTo>
                  <a:pt x="896612" y="81308"/>
                </a:lnTo>
                <a:lnTo>
                  <a:pt x="946530" y="67623"/>
                </a:lnTo>
                <a:lnTo>
                  <a:pt x="997338" y="55121"/>
                </a:lnTo>
                <a:lnTo>
                  <a:pt x="1048997" y="43825"/>
                </a:lnTo>
                <a:lnTo>
                  <a:pt x="1101470" y="33763"/>
                </a:lnTo>
                <a:lnTo>
                  <a:pt x="1154718" y="24959"/>
                </a:lnTo>
                <a:lnTo>
                  <a:pt x="1208701" y="17439"/>
                </a:lnTo>
                <a:lnTo>
                  <a:pt x="1263383" y="11229"/>
                </a:lnTo>
                <a:lnTo>
                  <a:pt x="1318723" y="6355"/>
                </a:lnTo>
                <a:lnTo>
                  <a:pt x="1374684" y="2841"/>
                </a:lnTo>
                <a:lnTo>
                  <a:pt x="1431226" y="714"/>
                </a:lnTo>
                <a:lnTo>
                  <a:pt x="1488313" y="0"/>
                </a:lnTo>
                <a:lnTo>
                  <a:pt x="1545399" y="714"/>
                </a:lnTo>
                <a:lnTo>
                  <a:pt x="1601941" y="2841"/>
                </a:lnTo>
                <a:lnTo>
                  <a:pt x="1657902" y="6355"/>
                </a:lnTo>
                <a:lnTo>
                  <a:pt x="1713242" y="11229"/>
                </a:lnTo>
                <a:lnTo>
                  <a:pt x="1767924" y="17439"/>
                </a:lnTo>
                <a:lnTo>
                  <a:pt x="1821907" y="24959"/>
                </a:lnTo>
                <a:lnTo>
                  <a:pt x="1875155" y="33763"/>
                </a:lnTo>
                <a:lnTo>
                  <a:pt x="1927628" y="43825"/>
                </a:lnTo>
                <a:lnTo>
                  <a:pt x="1979287" y="55121"/>
                </a:lnTo>
                <a:lnTo>
                  <a:pt x="2030095" y="67623"/>
                </a:lnTo>
                <a:lnTo>
                  <a:pt x="2080013" y="81308"/>
                </a:lnTo>
                <a:lnTo>
                  <a:pt x="2129002" y="96148"/>
                </a:lnTo>
                <a:lnTo>
                  <a:pt x="2177023" y="112119"/>
                </a:lnTo>
                <a:lnTo>
                  <a:pt x="2224038" y="129195"/>
                </a:lnTo>
                <a:lnTo>
                  <a:pt x="2270009" y="147349"/>
                </a:lnTo>
                <a:lnTo>
                  <a:pt x="2314897" y="166558"/>
                </a:lnTo>
                <a:lnTo>
                  <a:pt x="2358663" y="186794"/>
                </a:lnTo>
                <a:lnTo>
                  <a:pt x="2401269" y="208033"/>
                </a:lnTo>
                <a:lnTo>
                  <a:pt x="2442677" y="230249"/>
                </a:lnTo>
                <a:lnTo>
                  <a:pt x="2482847" y="253416"/>
                </a:lnTo>
                <a:lnTo>
                  <a:pt x="2521741" y="277508"/>
                </a:lnTo>
                <a:lnTo>
                  <a:pt x="2559321" y="302500"/>
                </a:lnTo>
                <a:lnTo>
                  <a:pt x="2595549" y="328366"/>
                </a:lnTo>
                <a:lnTo>
                  <a:pt x="2630384" y="355081"/>
                </a:lnTo>
                <a:lnTo>
                  <a:pt x="2663790" y="382619"/>
                </a:lnTo>
                <a:lnTo>
                  <a:pt x="2695727" y="410955"/>
                </a:lnTo>
                <a:lnTo>
                  <a:pt x="2726158" y="440062"/>
                </a:lnTo>
                <a:lnTo>
                  <a:pt x="2755042" y="469915"/>
                </a:lnTo>
                <a:lnTo>
                  <a:pt x="2782343" y="500489"/>
                </a:lnTo>
                <a:lnTo>
                  <a:pt x="2808020" y="531758"/>
                </a:lnTo>
                <a:lnTo>
                  <a:pt x="2832037" y="563696"/>
                </a:lnTo>
                <a:lnTo>
                  <a:pt x="2854353" y="596278"/>
                </a:lnTo>
                <a:lnTo>
                  <a:pt x="2874932" y="629478"/>
                </a:lnTo>
                <a:lnTo>
                  <a:pt x="2893733" y="663271"/>
                </a:lnTo>
                <a:lnTo>
                  <a:pt x="2910719" y="697630"/>
                </a:lnTo>
                <a:lnTo>
                  <a:pt x="2939091" y="767947"/>
                </a:lnTo>
                <a:lnTo>
                  <a:pt x="2959738" y="840224"/>
                </a:lnTo>
                <a:lnTo>
                  <a:pt x="2972352" y="914256"/>
                </a:lnTo>
                <a:lnTo>
                  <a:pt x="2976626" y="989838"/>
                </a:lnTo>
                <a:lnTo>
                  <a:pt x="2975551" y="1027801"/>
                </a:lnTo>
                <a:lnTo>
                  <a:pt x="2967068" y="1102619"/>
                </a:lnTo>
                <a:lnTo>
                  <a:pt x="2950399" y="1175787"/>
                </a:lnTo>
                <a:lnTo>
                  <a:pt x="2925851" y="1247101"/>
                </a:lnTo>
                <a:lnTo>
                  <a:pt x="2893733" y="1316354"/>
                </a:lnTo>
                <a:lnTo>
                  <a:pt x="2874932" y="1350144"/>
                </a:lnTo>
                <a:lnTo>
                  <a:pt x="2854353" y="1383343"/>
                </a:lnTo>
                <a:lnTo>
                  <a:pt x="2832037" y="1415923"/>
                </a:lnTo>
                <a:lnTo>
                  <a:pt x="2808020" y="1447861"/>
                </a:lnTo>
                <a:lnTo>
                  <a:pt x="2782343" y="1479129"/>
                </a:lnTo>
                <a:lnTo>
                  <a:pt x="2755042" y="1509703"/>
                </a:lnTo>
                <a:lnTo>
                  <a:pt x="2726158" y="1539557"/>
                </a:lnTo>
                <a:lnTo>
                  <a:pt x="2695727" y="1568665"/>
                </a:lnTo>
                <a:lnTo>
                  <a:pt x="2663790" y="1597002"/>
                </a:lnTo>
                <a:lnTo>
                  <a:pt x="2630384" y="1624541"/>
                </a:lnTo>
                <a:lnTo>
                  <a:pt x="2595549" y="1651258"/>
                </a:lnTo>
                <a:lnTo>
                  <a:pt x="2559321" y="1677126"/>
                </a:lnTo>
                <a:lnTo>
                  <a:pt x="2521741" y="1702121"/>
                </a:lnTo>
                <a:lnTo>
                  <a:pt x="2482847" y="1726215"/>
                </a:lnTo>
                <a:lnTo>
                  <a:pt x="2442677" y="1749385"/>
                </a:lnTo>
                <a:lnTo>
                  <a:pt x="2401269" y="1771603"/>
                </a:lnTo>
                <a:lnTo>
                  <a:pt x="2358663" y="1792845"/>
                </a:lnTo>
                <a:lnTo>
                  <a:pt x="2314897" y="1813084"/>
                </a:lnTo>
                <a:lnTo>
                  <a:pt x="2270009" y="1832295"/>
                </a:lnTo>
                <a:lnTo>
                  <a:pt x="2224038" y="1850453"/>
                </a:lnTo>
                <a:lnTo>
                  <a:pt x="2177023" y="1867532"/>
                </a:lnTo>
                <a:lnTo>
                  <a:pt x="2129002" y="1883506"/>
                </a:lnTo>
                <a:lnTo>
                  <a:pt x="2080013" y="1898349"/>
                </a:lnTo>
                <a:lnTo>
                  <a:pt x="2030095" y="1912036"/>
                </a:lnTo>
                <a:lnTo>
                  <a:pt x="1979287" y="1924541"/>
                </a:lnTo>
                <a:lnTo>
                  <a:pt x="1927628" y="1935839"/>
                </a:lnTo>
                <a:lnTo>
                  <a:pt x="1875155" y="1945904"/>
                </a:lnTo>
                <a:lnTo>
                  <a:pt x="1821907" y="1954710"/>
                </a:lnTo>
                <a:lnTo>
                  <a:pt x="1767924" y="1962231"/>
                </a:lnTo>
                <a:lnTo>
                  <a:pt x="1713242" y="1968443"/>
                </a:lnTo>
                <a:lnTo>
                  <a:pt x="1657902" y="1973319"/>
                </a:lnTo>
                <a:lnTo>
                  <a:pt x="1601941" y="1976833"/>
                </a:lnTo>
                <a:lnTo>
                  <a:pt x="1545399" y="1978961"/>
                </a:lnTo>
                <a:lnTo>
                  <a:pt x="1488313" y="1979676"/>
                </a:lnTo>
                <a:lnTo>
                  <a:pt x="1431226" y="1978961"/>
                </a:lnTo>
                <a:lnTo>
                  <a:pt x="1374684" y="1976833"/>
                </a:lnTo>
                <a:lnTo>
                  <a:pt x="1318723" y="1973319"/>
                </a:lnTo>
                <a:lnTo>
                  <a:pt x="1263383" y="1968443"/>
                </a:lnTo>
                <a:lnTo>
                  <a:pt x="1208701" y="1962231"/>
                </a:lnTo>
                <a:lnTo>
                  <a:pt x="1154718" y="1954710"/>
                </a:lnTo>
                <a:lnTo>
                  <a:pt x="1101470" y="1945904"/>
                </a:lnTo>
                <a:lnTo>
                  <a:pt x="1048997" y="1935839"/>
                </a:lnTo>
                <a:lnTo>
                  <a:pt x="997338" y="1924541"/>
                </a:lnTo>
                <a:lnTo>
                  <a:pt x="946530" y="1912036"/>
                </a:lnTo>
                <a:lnTo>
                  <a:pt x="896612" y="1898349"/>
                </a:lnTo>
                <a:lnTo>
                  <a:pt x="847623" y="1883506"/>
                </a:lnTo>
                <a:lnTo>
                  <a:pt x="799602" y="1867532"/>
                </a:lnTo>
                <a:lnTo>
                  <a:pt x="752587" y="1850453"/>
                </a:lnTo>
                <a:lnTo>
                  <a:pt x="706616" y="1832295"/>
                </a:lnTo>
                <a:lnTo>
                  <a:pt x="661728" y="1813084"/>
                </a:lnTo>
                <a:lnTo>
                  <a:pt x="617962" y="1792845"/>
                </a:lnTo>
                <a:lnTo>
                  <a:pt x="575356" y="1771603"/>
                </a:lnTo>
                <a:lnTo>
                  <a:pt x="533948" y="1749385"/>
                </a:lnTo>
                <a:lnTo>
                  <a:pt x="493778" y="1726215"/>
                </a:lnTo>
                <a:lnTo>
                  <a:pt x="454884" y="1702121"/>
                </a:lnTo>
                <a:lnTo>
                  <a:pt x="417304" y="1677126"/>
                </a:lnTo>
                <a:lnTo>
                  <a:pt x="381076" y="1651258"/>
                </a:lnTo>
                <a:lnTo>
                  <a:pt x="346241" y="1624541"/>
                </a:lnTo>
                <a:lnTo>
                  <a:pt x="312835" y="1597002"/>
                </a:lnTo>
                <a:lnTo>
                  <a:pt x="280898" y="1568665"/>
                </a:lnTo>
                <a:lnTo>
                  <a:pt x="250467" y="1539557"/>
                </a:lnTo>
                <a:lnTo>
                  <a:pt x="221583" y="1509703"/>
                </a:lnTo>
                <a:lnTo>
                  <a:pt x="194282" y="1479129"/>
                </a:lnTo>
                <a:lnTo>
                  <a:pt x="168605" y="1447861"/>
                </a:lnTo>
                <a:lnTo>
                  <a:pt x="144588" y="1415923"/>
                </a:lnTo>
                <a:lnTo>
                  <a:pt x="122272" y="1383343"/>
                </a:lnTo>
                <a:lnTo>
                  <a:pt x="101693" y="1350144"/>
                </a:lnTo>
                <a:lnTo>
                  <a:pt x="82892" y="1316354"/>
                </a:lnTo>
                <a:lnTo>
                  <a:pt x="65906" y="1281998"/>
                </a:lnTo>
                <a:lnTo>
                  <a:pt x="37534" y="1211689"/>
                </a:lnTo>
                <a:lnTo>
                  <a:pt x="16887" y="1139422"/>
                </a:lnTo>
                <a:lnTo>
                  <a:pt x="4273" y="1065403"/>
                </a:lnTo>
                <a:lnTo>
                  <a:pt x="0" y="989838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4512" y="1590675"/>
            <a:ext cx="2760599" cy="16922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3087" y="3771900"/>
            <a:ext cx="2760599" cy="17113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05550" y="4614862"/>
            <a:ext cx="2600325" cy="1800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33347" y="1831975"/>
            <a:ext cx="2035810" cy="859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535" marR="5080" indent="-204470">
              <a:lnSpc>
                <a:spcPct val="100000"/>
              </a:lnSpc>
            </a:pPr>
            <a:r>
              <a:rPr sz="2800" spc="-60" dirty="0">
                <a:latin typeface="Verdana"/>
                <a:cs typeface="Verdana"/>
              </a:rPr>
              <a:t>Зрительн</a:t>
            </a:r>
            <a:r>
              <a:rPr sz="2800" spc="-70" dirty="0">
                <a:latin typeface="Verdana"/>
                <a:cs typeface="Verdana"/>
              </a:rPr>
              <a:t>а</a:t>
            </a:r>
            <a:r>
              <a:rPr sz="2800" spc="-345" dirty="0">
                <a:latin typeface="Verdana"/>
                <a:cs typeface="Verdana"/>
              </a:rPr>
              <a:t>я </a:t>
            </a:r>
            <a:r>
              <a:rPr sz="2800" spc="-254" dirty="0">
                <a:latin typeface="Verdana"/>
                <a:cs typeface="Verdana"/>
              </a:rPr>
              <a:t> </a:t>
            </a:r>
            <a:r>
              <a:rPr sz="2800" spc="160" dirty="0">
                <a:latin typeface="Verdana"/>
                <a:cs typeface="Verdana"/>
              </a:rPr>
              <a:t>система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59677" y="3973067"/>
            <a:ext cx="4694555" cy="189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26105" marR="5080" indent="31750" algn="just">
              <a:lnSpc>
                <a:spcPct val="100000"/>
              </a:lnSpc>
            </a:pPr>
            <a:r>
              <a:rPr sz="2400" spc="-15" dirty="0">
                <a:latin typeface="Verdana"/>
                <a:cs typeface="Verdana"/>
              </a:rPr>
              <a:t>Проприо-  </a:t>
            </a:r>
            <a:r>
              <a:rPr sz="2400" spc="15" dirty="0">
                <a:latin typeface="Verdana"/>
                <a:cs typeface="Verdana"/>
              </a:rPr>
              <a:t>це</a:t>
            </a:r>
            <a:r>
              <a:rPr sz="2400" spc="20" dirty="0">
                <a:latin typeface="Verdana"/>
                <a:cs typeface="Verdana"/>
              </a:rPr>
              <a:t>п</a:t>
            </a:r>
            <a:r>
              <a:rPr sz="2400" spc="-215" dirty="0">
                <a:latin typeface="Verdana"/>
                <a:cs typeface="Verdana"/>
              </a:rPr>
              <a:t>тив</a:t>
            </a:r>
            <a:r>
              <a:rPr sz="2400" spc="50" dirty="0">
                <a:latin typeface="Verdana"/>
                <a:cs typeface="Verdana"/>
              </a:rPr>
              <a:t>н</a:t>
            </a:r>
            <a:r>
              <a:rPr sz="2400" spc="55" dirty="0">
                <a:latin typeface="Verdana"/>
                <a:cs typeface="Verdana"/>
              </a:rPr>
              <a:t>а</a:t>
            </a:r>
            <a:r>
              <a:rPr sz="2400" spc="-295" dirty="0">
                <a:latin typeface="Verdana"/>
                <a:cs typeface="Verdana"/>
              </a:rPr>
              <a:t>я </a:t>
            </a:r>
            <a:r>
              <a:rPr sz="2400" spc="-220" dirty="0">
                <a:latin typeface="Verdana"/>
                <a:cs typeface="Verdana"/>
              </a:rPr>
              <a:t> </a:t>
            </a:r>
            <a:r>
              <a:rPr sz="2400" spc="135" dirty="0">
                <a:latin typeface="Verdana"/>
                <a:cs typeface="Verdana"/>
              </a:rPr>
              <a:t>система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400" spc="-150" dirty="0">
                <a:latin typeface="Verdana"/>
                <a:cs typeface="Verdana"/>
              </a:rPr>
              <a:t>Тактильная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spc="135" dirty="0">
                <a:latin typeface="Verdana"/>
                <a:cs typeface="Verdana"/>
              </a:rPr>
              <a:t>система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68825" y="2012823"/>
            <a:ext cx="2817876" cy="19796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08325" y="4999101"/>
            <a:ext cx="2687955" cy="1630680"/>
          </a:xfrm>
          <a:custGeom>
            <a:avLst/>
            <a:gdLst/>
            <a:ahLst/>
            <a:cxnLst/>
            <a:rect l="l" t="t" r="r" b="b"/>
            <a:pathLst>
              <a:path w="2687954" h="1630679">
                <a:moveTo>
                  <a:pt x="1343787" y="0"/>
                </a:moveTo>
                <a:lnTo>
                  <a:pt x="1283926" y="794"/>
                </a:lnTo>
                <a:lnTo>
                  <a:pt x="1224737" y="3154"/>
                </a:lnTo>
                <a:lnTo>
                  <a:pt x="1166273" y="7047"/>
                </a:lnTo>
                <a:lnTo>
                  <a:pt x="1108589" y="12439"/>
                </a:lnTo>
                <a:lnTo>
                  <a:pt x="1051739" y="19299"/>
                </a:lnTo>
                <a:lnTo>
                  <a:pt x="995779" y="27592"/>
                </a:lnTo>
                <a:lnTo>
                  <a:pt x="940763" y="37286"/>
                </a:lnTo>
                <a:lnTo>
                  <a:pt x="886745" y="48347"/>
                </a:lnTo>
                <a:lnTo>
                  <a:pt x="833780" y="60742"/>
                </a:lnTo>
                <a:lnTo>
                  <a:pt x="781922" y="74439"/>
                </a:lnTo>
                <a:lnTo>
                  <a:pt x="731227" y="89403"/>
                </a:lnTo>
                <a:lnTo>
                  <a:pt x="681749" y="105603"/>
                </a:lnTo>
                <a:lnTo>
                  <a:pt x="633542" y="123004"/>
                </a:lnTo>
                <a:lnTo>
                  <a:pt x="586661" y="141574"/>
                </a:lnTo>
                <a:lnTo>
                  <a:pt x="541161" y="161280"/>
                </a:lnTo>
                <a:lnTo>
                  <a:pt x="497097" y="182088"/>
                </a:lnTo>
                <a:lnTo>
                  <a:pt x="454522" y="203966"/>
                </a:lnTo>
                <a:lnTo>
                  <a:pt x="413491" y="226880"/>
                </a:lnTo>
                <a:lnTo>
                  <a:pt x="374060" y="250797"/>
                </a:lnTo>
                <a:lnTo>
                  <a:pt x="336283" y="275684"/>
                </a:lnTo>
                <a:lnTo>
                  <a:pt x="300214" y="301509"/>
                </a:lnTo>
                <a:lnTo>
                  <a:pt x="265907" y="328237"/>
                </a:lnTo>
                <a:lnTo>
                  <a:pt x="233419" y="355836"/>
                </a:lnTo>
                <a:lnTo>
                  <a:pt x="202802" y="384272"/>
                </a:lnTo>
                <a:lnTo>
                  <a:pt x="174112" y="413513"/>
                </a:lnTo>
                <a:lnTo>
                  <a:pt x="147404" y="443526"/>
                </a:lnTo>
                <a:lnTo>
                  <a:pt x="122731" y="474277"/>
                </a:lnTo>
                <a:lnTo>
                  <a:pt x="100150" y="505733"/>
                </a:lnTo>
                <a:lnTo>
                  <a:pt x="61476" y="570628"/>
                </a:lnTo>
                <a:lnTo>
                  <a:pt x="31820" y="637948"/>
                </a:lnTo>
                <a:lnTo>
                  <a:pt x="11619" y="707426"/>
                </a:lnTo>
                <a:lnTo>
                  <a:pt x="1309" y="778798"/>
                </a:lnTo>
                <a:lnTo>
                  <a:pt x="0" y="815111"/>
                </a:lnTo>
                <a:lnTo>
                  <a:pt x="1309" y="851422"/>
                </a:lnTo>
                <a:lnTo>
                  <a:pt x="11619" y="922792"/>
                </a:lnTo>
                <a:lnTo>
                  <a:pt x="31820" y="992270"/>
                </a:lnTo>
                <a:lnTo>
                  <a:pt x="61476" y="1059591"/>
                </a:lnTo>
                <a:lnTo>
                  <a:pt x="100150" y="1124490"/>
                </a:lnTo>
                <a:lnTo>
                  <a:pt x="122731" y="1155948"/>
                </a:lnTo>
                <a:lnTo>
                  <a:pt x="147404" y="1186701"/>
                </a:lnTo>
                <a:lnTo>
                  <a:pt x="174112" y="1216716"/>
                </a:lnTo>
                <a:lnTo>
                  <a:pt x="202802" y="1245960"/>
                </a:lnTo>
                <a:lnTo>
                  <a:pt x="233419" y="1274400"/>
                </a:lnTo>
                <a:lnTo>
                  <a:pt x="265907" y="1302002"/>
                </a:lnTo>
                <a:lnTo>
                  <a:pt x="300214" y="1328733"/>
                </a:lnTo>
                <a:lnTo>
                  <a:pt x="336283" y="1354561"/>
                </a:lnTo>
                <a:lnTo>
                  <a:pt x="374060" y="1379452"/>
                </a:lnTo>
                <a:lnTo>
                  <a:pt x="413491" y="1403372"/>
                </a:lnTo>
                <a:lnTo>
                  <a:pt x="454522" y="1426290"/>
                </a:lnTo>
                <a:lnTo>
                  <a:pt x="497097" y="1448171"/>
                </a:lnTo>
                <a:lnTo>
                  <a:pt x="541161" y="1468983"/>
                </a:lnTo>
                <a:lnTo>
                  <a:pt x="586661" y="1488693"/>
                </a:lnTo>
                <a:lnTo>
                  <a:pt x="633542" y="1507266"/>
                </a:lnTo>
                <a:lnTo>
                  <a:pt x="681749" y="1524671"/>
                </a:lnTo>
                <a:lnTo>
                  <a:pt x="731227" y="1540874"/>
                </a:lnTo>
                <a:lnTo>
                  <a:pt x="781922" y="1555842"/>
                </a:lnTo>
                <a:lnTo>
                  <a:pt x="833780" y="1569541"/>
                </a:lnTo>
                <a:lnTo>
                  <a:pt x="886745" y="1581939"/>
                </a:lnTo>
                <a:lnTo>
                  <a:pt x="940763" y="1593003"/>
                </a:lnTo>
                <a:lnTo>
                  <a:pt x="995779" y="1602699"/>
                </a:lnTo>
                <a:lnTo>
                  <a:pt x="1051739" y="1610994"/>
                </a:lnTo>
                <a:lnTo>
                  <a:pt x="1108589" y="1617855"/>
                </a:lnTo>
                <a:lnTo>
                  <a:pt x="1166273" y="1623249"/>
                </a:lnTo>
                <a:lnTo>
                  <a:pt x="1224737" y="1627144"/>
                </a:lnTo>
                <a:lnTo>
                  <a:pt x="1283926" y="1629504"/>
                </a:lnTo>
                <a:lnTo>
                  <a:pt x="1343787" y="1630299"/>
                </a:lnTo>
                <a:lnTo>
                  <a:pt x="1403647" y="1629504"/>
                </a:lnTo>
                <a:lnTo>
                  <a:pt x="1462837" y="1627144"/>
                </a:lnTo>
                <a:lnTo>
                  <a:pt x="1521303" y="1623249"/>
                </a:lnTo>
                <a:lnTo>
                  <a:pt x="1578988" y="1617855"/>
                </a:lnTo>
                <a:lnTo>
                  <a:pt x="1635840" y="1610994"/>
                </a:lnTo>
                <a:lnTo>
                  <a:pt x="1691803" y="1602699"/>
                </a:lnTo>
                <a:lnTo>
                  <a:pt x="1746822" y="1593003"/>
                </a:lnTo>
                <a:lnTo>
                  <a:pt x="1800844" y="1581939"/>
                </a:lnTo>
                <a:lnTo>
                  <a:pt x="1853812" y="1569541"/>
                </a:lnTo>
                <a:lnTo>
                  <a:pt x="1905674" y="1555842"/>
                </a:lnTo>
                <a:lnTo>
                  <a:pt x="1956373" y="1540874"/>
                </a:lnTo>
                <a:lnTo>
                  <a:pt x="2005856" y="1524671"/>
                </a:lnTo>
                <a:lnTo>
                  <a:pt x="2054067" y="1507266"/>
                </a:lnTo>
                <a:lnTo>
                  <a:pt x="2100952" y="1488693"/>
                </a:lnTo>
                <a:lnTo>
                  <a:pt x="2146457" y="1468983"/>
                </a:lnTo>
                <a:lnTo>
                  <a:pt x="2190527" y="1448171"/>
                </a:lnTo>
                <a:lnTo>
                  <a:pt x="2233107" y="1426290"/>
                </a:lnTo>
                <a:lnTo>
                  <a:pt x="2274143" y="1403372"/>
                </a:lnTo>
                <a:lnTo>
                  <a:pt x="2313579" y="1379452"/>
                </a:lnTo>
                <a:lnTo>
                  <a:pt x="2351362" y="1354561"/>
                </a:lnTo>
                <a:lnTo>
                  <a:pt x="2387436" y="1328733"/>
                </a:lnTo>
                <a:lnTo>
                  <a:pt x="2421747" y="1302002"/>
                </a:lnTo>
                <a:lnTo>
                  <a:pt x="2454241" y="1274400"/>
                </a:lnTo>
                <a:lnTo>
                  <a:pt x="2484862" y="1245960"/>
                </a:lnTo>
                <a:lnTo>
                  <a:pt x="2513556" y="1216716"/>
                </a:lnTo>
                <a:lnTo>
                  <a:pt x="2540269" y="1186701"/>
                </a:lnTo>
                <a:lnTo>
                  <a:pt x="2564946" y="1155948"/>
                </a:lnTo>
                <a:lnTo>
                  <a:pt x="2587532" y="1124490"/>
                </a:lnTo>
                <a:lnTo>
                  <a:pt x="2626212" y="1059591"/>
                </a:lnTo>
                <a:lnTo>
                  <a:pt x="2655874" y="992270"/>
                </a:lnTo>
                <a:lnTo>
                  <a:pt x="2676079" y="922792"/>
                </a:lnTo>
                <a:lnTo>
                  <a:pt x="2686391" y="851422"/>
                </a:lnTo>
                <a:lnTo>
                  <a:pt x="2687701" y="815111"/>
                </a:lnTo>
                <a:lnTo>
                  <a:pt x="2686391" y="778798"/>
                </a:lnTo>
                <a:lnTo>
                  <a:pt x="2676079" y="707426"/>
                </a:lnTo>
                <a:lnTo>
                  <a:pt x="2655874" y="637948"/>
                </a:lnTo>
                <a:lnTo>
                  <a:pt x="2626212" y="570628"/>
                </a:lnTo>
                <a:lnTo>
                  <a:pt x="2587532" y="505733"/>
                </a:lnTo>
                <a:lnTo>
                  <a:pt x="2564946" y="474277"/>
                </a:lnTo>
                <a:lnTo>
                  <a:pt x="2540269" y="443526"/>
                </a:lnTo>
                <a:lnTo>
                  <a:pt x="2513556" y="413513"/>
                </a:lnTo>
                <a:lnTo>
                  <a:pt x="2484862" y="384272"/>
                </a:lnTo>
                <a:lnTo>
                  <a:pt x="2454241" y="355836"/>
                </a:lnTo>
                <a:lnTo>
                  <a:pt x="2421747" y="328237"/>
                </a:lnTo>
                <a:lnTo>
                  <a:pt x="2387436" y="301509"/>
                </a:lnTo>
                <a:lnTo>
                  <a:pt x="2351362" y="275684"/>
                </a:lnTo>
                <a:lnTo>
                  <a:pt x="2313579" y="250797"/>
                </a:lnTo>
                <a:lnTo>
                  <a:pt x="2274143" y="226880"/>
                </a:lnTo>
                <a:lnTo>
                  <a:pt x="2233107" y="203966"/>
                </a:lnTo>
                <a:lnTo>
                  <a:pt x="2190527" y="182088"/>
                </a:lnTo>
                <a:lnTo>
                  <a:pt x="2146457" y="161280"/>
                </a:lnTo>
                <a:lnTo>
                  <a:pt x="2100952" y="141574"/>
                </a:lnTo>
                <a:lnTo>
                  <a:pt x="2054067" y="123004"/>
                </a:lnTo>
                <a:lnTo>
                  <a:pt x="2005856" y="105603"/>
                </a:lnTo>
                <a:lnTo>
                  <a:pt x="1956373" y="89403"/>
                </a:lnTo>
                <a:lnTo>
                  <a:pt x="1905674" y="74439"/>
                </a:lnTo>
                <a:lnTo>
                  <a:pt x="1853812" y="60742"/>
                </a:lnTo>
                <a:lnTo>
                  <a:pt x="1800844" y="48347"/>
                </a:lnTo>
                <a:lnTo>
                  <a:pt x="1746822" y="37286"/>
                </a:lnTo>
                <a:lnTo>
                  <a:pt x="1691803" y="27592"/>
                </a:lnTo>
                <a:lnTo>
                  <a:pt x="1635840" y="19299"/>
                </a:lnTo>
                <a:lnTo>
                  <a:pt x="1578988" y="12439"/>
                </a:lnTo>
                <a:lnTo>
                  <a:pt x="1521303" y="7047"/>
                </a:lnTo>
                <a:lnTo>
                  <a:pt x="1462837" y="3154"/>
                </a:lnTo>
                <a:lnTo>
                  <a:pt x="1403647" y="794"/>
                </a:lnTo>
                <a:lnTo>
                  <a:pt x="13437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08325" y="4999101"/>
            <a:ext cx="2687955" cy="1630680"/>
          </a:xfrm>
          <a:custGeom>
            <a:avLst/>
            <a:gdLst/>
            <a:ahLst/>
            <a:cxnLst/>
            <a:rect l="l" t="t" r="r" b="b"/>
            <a:pathLst>
              <a:path w="2687954" h="1630679">
                <a:moveTo>
                  <a:pt x="0" y="815111"/>
                </a:moveTo>
                <a:lnTo>
                  <a:pt x="5200" y="742891"/>
                </a:lnTo>
                <a:lnTo>
                  <a:pt x="20510" y="672433"/>
                </a:lnTo>
                <a:lnTo>
                  <a:pt x="45494" y="604002"/>
                </a:lnTo>
                <a:lnTo>
                  <a:pt x="79713" y="537861"/>
                </a:lnTo>
                <a:lnTo>
                  <a:pt x="122731" y="474277"/>
                </a:lnTo>
                <a:lnTo>
                  <a:pt x="147404" y="443526"/>
                </a:lnTo>
                <a:lnTo>
                  <a:pt x="174112" y="413513"/>
                </a:lnTo>
                <a:lnTo>
                  <a:pt x="202802" y="384272"/>
                </a:lnTo>
                <a:lnTo>
                  <a:pt x="233419" y="355836"/>
                </a:lnTo>
                <a:lnTo>
                  <a:pt x="265907" y="328237"/>
                </a:lnTo>
                <a:lnTo>
                  <a:pt x="300214" y="301509"/>
                </a:lnTo>
                <a:lnTo>
                  <a:pt x="336283" y="275684"/>
                </a:lnTo>
                <a:lnTo>
                  <a:pt x="374060" y="250797"/>
                </a:lnTo>
                <a:lnTo>
                  <a:pt x="413491" y="226880"/>
                </a:lnTo>
                <a:lnTo>
                  <a:pt x="454522" y="203966"/>
                </a:lnTo>
                <a:lnTo>
                  <a:pt x="497097" y="182088"/>
                </a:lnTo>
                <a:lnTo>
                  <a:pt x="541161" y="161280"/>
                </a:lnTo>
                <a:lnTo>
                  <a:pt x="586661" y="141574"/>
                </a:lnTo>
                <a:lnTo>
                  <a:pt x="633542" y="123004"/>
                </a:lnTo>
                <a:lnTo>
                  <a:pt x="681749" y="105603"/>
                </a:lnTo>
                <a:lnTo>
                  <a:pt x="731227" y="89403"/>
                </a:lnTo>
                <a:lnTo>
                  <a:pt x="781922" y="74439"/>
                </a:lnTo>
                <a:lnTo>
                  <a:pt x="833780" y="60742"/>
                </a:lnTo>
                <a:lnTo>
                  <a:pt x="886745" y="48347"/>
                </a:lnTo>
                <a:lnTo>
                  <a:pt x="940763" y="37286"/>
                </a:lnTo>
                <a:lnTo>
                  <a:pt x="995779" y="27592"/>
                </a:lnTo>
                <a:lnTo>
                  <a:pt x="1051739" y="19299"/>
                </a:lnTo>
                <a:lnTo>
                  <a:pt x="1108589" y="12439"/>
                </a:lnTo>
                <a:lnTo>
                  <a:pt x="1166273" y="7047"/>
                </a:lnTo>
                <a:lnTo>
                  <a:pt x="1224737" y="3154"/>
                </a:lnTo>
                <a:lnTo>
                  <a:pt x="1283926" y="794"/>
                </a:lnTo>
                <a:lnTo>
                  <a:pt x="1343787" y="0"/>
                </a:lnTo>
                <a:lnTo>
                  <a:pt x="1403647" y="794"/>
                </a:lnTo>
                <a:lnTo>
                  <a:pt x="1462837" y="3154"/>
                </a:lnTo>
                <a:lnTo>
                  <a:pt x="1521303" y="7047"/>
                </a:lnTo>
                <a:lnTo>
                  <a:pt x="1578988" y="12439"/>
                </a:lnTo>
                <a:lnTo>
                  <a:pt x="1635840" y="19299"/>
                </a:lnTo>
                <a:lnTo>
                  <a:pt x="1691803" y="27592"/>
                </a:lnTo>
                <a:lnTo>
                  <a:pt x="1746822" y="37286"/>
                </a:lnTo>
                <a:lnTo>
                  <a:pt x="1800844" y="48347"/>
                </a:lnTo>
                <a:lnTo>
                  <a:pt x="1853812" y="60742"/>
                </a:lnTo>
                <a:lnTo>
                  <a:pt x="1905674" y="74439"/>
                </a:lnTo>
                <a:lnTo>
                  <a:pt x="1956373" y="89403"/>
                </a:lnTo>
                <a:lnTo>
                  <a:pt x="2005856" y="105603"/>
                </a:lnTo>
                <a:lnTo>
                  <a:pt x="2054067" y="123004"/>
                </a:lnTo>
                <a:lnTo>
                  <a:pt x="2100952" y="141574"/>
                </a:lnTo>
                <a:lnTo>
                  <a:pt x="2146457" y="161280"/>
                </a:lnTo>
                <a:lnTo>
                  <a:pt x="2190527" y="182088"/>
                </a:lnTo>
                <a:lnTo>
                  <a:pt x="2233107" y="203966"/>
                </a:lnTo>
                <a:lnTo>
                  <a:pt x="2274143" y="226880"/>
                </a:lnTo>
                <a:lnTo>
                  <a:pt x="2313579" y="250797"/>
                </a:lnTo>
                <a:lnTo>
                  <a:pt x="2351362" y="275684"/>
                </a:lnTo>
                <a:lnTo>
                  <a:pt x="2387436" y="301509"/>
                </a:lnTo>
                <a:lnTo>
                  <a:pt x="2421747" y="328237"/>
                </a:lnTo>
                <a:lnTo>
                  <a:pt x="2454241" y="355836"/>
                </a:lnTo>
                <a:lnTo>
                  <a:pt x="2484862" y="384272"/>
                </a:lnTo>
                <a:lnTo>
                  <a:pt x="2513556" y="413513"/>
                </a:lnTo>
                <a:lnTo>
                  <a:pt x="2540269" y="443526"/>
                </a:lnTo>
                <a:lnTo>
                  <a:pt x="2564946" y="474277"/>
                </a:lnTo>
                <a:lnTo>
                  <a:pt x="2587532" y="505733"/>
                </a:lnTo>
                <a:lnTo>
                  <a:pt x="2626212" y="570628"/>
                </a:lnTo>
                <a:lnTo>
                  <a:pt x="2655874" y="637948"/>
                </a:lnTo>
                <a:lnTo>
                  <a:pt x="2676079" y="707426"/>
                </a:lnTo>
                <a:lnTo>
                  <a:pt x="2686391" y="778798"/>
                </a:lnTo>
                <a:lnTo>
                  <a:pt x="2687701" y="815111"/>
                </a:lnTo>
                <a:lnTo>
                  <a:pt x="2686391" y="851422"/>
                </a:lnTo>
                <a:lnTo>
                  <a:pt x="2676079" y="922792"/>
                </a:lnTo>
                <a:lnTo>
                  <a:pt x="2655874" y="992270"/>
                </a:lnTo>
                <a:lnTo>
                  <a:pt x="2626212" y="1059591"/>
                </a:lnTo>
                <a:lnTo>
                  <a:pt x="2587532" y="1124490"/>
                </a:lnTo>
                <a:lnTo>
                  <a:pt x="2564946" y="1155948"/>
                </a:lnTo>
                <a:lnTo>
                  <a:pt x="2540269" y="1186701"/>
                </a:lnTo>
                <a:lnTo>
                  <a:pt x="2513556" y="1216716"/>
                </a:lnTo>
                <a:lnTo>
                  <a:pt x="2484862" y="1245960"/>
                </a:lnTo>
                <a:lnTo>
                  <a:pt x="2454241" y="1274400"/>
                </a:lnTo>
                <a:lnTo>
                  <a:pt x="2421747" y="1302002"/>
                </a:lnTo>
                <a:lnTo>
                  <a:pt x="2387436" y="1328733"/>
                </a:lnTo>
                <a:lnTo>
                  <a:pt x="2351362" y="1354561"/>
                </a:lnTo>
                <a:lnTo>
                  <a:pt x="2313579" y="1379452"/>
                </a:lnTo>
                <a:lnTo>
                  <a:pt x="2274143" y="1403372"/>
                </a:lnTo>
                <a:lnTo>
                  <a:pt x="2233107" y="1426290"/>
                </a:lnTo>
                <a:lnTo>
                  <a:pt x="2190527" y="1448171"/>
                </a:lnTo>
                <a:lnTo>
                  <a:pt x="2146457" y="1468983"/>
                </a:lnTo>
                <a:lnTo>
                  <a:pt x="2100952" y="1488693"/>
                </a:lnTo>
                <a:lnTo>
                  <a:pt x="2054067" y="1507266"/>
                </a:lnTo>
                <a:lnTo>
                  <a:pt x="2005856" y="1524671"/>
                </a:lnTo>
                <a:lnTo>
                  <a:pt x="1956373" y="1540874"/>
                </a:lnTo>
                <a:lnTo>
                  <a:pt x="1905674" y="1555842"/>
                </a:lnTo>
                <a:lnTo>
                  <a:pt x="1853812" y="1569541"/>
                </a:lnTo>
                <a:lnTo>
                  <a:pt x="1800844" y="1581939"/>
                </a:lnTo>
                <a:lnTo>
                  <a:pt x="1746822" y="1593003"/>
                </a:lnTo>
                <a:lnTo>
                  <a:pt x="1691803" y="1602699"/>
                </a:lnTo>
                <a:lnTo>
                  <a:pt x="1635840" y="1610994"/>
                </a:lnTo>
                <a:lnTo>
                  <a:pt x="1578988" y="1617855"/>
                </a:lnTo>
                <a:lnTo>
                  <a:pt x="1521303" y="1623249"/>
                </a:lnTo>
                <a:lnTo>
                  <a:pt x="1462837" y="1627144"/>
                </a:lnTo>
                <a:lnTo>
                  <a:pt x="1403647" y="1629504"/>
                </a:lnTo>
                <a:lnTo>
                  <a:pt x="1343787" y="1630299"/>
                </a:lnTo>
                <a:lnTo>
                  <a:pt x="1283926" y="1629504"/>
                </a:lnTo>
                <a:lnTo>
                  <a:pt x="1224737" y="1627144"/>
                </a:lnTo>
                <a:lnTo>
                  <a:pt x="1166273" y="1623249"/>
                </a:lnTo>
                <a:lnTo>
                  <a:pt x="1108589" y="1617855"/>
                </a:lnTo>
                <a:lnTo>
                  <a:pt x="1051739" y="1610994"/>
                </a:lnTo>
                <a:lnTo>
                  <a:pt x="995779" y="1602699"/>
                </a:lnTo>
                <a:lnTo>
                  <a:pt x="940763" y="1593003"/>
                </a:lnTo>
                <a:lnTo>
                  <a:pt x="886745" y="1581939"/>
                </a:lnTo>
                <a:lnTo>
                  <a:pt x="833780" y="1569541"/>
                </a:lnTo>
                <a:lnTo>
                  <a:pt x="781922" y="1555842"/>
                </a:lnTo>
                <a:lnTo>
                  <a:pt x="731227" y="1540874"/>
                </a:lnTo>
                <a:lnTo>
                  <a:pt x="681749" y="1524671"/>
                </a:lnTo>
                <a:lnTo>
                  <a:pt x="633542" y="1507266"/>
                </a:lnTo>
                <a:lnTo>
                  <a:pt x="586661" y="1488693"/>
                </a:lnTo>
                <a:lnTo>
                  <a:pt x="541161" y="1468983"/>
                </a:lnTo>
                <a:lnTo>
                  <a:pt x="497097" y="1448171"/>
                </a:lnTo>
                <a:lnTo>
                  <a:pt x="454522" y="1426290"/>
                </a:lnTo>
                <a:lnTo>
                  <a:pt x="413491" y="1403372"/>
                </a:lnTo>
                <a:lnTo>
                  <a:pt x="374060" y="1379452"/>
                </a:lnTo>
                <a:lnTo>
                  <a:pt x="336283" y="1354561"/>
                </a:lnTo>
                <a:lnTo>
                  <a:pt x="300214" y="1328733"/>
                </a:lnTo>
                <a:lnTo>
                  <a:pt x="265907" y="1302002"/>
                </a:lnTo>
                <a:lnTo>
                  <a:pt x="233419" y="1274400"/>
                </a:lnTo>
                <a:lnTo>
                  <a:pt x="202802" y="1245960"/>
                </a:lnTo>
                <a:lnTo>
                  <a:pt x="174112" y="1216716"/>
                </a:lnTo>
                <a:lnTo>
                  <a:pt x="147404" y="1186701"/>
                </a:lnTo>
                <a:lnTo>
                  <a:pt x="122731" y="1155948"/>
                </a:lnTo>
                <a:lnTo>
                  <a:pt x="100150" y="1124490"/>
                </a:lnTo>
                <a:lnTo>
                  <a:pt x="61476" y="1059591"/>
                </a:lnTo>
                <a:lnTo>
                  <a:pt x="31820" y="992270"/>
                </a:lnTo>
                <a:lnTo>
                  <a:pt x="11619" y="922792"/>
                </a:lnTo>
                <a:lnTo>
                  <a:pt x="1309" y="851422"/>
                </a:lnTo>
                <a:lnTo>
                  <a:pt x="0" y="815111"/>
                </a:lnTo>
                <a:close/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24611" y="4261992"/>
            <a:ext cx="4436110" cy="1978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120900" algn="ctr">
              <a:lnSpc>
                <a:spcPct val="100000"/>
              </a:lnSpc>
            </a:pPr>
            <a:r>
              <a:rPr sz="2400" spc="-70" dirty="0">
                <a:latin typeface="Verdana"/>
                <a:cs typeface="Verdana"/>
              </a:rPr>
              <a:t>Вестибулярная</a:t>
            </a:r>
            <a:endParaRPr sz="2400">
              <a:latin typeface="Verdana"/>
              <a:cs typeface="Verdana"/>
            </a:endParaRPr>
          </a:p>
          <a:p>
            <a:pPr marR="2122170" algn="ctr">
              <a:lnSpc>
                <a:spcPct val="100000"/>
              </a:lnSpc>
            </a:pPr>
            <a:r>
              <a:rPr sz="2400" spc="135" dirty="0">
                <a:latin typeface="Verdana"/>
                <a:cs typeface="Verdana"/>
              </a:rPr>
              <a:t>система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2650">
              <a:latin typeface="Times New Roman"/>
              <a:cs typeface="Times New Roman"/>
            </a:endParaRPr>
          </a:p>
          <a:p>
            <a:pPr marL="3345179" marR="5080" indent="-315595">
              <a:lnSpc>
                <a:spcPct val="100000"/>
              </a:lnSpc>
            </a:pPr>
            <a:r>
              <a:rPr sz="2800" spc="-20" dirty="0">
                <a:latin typeface="Verdana"/>
                <a:cs typeface="Verdana"/>
              </a:rPr>
              <a:t>Запах</a:t>
            </a:r>
            <a:r>
              <a:rPr sz="2800" spc="-270" dirty="0">
                <a:latin typeface="Verdana"/>
                <a:cs typeface="Verdana"/>
              </a:rPr>
              <a:t> </a:t>
            </a:r>
            <a:r>
              <a:rPr sz="2800" spc="-70" dirty="0">
                <a:latin typeface="Verdana"/>
                <a:cs typeface="Verdana"/>
              </a:rPr>
              <a:t>и  </a:t>
            </a:r>
            <a:r>
              <a:rPr sz="2800" spc="-114" dirty="0">
                <a:latin typeface="Verdana"/>
                <a:cs typeface="Verdana"/>
              </a:rPr>
              <a:t>вкус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451350" y="4168775"/>
            <a:ext cx="800100" cy="830580"/>
          </a:xfrm>
          <a:custGeom>
            <a:avLst/>
            <a:gdLst/>
            <a:ahLst/>
            <a:cxnLst/>
            <a:rect l="l" t="t" r="r" b="b"/>
            <a:pathLst>
              <a:path w="800100" h="830579">
                <a:moveTo>
                  <a:pt x="1377" y="824647"/>
                </a:moveTo>
                <a:lnTo>
                  <a:pt x="0" y="830326"/>
                </a:lnTo>
                <a:lnTo>
                  <a:pt x="5822" y="828675"/>
                </a:lnTo>
                <a:lnTo>
                  <a:pt x="5079" y="828675"/>
                </a:lnTo>
                <a:lnTo>
                  <a:pt x="3048" y="826769"/>
                </a:lnTo>
                <a:lnTo>
                  <a:pt x="1397" y="825119"/>
                </a:lnTo>
                <a:lnTo>
                  <a:pt x="1377" y="824647"/>
                </a:lnTo>
                <a:close/>
              </a:path>
              <a:path w="800100" h="830579">
                <a:moveTo>
                  <a:pt x="15360" y="807388"/>
                </a:moveTo>
                <a:lnTo>
                  <a:pt x="3048" y="820166"/>
                </a:lnTo>
                <a:lnTo>
                  <a:pt x="2259" y="821011"/>
                </a:lnTo>
                <a:lnTo>
                  <a:pt x="1386" y="824611"/>
                </a:lnTo>
                <a:lnTo>
                  <a:pt x="1397" y="825119"/>
                </a:lnTo>
                <a:lnTo>
                  <a:pt x="3175" y="826897"/>
                </a:lnTo>
                <a:lnTo>
                  <a:pt x="5079" y="828675"/>
                </a:lnTo>
                <a:lnTo>
                  <a:pt x="5822" y="828675"/>
                </a:lnTo>
                <a:lnTo>
                  <a:pt x="8957" y="827785"/>
                </a:lnTo>
                <a:lnTo>
                  <a:pt x="9905" y="826769"/>
                </a:lnTo>
                <a:lnTo>
                  <a:pt x="11986" y="824611"/>
                </a:lnTo>
                <a:lnTo>
                  <a:pt x="11175" y="824611"/>
                </a:lnTo>
                <a:lnTo>
                  <a:pt x="5207" y="818895"/>
                </a:lnTo>
                <a:lnTo>
                  <a:pt x="13106" y="816664"/>
                </a:lnTo>
                <a:lnTo>
                  <a:pt x="15360" y="807388"/>
                </a:lnTo>
                <a:close/>
              </a:path>
              <a:path w="800100" h="830579">
                <a:moveTo>
                  <a:pt x="8957" y="827785"/>
                </a:moveTo>
                <a:lnTo>
                  <a:pt x="5822" y="828675"/>
                </a:lnTo>
                <a:lnTo>
                  <a:pt x="8127" y="828675"/>
                </a:lnTo>
                <a:lnTo>
                  <a:pt x="8957" y="827785"/>
                </a:lnTo>
                <a:close/>
              </a:path>
              <a:path w="800100" h="830579">
                <a:moveTo>
                  <a:pt x="92710" y="794131"/>
                </a:moveTo>
                <a:lnTo>
                  <a:pt x="90170" y="794893"/>
                </a:lnTo>
                <a:lnTo>
                  <a:pt x="22089" y="814126"/>
                </a:lnTo>
                <a:lnTo>
                  <a:pt x="9787" y="826897"/>
                </a:lnTo>
                <a:lnTo>
                  <a:pt x="8957" y="827785"/>
                </a:lnTo>
                <a:lnTo>
                  <a:pt x="92710" y="804037"/>
                </a:lnTo>
                <a:lnTo>
                  <a:pt x="95250" y="803275"/>
                </a:lnTo>
                <a:lnTo>
                  <a:pt x="96774" y="800735"/>
                </a:lnTo>
                <a:lnTo>
                  <a:pt x="95250" y="795655"/>
                </a:lnTo>
                <a:lnTo>
                  <a:pt x="92710" y="794131"/>
                </a:lnTo>
                <a:close/>
              </a:path>
              <a:path w="800100" h="830579">
                <a:moveTo>
                  <a:pt x="2259" y="821011"/>
                </a:moveTo>
                <a:lnTo>
                  <a:pt x="1270" y="822070"/>
                </a:lnTo>
                <a:lnTo>
                  <a:pt x="1377" y="824647"/>
                </a:lnTo>
                <a:lnTo>
                  <a:pt x="2259" y="821011"/>
                </a:lnTo>
                <a:close/>
              </a:path>
              <a:path w="800100" h="830579">
                <a:moveTo>
                  <a:pt x="13106" y="816664"/>
                </a:moveTo>
                <a:lnTo>
                  <a:pt x="5207" y="818895"/>
                </a:lnTo>
                <a:lnTo>
                  <a:pt x="11175" y="824611"/>
                </a:lnTo>
                <a:lnTo>
                  <a:pt x="13106" y="816664"/>
                </a:lnTo>
                <a:close/>
              </a:path>
              <a:path w="800100" h="830579">
                <a:moveTo>
                  <a:pt x="22089" y="814126"/>
                </a:moveTo>
                <a:lnTo>
                  <a:pt x="13106" y="816664"/>
                </a:lnTo>
                <a:lnTo>
                  <a:pt x="11175" y="824611"/>
                </a:lnTo>
                <a:lnTo>
                  <a:pt x="11986" y="824611"/>
                </a:lnTo>
                <a:lnTo>
                  <a:pt x="22089" y="814126"/>
                </a:lnTo>
                <a:close/>
              </a:path>
              <a:path w="800100" h="830579">
                <a:moveTo>
                  <a:pt x="26035" y="732536"/>
                </a:moveTo>
                <a:lnTo>
                  <a:pt x="23367" y="734060"/>
                </a:lnTo>
                <a:lnTo>
                  <a:pt x="22733" y="736600"/>
                </a:lnTo>
                <a:lnTo>
                  <a:pt x="2259" y="821011"/>
                </a:lnTo>
                <a:lnTo>
                  <a:pt x="3048" y="820166"/>
                </a:lnTo>
                <a:lnTo>
                  <a:pt x="15360" y="807388"/>
                </a:lnTo>
                <a:lnTo>
                  <a:pt x="32003" y="738886"/>
                </a:lnTo>
                <a:lnTo>
                  <a:pt x="32638" y="736345"/>
                </a:lnTo>
                <a:lnTo>
                  <a:pt x="31114" y="733806"/>
                </a:lnTo>
                <a:lnTo>
                  <a:pt x="26035" y="732536"/>
                </a:lnTo>
                <a:close/>
              </a:path>
              <a:path w="800100" h="830579">
                <a:moveTo>
                  <a:pt x="786990" y="13662"/>
                </a:moveTo>
                <a:lnTo>
                  <a:pt x="777667" y="16296"/>
                </a:lnTo>
                <a:lnTo>
                  <a:pt x="15360" y="807388"/>
                </a:lnTo>
                <a:lnTo>
                  <a:pt x="13106" y="816664"/>
                </a:lnTo>
                <a:lnTo>
                  <a:pt x="22089" y="814126"/>
                </a:lnTo>
                <a:lnTo>
                  <a:pt x="784815" y="22599"/>
                </a:lnTo>
                <a:lnTo>
                  <a:pt x="786990" y="13662"/>
                </a:lnTo>
                <a:close/>
              </a:path>
              <a:path w="800100" h="830579">
                <a:moveTo>
                  <a:pt x="797879" y="9142"/>
                </a:moveTo>
                <a:lnTo>
                  <a:pt x="796925" y="10032"/>
                </a:lnTo>
                <a:lnTo>
                  <a:pt x="784815" y="22599"/>
                </a:lnTo>
                <a:lnTo>
                  <a:pt x="767461" y="93980"/>
                </a:lnTo>
                <a:lnTo>
                  <a:pt x="768985" y="96519"/>
                </a:lnTo>
                <a:lnTo>
                  <a:pt x="774064" y="97789"/>
                </a:lnTo>
                <a:lnTo>
                  <a:pt x="776732" y="96138"/>
                </a:lnTo>
                <a:lnTo>
                  <a:pt x="777366" y="93599"/>
                </a:lnTo>
                <a:lnTo>
                  <a:pt x="797879" y="9142"/>
                </a:lnTo>
                <a:close/>
              </a:path>
              <a:path w="800100" h="830579">
                <a:moveTo>
                  <a:pt x="790965" y="2590"/>
                </a:moveTo>
                <a:lnTo>
                  <a:pt x="707389" y="26288"/>
                </a:lnTo>
                <a:lnTo>
                  <a:pt x="704850" y="26924"/>
                </a:lnTo>
                <a:lnTo>
                  <a:pt x="703326" y="29591"/>
                </a:lnTo>
                <a:lnTo>
                  <a:pt x="704850" y="34670"/>
                </a:lnTo>
                <a:lnTo>
                  <a:pt x="707389" y="36068"/>
                </a:lnTo>
                <a:lnTo>
                  <a:pt x="709929" y="35432"/>
                </a:lnTo>
                <a:lnTo>
                  <a:pt x="777667" y="16296"/>
                </a:lnTo>
                <a:lnTo>
                  <a:pt x="790066" y="3429"/>
                </a:lnTo>
                <a:lnTo>
                  <a:pt x="790965" y="2590"/>
                </a:lnTo>
                <a:close/>
              </a:path>
              <a:path w="800100" h="830579">
                <a:moveTo>
                  <a:pt x="798711" y="5714"/>
                </a:moveTo>
                <a:lnTo>
                  <a:pt x="788924" y="5714"/>
                </a:lnTo>
                <a:lnTo>
                  <a:pt x="794892" y="11430"/>
                </a:lnTo>
                <a:lnTo>
                  <a:pt x="786990" y="13662"/>
                </a:lnTo>
                <a:lnTo>
                  <a:pt x="784815" y="22599"/>
                </a:lnTo>
                <a:lnTo>
                  <a:pt x="796925" y="10032"/>
                </a:lnTo>
                <a:lnTo>
                  <a:pt x="797879" y="9142"/>
                </a:lnTo>
                <a:lnTo>
                  <a:pt x="798711" y="5714"/>
                </a:lnTo>
                <a:close/>
              </a:path>
              <a:path w="800100" h="830579">
                <a:moveTo>
                  <a:pt x="795020" y="1524"/>
                </a:moveTo>
                <a:lnTo>
                  <a:pt x="794674" y="1538"/>
                </a:lnTo>
                <a:lnTo>
                  <a:pt x="790965" y="2590"/>
                </a:lnTo>
                <a:lnTo>
                  <a:pt x="790066" y="3429"/>
                </a:lnTo>
                <a:lnTo>
                  <a:pt x="777667" y="16296"/>
                </a:lnTo>
                <a:lnTo>
                  <a:pt x="786990" y="13662"/>
                </a:lnTo>
                <a:lnTo>
                  <a:pt x="788924" y="5714"/>
                </a:lnTo>
                <a:lnTo>
                  <a:pt x="798711" y="5714"/>
                </a:lnTo>
                <a:lnTo>
                  <a:pt x="798702" y="5206"/>
                </a:lnTo>
                <a:lnTo>
                  <a:pt x="795020" y="1524"/>
                </a:lnTo>
                <a:close/>
              </a:path>
              <a:path w="800100" h="830579">
                <a:moveTo>
                  <a:pt x="788924" y="5714"/>
                </a:moveTo>
                <a:lnTo>
                  <a:pt x="786990" y="13662"/>
                </a:lnTo>
                <a:lnTo>
                  <a:pt x="794892" y="11430"/>
                </a:lnTo>
                <a:lnTo>
                  <a:pt x="788924" y="5714"/>
                </a:lnTo>
                <a:close/>
              </a:path>
              <a:path w="800100" h="830579">
                <a:moveTo>
                  <a:pt x="798722" y="5672"/>
                </a:moveTo>
                <a:lnTo>
                  <a:pt x="797879" y="9142"/>
                </a:lnTo>
                <a:lnTo>
                  <a:pt x="798829" y="8255"/>
                </a:lnTo>
                <a:lnTo>
                  <a:pt x="798722" y="5672"/>
                </a:lnTo>
                <a:close/>
              </a:path>
              <a:path w="800100" h="830579">
                <a:moveTo>
                  <a:pt x="799729" y="1524"/>
                </a:moveTo>
                <a:lnTo>
                  <a:pt x="795020" y="1524"/>
                </a:lnTo>
                <a:lnTo>
                  <a:pt x="798702" y="5206"/>
                </a:lnTo>
                <a:lnTo>
                  <a:pt x="798722" y="5672"/>
                </a:lnTo>
                <a:lnTo>
                  <a:pt x="799729" y="1524"/>
                </a:lnTo>
                <a:close/>
              </a:path>
              <a:path w="800100" h="830579">
                <a:moveTo>
                  <a:pt x="794674" y="1538"/>
                </a:moveTo>
                <a:lnTo>
                  <a:pt x="791972" y="1650"/>
                </a:lnTo>
                <a:lnTo>
                  <a:pt x="790965" y="2590"/>
                </a:lnTo>
                <a:lnTo>
                  <a:pt x="794674" y="1538"/>
                </a:lnTo>
                <a:close/>
              </a:path>
              <a:path w="800100" h="830579">
                <a:moveTo>
                  <a:pt x="800100" y="0"/>
                </a:moveTo>
                <a:lnTo>
                  <a:pt x="794674" y="1538"/>
                </a:lnTo>
                <a:lnTo>
                  <a:pt x="795020" y="1524"/>
                </a:lnTo>
                <a:lnTo>
                  <a:pt x="799729" y="1524"/>
                </a:lnTo>
                <a:lnTo>
                  <a:pt x="800100" y="0"/>
                </a:lnTo>
                <a:close/>
              </a:path>
            </a:pathLst>
          </a:custGeom>
          <a:solidFill>
            <a:srgbClr val="9D2C0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6416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43204" cy="6858000"/>
          </a:xfrm>
          <a:custGeom>
            <a:avLst/>
            <a:gdLst/>
            <a:ahLst/>
            <a:cxnLst/>
            <a:rect l="l" t="t" r="r" b="b"/>
            <a:pathLst>
              <a:path w="243204" h="6858000">
                <a:moveTo>
                  <a:pt x="0" y="6858000"/>
                </a:moveTo>
                <a:lnTo>
                  <a:pt x="242887" y="6858000"/>
                </a:lnTo>
                <a:lnTo>
                  <a:pt x="24288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11200"/>
            <a:ext cx="1821180" cy="508000"/>
          </a:xfrm>
          <a:custGeom>
            <a:avLst/>
            <a:gdLst/>
            <a:ahLst/>
            <a:cxnLst/>
            <a:rect l="l" t="t" r="r" b="b"/>
            <a:pathLst>
              <a:path w="1821180" h="508000">
                <a:moveTo>
                  <a:pt x="0" y="0"/>
                </a:moveTo>
                <a:lnTo>
                  <a:pt x="0" y="504825"/>
                </a:lnTo>
                <a:lnTo>
                  <a:pt x="1359408" y="508000"/>
                </a:lnTo>
                <a:lnTo>
                  <a:pt x="1493139" y="508000"/>
                </a:lnTo>
                <a:lnTo>
                  <a:pt x="1499362" y="503174"/>
                </a:lnTo>
                <a:lnTo>
                  <a:pt x="1501394" y="501650"/>
                </a:lnTo>
                <a:lnTo>
                  <a:pt x="1503934" y="499999"/>
                </a:lnTo>
                <a:lnTo>
                  <a:pt x="1811401" y="269494"/>
                </a:lnTo>
                <a:lnTo>
                  <a:pt x="1818473" y="262350"/>
                </a:lnTo>
                <a:lnTo>
                  <a:pt x="1820830" y="255206"/>
                </a:lnTo>
                <a:lnTo>
                  <a:pt x="1818473" y="248062"/>
                </a:lnTo>
                <a:lnTo>
                  <a:pt x="1811401" y="240919"/>
                </a:lnTo>
                <a:lnTo>
                  <a:pt x="1505966" y="11937"/>
                </a:lnTo>
                <a:lnTo>
                  <a:pt x="1499362" y="11937"/>
                </a:lnTo>
                <a:lnTo>
                  <a:pt x="1499362" y="7112"/>
                </a:lnTo>
                <a:lnTo>
                  <a:pt x="1493139" y="7112"/>
                </a:lnTo>
                <a:lnTo>
                  <a:pt x="1486789" y="2412"/>
                </a:lnTo>
                <a:lnTo>
                  <a:pt x="1359408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18535">
              <a:lnSpc>
                <a:spcPct val="100000"/>
              </a:lnSpc>
            </a:pPr>
            <a:r>
              <a:rPr sz="4000" b="1" dirty="0">
                <a:solidFill>
                  <a:srgbClr val="6E3E0C"/>
                </a:solidFill>
                <a:latin typeface="Times New Roman"/>
                <a:cs typeface="Times New Roman"/>
              </a:rPr>
              <a:t>Сенсорные</a:t>
            </a:r>
            <a:r>
              <a:rPr sz="4000" b="1" spc="-30" dirty="0">
                <a:solidFill>
                  <a:srgbClr val="6E3E0C"/>
                </a:solidFill>
                <a:latin typeface="Times New Roman"/>
                <a:cs typeface="Times New Roman"/>
              </a:rPr>
              <a:t> </a:t>
            </a:r>
            <a:r>
              <a:rPr sz="4000" b="1" spc="-5" dirty="0">
                <a:solidFill>
                  <a:srgbClr val="6E3E0C"/>
                </a:solidFill>
                <a:latin typeface="Times New Roman"/>
                <a:cs typeface="Times New Roman"/>
              </a:rPr>
              <a:t>перерывы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1541" y="1087882"/>
            <a:ext cx="10077450" cy="415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Вещества </a:t>
            </a:r>
            <a:r>
              <a:rPr sz="2400" spc="-5" dirty="0">
                <a:latin typeface="Times New Roman"/>
                <a:cs typeface="Times New Roman"/>
              </a:rPr>
              <a:t>связанные </a:t>
            </a:r>
            <a:r>
              <a:rPr sz="2400" dirty="0">
                <a:latin typeface="Times New Roman"/>
                <a:cs typeface="Times New Roman"/>
              </a:rPr>
              <a:t>со стрессом, </a:t>
            </a:r>
            <a:r>
              <a:rPr sz="2400" spc="-15" dirty="0">
                <a:latin typeface="Times New Roman"/>
                <a:cs typeface="Times New Roman"/>
              </a:rPr>
              <a:t>копятся </a:t>
            </a:r>
            <a:r>
              <a:rPr sz="2400" spc="-5" dirty="0">
                <a:latin typeface="Times New Roman"/>
                <a:cs typeface="Times New Roman"/>
              </a:rPr>
              <a:t>в организме </a:t>
            </a:r>
            <a:r>
              <a:rPr sz="2400" spc="10" dirty="0">
                <a:latin typeface="Times New Roman"/>
                <a:cs typeface="Times New Roman"/>
              </a:rPr>
              <a:t>весь </a:t>
            </a:r>
            <a:r>
              <a:rPr sz="2400" dirty="0">
                <a:latin typeface="Times New Roman"/>
                <a:cs typeface="Times New Roman"/>
              </a:rPr>
              <a:t>день. </a:t>
            </a:r>
            <a:r>
              <a:rPr sz="2400" spc="-15" dirty="0">
                <a:latin typeface="Times New Roman"/>
                <a:cs typeface="Times New Roman"/>
              </a:rPr>
              <a:t>Регулярные  </a:t>
            </a:r>
            <a:r>
              <a:rPr sz="2400" dirty="0">
                <a:latin typeface="Times New Roman"/>
                <a:cs typeface="Times New Roman"/>
              </a:rPr>
              <a:t>перерывы </a:t>
            </a:r>
            <a:r>
              <a:rPr sz="2400" spc="-5" dirty="0">
                <a:latin typeface="Times New Roman"/>
                <a:cs typeface="Times New Roman"/>
              </a:rPr>
              <a:t>уменьшают </a:t>
            </a:r>
            <a:r>
              <a:rPr sz="2400">
                <a:latin typeface="Times New Roman"/>
                <a:cs typeface="Times New Roman"/>
              </a:rPr>
              <a:t>общий</a:t>
            </a:r>
            <a:r>
              <a:rPr sz="2400" spc="-70">
                <a:latin typeface="Times New Roman"/>
                <a:cs typeface="Times New Roman"/>
              </a:rPr>
              <a:t> </a:t>
            </a:r>
            <a:r>
              <a:rPr sz="2400" spc="10" smtClean="0">
                <a:latin typeface="Times New Roman"/>
                <a:cs typeface="Times New Roman"/>
              </a:rPr>
              <a:t>стресс.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2400" dirty="0">
                <a:latin typeface="Times New Roman"/>
                <a:cs typeface="Times New Roman"/>
              </a:rPr>
              <a:t>Сенсорные перерывы </a:t>
            </a:r>
            <a:r>
              <a:rPr sz="2400" spc="-5" dirty="0">
                <a:latin typeface="Times New Roman"/>
                <a:cs typeface="Times New Roman"/>
              </a:rPr>
              <a:t>уменьшают </a:t>
            </a:r>
            <a:r>
              <a:rPr sz="2400" dirty="0">
                <a:latin typeface="Times New Roman"/>
                <a:cs typeface="Times New Roman"/>
              </a:rPr>
              <a:t>общий уровень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стресса.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2400" dirty="0">
                <a:latin typeface="Times New Roman"/>
                <a:cs typeface="Times New Roman"/>
              </a:rPr>
              <a:t>Сенсорные перерывы </a:t>
            </a:r>
            <a:r>
              <a:rPr sz="2400" spc="-5" dirty="0">
                <a:latin typeface="Times New Roman"/>
                <a:cs typeface="Times New Roman"/>
              </a:rPr>
              <a:t>уменьшают </a:t>
            </a:r>
            <a:r>
              <a:rPr sz="2400" spc="-15" dirty="0">
                <a:latin typeface="Times New Roman"/>
                <a:cs typeface="Times New Roman"/>
              </a:rPr>
              <a:t>возбуждение </a:t>
            </a:r>
            <a:r>
              <a:rPr sz="2400" spc="-5" dirty="0">
                <a:latin typeface="Times New Roman"/>
                <a:cs typeface="Times New Roman"/>
              </a:rPr>
              <a:t>нервной </a:t>
            </a:r>
            <a:r>
              <a:rPr sz="2400" dirty="0">
                <a:latin typeface="Times New Roman"/>
                <a:cs typeface="Times New Roman"/>
              </a:rPr>
              <a:t>системы,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либо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latin typeface="Times New Roman"/>
                <a:cs typeface="Times New Roman"/>
              </a:rPr>
              <a:t>стимулируют </a:t>
            </a:r>
            <a:r>
              <a:rPr sz="2400" dirty="0">
                <a:latin typeface="Times New Roman"/>
                <a:cs typeface="Times New Roman"/>
              </a:rPr>
              <a:t>ее при </a:t>
            </a:r>
            <a:r>
              <a:rPr sz="2400" spc="-15" dirty="0">
                <a:latin typeface="Times New Roman"/>
                <a:cs typeface="Times New Roman"/>
              </a:rPr>
              <a:t>недостаточном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возбуждении</a:t>
            </a:r>
            <a:endParaRPr sz="2400">
              <a:latin typeface="Times New Roman"/>
              <a:cs typeface="Times New Roman"/>
            </a:endParaRPr>
          </a:p>
          <a:p>
            <a:pPr marL="12700" marR="80645">
              <a:lnSpc>
                <a:spcPct val="100000"/>
              </a:lnSpc>
              <a:spcBef>
                <a:spcPts val="1175"/>
              </a:spcBef>
            </a:pP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35" dirty="0">
                <a:latin typeface="Times New Roman"/>
                <a:cs typeface="Times New Roman"/>
              </a:rPr>
              <a:t>школе </a:t>
            </a:r>
            <a:r>
              <a:rPr sz="2400" spc="-20" dirty="0">
                <a:latin typeface="Times New Roman"/>
                <a:cs typeface="Times New Roman"/>
              </a:rPr>
              <a:t>может </a:t>
            </a:r>
            <a:r>
              <a:rPr sz="2400" dirty="0">
                <a:latin typeface="Times New Roman"/>
                <a:cs typeface="Times New Roman"/>
              </a:rPr>
              <a:t>быть </a:t>
            </a:r>
            <a:r>
              <a:rPr sz="2400" spc="-10" dirty="0">
                <a:latin typeface="Times New Roman"/>
                <a:cs typeface="Times New Roman"/>
              </a:rPr>
              <a:t>перерывом: </a:t>
            </a:r>
            <a:r>
              <a:rPr sz="2400" spc="-30" dirty="0">
                <a:latin typeface="Times New Roman"/>
                <a:cs typeface="Times New Roman"/>
              </a:rPr>
              <a:t>сходить </a:t>
            </a:r>
            <a:r>
              <a:rPr sz="2400" spc="-5" dirty="0">
                <a:latin typeface="Times New Roman"/>
                <a:cs typeface="Times New Roman"/>
              </a:rPr>
              <a:t>выпить стакан </a:t>
            </a:r>
            <a:r>
              <a:rPr sz="2400" spc="-20" dirty="0">
                <a:latin typeface="Times New Roman"/>
                <a:cs typeface="Times New Roman"/>
              </a:rPr>
              <a:t>воды, </a:t>
            </a:r>
            <a:r>
              <a:rPr sz="2400" spc="5" dirty="0">
                <a:latin typeface="Times New Roman"/>
                <a:cs typeface="Times New Roman"/>
              </a:rPr>
              <a:t>посидеть </a:t>
            </a:r>
            <a:r>
              <a:rPr sz="2400" spc="-5" dirty="0">
                <a:latin typeface="Times New Roman"/>
                <a:cs typeface="Times New Roman"/>
              </a:rPr>
              <a:t>в  </a:t>
            </a:r>
            <a:r>
              <a:rPr sz="2400" spc="-35" dirty="0">
                <a:latin typeface="Times New Roman"/>
                <a:cs typeface="Times New Roman"/>
              </a:rPr>
              <a:t>комнате </a:t>
            </a:r>
            <a:r>
              <a:rPr sz="2400" spc="-20" dirty="0">
                <a:latin typeface="Times New Roman"/>
                <a:cs typeface="Times New Roman"/>
              </a:rPr>
              <a:t>отдыха, </a:t>
            </a:r>
            <a:r>
              <a:rPr sz="2400" spc="-5" dirty="0">
                <a:latin typeface="Times New Roman"/>
                <a:cs typeface="Times New Roman"/>
              </a:rPr>
              <a:t>выполнить поручение </a:t>
            </a:r>
            <a:r>
              <a:rPr sz="2400" dirty="0">
                <a:latin typeface="Times New Roman"/>
                <a:cs typeface="Times New Roman"/>
              </a:rPr>
              <a:t>учителя </a:t>
            </a:r>
            <a:r>
              <a:rPr sz="2400" spc="-5" dirty="0">
                <a:latin typeface="Times New Roman"/>
                <a:cs typeface="Times New Roman"/>
              </a:rPr>
              <a:t>или успокаивающее </a:t>
            </a:r>
            <a:r>
              <a:rPr sz="2400" dirty="0">
                <a:latin typeface="Times New Roman"/>
                <a:cs typeface="Times New Roman"/>
              </a:rPr>
              <a:t>занятие.  </a:t>
            </a:r>
            <a:r>
              <a:rPr sz="2400" spc="-30" dirty="0">
                <a:latin typeface="Times New Roman"/>
                <a:cs typeface="Times New Roman"/>
              </a:rPr>
              <a:t>Проходит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30" dirty="0">
                <a:latin typeface="Times New Roman"/>
                <a:cs typeface="Times New Roman"/>
              </a:rPr>
              <a:t>тихом </a:t>
            </a:r>
            <a:r>
              <a:rPr sz="2400" spc="-15" dirty="0">
                <a:latin typeface="Times New Roman"/>
                <a:cs typeface="Times New Roman"/>
              </a:rPr>
              <a:t>пустом </a:t>
            </a:r>
            <a:r>
              <a:rPr sz="2400" spc="-10" dirty="0">
                <a:latin typeface="Times New Roman"/>
                <a:cs typeface="Times New Roman"/>
              </a:rPr>
              <a:t>помещении </a:t>
            </a:r>
            <a:r>
              <a:rPr sz="2400" dirty="0">
                <a:latin typeface="Times New Roman"/>
                <a:cs typeface="Times New Roman"/>
              </a:rPr>
              <a:t>либо </a:t>
            </a:r>
            <a:r>
              <a:rPr sz="2400" spc="-15" dirty="0">
                <a:latin typeface="Times New Roman"/>
                <a:cs typeface="Times New Roman"/>
              </a:rPr>
              <a:t>как </a:t>
            </a:r>
            <a:r>
              <a:rPr sz="2400" dirty="0">
                <a:latin typeface="Times New Roman"/>
                <a:cs typeface="Times New Roman"/>
              </a:rPr>
              <a:t>упражнения для </a:t>
            </a:r>
            <a:r>
              <a:rPr sz="2400" spc="-5" dirty="0">
                <a:latin typeface="Times New Roman"/>
                <a:cs typeface="Times New Roman"/>
              </a:rPr>
              <a:t>суставно-  </a:t>
            </a:r>
            <a:r>
              <a:rPr sz="2400" spc="-15" dirty="0">
                <a:latin typeface="Times New Roman"/>
                <a:cs typeface="Times New Roman"/>
              </a:rPr>
              <a:t>мышечного </a:t>
            </a:r>
            <a:r>
              <a:rPr sz="2400" spc="-5" dirty="0">
                <a:latin typeface="Times New Roman"/>
                <a:cs typeface="Times New Roman"/>
              </a:rPr>
              <a:t>чувства </a:t>
            </a:r>
            <a:r>
              <a:rPr sz="2400" spc="5" dirty="0">
                <a:latin typeface="Times New Roman"/>
                <a:cs typeface="Times New Roman"/>
              </a:rPr>
              <a:t>(физические </a:t>
            </a:r>
            <a:r>
              <a:rPr sz="2400" dirty="0">
                <a:latin typeface="Times New Roman"/>
                <a:cs typeface="Times New Roman"/>
              </a:rPr>
              <a:t>упражнения, </a:t>
            </a:r>
            <a:r>
              <a:rPr sz="2400" spc="-5" dirty="0">
                <a:latin typeface="Times New Roman"/>
                <a:cs typeface="Times New Roman"/>
              </a:rPr>
              <a:t>музыка, детская площадка </a:t>
            </a:r>
            <a:r>
              <a:rPr sz="2400" dirty="0">
                <a:latin typeface="Times New Roman"/>
                <a:cs typeface="Times New Roman"/>
              </a:rPr>
              <a:t>на  </a:t>
            </a:r>
            <a:r>
              <a:rPr sz="2400" spc="-15" dirty="0">
                <a:latin typeface="Times New Roman"/>
                <a:cs typeface="Times New Roman"/>
              </a:rPr>
              <a:t>улице).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641600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43204" cy="6858000"/>
          </a:xfrm>
          <a:custGeom>
            <a:avLst/>
            <a:gdLst/>
            <a:ahLst/>
            <a:cxnLst/>
            <a:rect l="l" t="t" r="r" b="b"/>
            <a:pathLst>
              <a:path w="243204" h="6858000">
                <a:moveTo>
                  <a:pt x="0" y="6858000"/>
                </a:moveTo>
                <a:lnTo>
                  <a:pt x="242887" y="6858000"/>
                </a:lnTo>
                <a:lnTo>
                  <a:pt x="242887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11200"/>
            <a:ext cx="1821180" cy="508000"/>
          </a:xfrm>
          <a:custGeom>
            <a:avLst/>
            <a:gdLst/>
            <a:ahLst/>
            <a:cxnLst/>
            <a:rect l="l" t="t" r="r" b="b"/>
            <a:pathLst>
              <a:path w="1821180" h="508000">
                <a:moveTo>
                  <a:pt x="0" y="0"/>
                </a:moveTo>
                <a:lnTo>
                  <a:pt x="0" y="504825"/>
                </a:lnTo>
                <a:lnTo>
                  <a:pt x="1359408" y="508000"/>
                </a:lnTo>
                <a:lnTo>
                  <a:pt x="1493139" y="508000"/>
                </a:lnTo>
                <a:lnTo>
                  <a:pt x="1499362" y="503174"/>
                </a:lnTo>
                <a:lnTo>
                  <a:pt x="1501394" y="501650"/>
                </a:lnTo>
                <a:lnTo>
                  <a:pt x="1503934" y="499999"/>
                </a:lnTo>
                <a:lnTo>
                  <a:pt x="1811401" y="269494"/>
                </a:lnTo>
                <a:lnTo>
                  <a:pt x="1818473" y="262350"/>
                </a:lnTo>
                <a:lnTo>
                  <a:pt x="1820830" y="255206"/>
                </a:lnTo>
                <a:lnTo>
                  <a:pt x="1818473" y="248062"/>
                </a:lnTo>
                <a:lnTo>
                  <a:pt x="1811401" y="240919"/>
                </a:lnTo>
                <a:lnTo>
                  <a:pt x="1505966" y="11937"/>
                </a:lnTo>
                <a:lnTo>
                  <a:pt x="1499362" y="11937"/>
                </a:lnTo>
                <a:lnTo>
                  <a:pt x="1499362" y="7112"/>
                </a:lnTo>
                <a:lnTo>
                  <a:pt x="1493139" y="7112"/>
                </a:lnTo>
                <a:lnTo>
                  <a:pt x="1486789" y="2412"/>
                </a:lnTo>
                <a:lnTo>
                  <a:pt x="1359408" y="2412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905" rIns="0" bIns="0" rtlCol="0">
            <a:spAutoFit/>
          </a:bodyPr>
          <a:lstStyle/>
          <a:p>
            <a:pPr marL="1871345">
              <a:lnSpc>
                <a:spcPct val="100000"/>
              </a:lnSpc>
            </a:pPr>
            <a:r>
              <a:rPr sz="4000" spc="-20" dirty="0">
                <a:solidFill>
                  <a:srgbClr val="6E3E0C"/>
                </a:solidFill>
                <a:latin typeface="Times New Roman"/>
                <a:cs typeface="Times New Roman"/>
              </a:rPr>
              <a:t>Как можно предотвратить</a:t>
            </a:r>
            <a:r>
              <a:rPr sz="4000" spc="-10" dirty="0">
                <a:solidFill>
                  <a:srgbClr val="6E3E0C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6E3E0C"/>
                </a:solidFill>
                <a:latin typeface="Times New Roman"/>
                <a:cs typeface="Times New Roman"/>
              </a:rPr>
              <a:t>сенсорную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5859" y="900176"/>
            <a:ext cx="263271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>
                <a:solidFill>
                  <a:srgbClr val="6E3E0C"/>
                </a:solidFill>
                <a:latin typeface="Times New Roman"/>
                <a:cs typeface="Times New Roman"/>
              </a:rPr>
              <a:t>пере</a:t>
            </a:r>
            <a:r>
              <a:rPr sz="4000" dirty="0">
                <a:solidFill>
                  <a:srgbClr val="6E3E0C"/>
                </a:solidFill>
                <a:latin typeface="Times New Roman"/>
                <a:cs typeface="Times New Roman"/>
              </a:rPr>
              <a:t>г</a:t>
            </a:r>
            <a:r>
              <a:rPr sz="4000" spc="-50" dirty="0">
                <a:solidFill>
                  <a:srgbClr val="6E3E0C"/>
                </a:solidFill>
                <a:latin typeface="Times New Roman"/>
                <a:cs typeface="Times New Roman"/>
              </a:rPr>
              <a:t>р</a:t>
            </a:r>
            <a:r>
              <a:rPr sz="4000" spc="-5" dirty="0">
                <a:solidFill>
                  <a:srgbClr val="6E3E0C"/>
                </a:solidFill>
                <a:latin typeface="Times New Roman"/>
                <a:cs typeface="Times New Roman"/>
              </a:rPr>
              <a:t>уз</a:t>
            </a:r>
            <a:r>
              <a:rPr sz="4000" spc="-55" dirty="0">
                <a:solidFill>
                  <a:srgbClr val="6E3E0C"/>
                </a:solidFill>
                <a:latin typeface="Times New Roman"/>
                <a:cs typeface="Times New Roman"/>
              </a:rPr>
              <a:t>к</a:t>
            </a:r>
            <a:r>
              <a:rPr sz="4000" spc="-5" dirty="0">
                <a:solidFill>
                  <a:srgbClr val="6E3E0C"/>
                </a:solidFill>
                <a:latin typeface="Times New Roman"/>
                <a:cs typeface="Times New Roman"/>
              </a:rPr>
              <a:t>у?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2055" marR="5080" indent="-342900">
              <a:lnSpc>
                <a:spcPct val="100000"/>
              </a:lnSpc>
            </a:pPr>
            <a:r>
              <a:rPr spc="-245" dirty="0">
                <a:solidFill>
                  <a:srgbClr val="A42F0F"/>
                </a:solidFill>
                <a:latin typeface="Microsoft Sans Serif"/>
                <a:cs typeface="Microsoft Sans Serif"/>
              </a:rPr>
              <a:t> </a:t>
            </a:r>
            <a:r>
              <a:rPr spc="-5" dirty="0"/>
              <a:t>Планирование перерывов на </a:t>
            </a:r>
            <a:r>
              <a:rPr spc="-10" dirty="0"/>
              <a:t>протяжении </a:t>
            </a:r>
            <a:r>
              <a:rPr spc="-5" dirty="0"/>
              <a:t>дня. </a:t>
            </a:r>
            <a:r>
              <a:rPr spc="-15" dirty="0"/>
              <a:t>Это </a:t>
            </a:r>
            <a:r>
              <a:rPr spc="-20" dirty="0"/>
              <a:t>поможет </a:t>
            </a:r>
            <a:r>
              <a:rPr spc="-15" dirty="0"/>
              <a:t>ребенку </a:t>
            </a:r>
            <a:r>
              <a:rPr dirty="0"/>
              <a:t>просто </a:t>
            </a:r>
            <a:r>
              <a:rPr spc="-5" dirty="0"/>
              <a:t>и </a:t>
            </a:r>
            <a:r>
              <a:rPr spc="-10" dirty="0"/>
              <a:t>эффективно  </a:t>
            </a:r>
            <a:r>
              <a:rPr spc="-5" dirty="0"/>
              <a:t>управлять </a:t>
            </a:r>
            <a:r>
              <a:rPr dirty="0"/>
              <a:t>уровнем </a:t>
            </a:r>
            <a:r>
              <a:rPr spc="-15" dirty="0"/>
              <a:t>своего</a:t>
            </a:r>
            <a:r>
              <a:rPr spc="-75" dirty="0"/>
              <a:t> </a:t>
            </a:r>
            <a:r>
              <a:rPr spc="-10" dirty="0"/>
              <a:t>напряжения.</a:t>
            </a:r>
          </a:p>
          <a:p>
            <a:pPr marL="1202055" marR="16510" indent="-342900">
              <a:lnSpc>
                <a:spcPct val="100000"/>
              </a:lnSpc>
              <a:spcBef>
                <a:spcPts val="1125"/>
              </a:spcBef>
            </a:pPr>
            <a:r>
              <a:rPr spc="-245" dirty="0">
                <a:solidFill>
                  <a:srgbClr val="A42F0F"/>
                </a:solidFill>
                <a:latin typeface="Microsoft Sans Serif"/>
                <a:cs typeface="Microsoft Sans Serif"/>
              </a:rPr>
              <a:t> </a:t>
            </a:r>
            <a:r>
              <a:rPr spc="-25" dirty="0"/>
              <a:t>Необходимо оборудовать </a:t>
            </a:r>
            <a:r>
              <a:rPr spc="-5" dirty="0"/>
              <a:t>в классе </a:t>
            </a:r>
            <a:r>
              <a:rPr spc="-10" dirty="0"/>
              <a:t>«зону </a:t>
            </a:r>
            <a:r>
              <a:rPr spc="-15" dirty="0"/>
              <a:t>отдыха». </a:t>
            </a:r>
            <a:r>
              <a:rPr spc="-10" dirty="0"/>
              <a:t>Позаботьтесь </a:t>
            </a:r>
            <a:r>
              <a:rPr spc="-5" dirty="0"/>
              <a:t>о </a:t>
            </a:r>
            <a:r>
              <a:rPr spc="-20" dirty="0"/>
              <a:t>том, </a:t>
            </a:r>
            <a:r>
              <a:rPr spc="-10" dirty="0"/>
              <a:t>чтобы </a:t>
            </a:r>
            <a:r>
              <a:rPr spc="-5" dirty="0"/>
              <a:t>в </a:t>
            </a:r>
            <a:r>
              <a:rPr spc="-10" dirty="0"/>
              <a:t>этой зоне  </a:t>
            </a:r>
            <a:r>
              <a:rPr spc="-5" dirty="0"/>
              <a:t>присутствовала </a:t>
            </a:r>
            <a:r>
              <a:rPr spc="-10" dirty="0"/>
              <a:t>большая мягкая </a:t>
            </a:r>
            <a:r>
              <a:rPr spc="-15" dirty="0"/>
              <a:t>подушка </a:t>
            </a:r>
            <a:r>
              <a:rPr spc="-5" dirty="0"/>
              <a:t>или </a:t>
            </a:r>
            <a:r>
              <a:rPr spc="-15" dirty="0"/>
              <a:t>пуф, </a:t>
            </a:r>
            <a:r>
              <a:rPr spc="-5" dirty="0"/>
              <a:t>книги </a:t>
            </a:r>
            <a:r>
              <a:rPr spc="-10" dirty="0"/>
              <a:t>для </a:t>
            </a:r>
            <a:r>
              <a:rPr spc="-5" dirty="0"/>
              <a:t>чтения, </a:t>
            </a:r>
            <a:r>
              <a:rPr dirty="0"/>
              <a:t>сенсорные </a:t>
            </a:r>
            <a:r>
              <a:rPr spc="-5" dirty="0"/>
              <a:t>игрушки  или игрушки </a:t>
            </a:r>
            <a:r>
              <a:rPr spc="-10" dirty="0"/>
              <a:t>для </a:t>
            </a:r>
            <a:r>
              <a:rPr spc="-15" dirty="0"/>
              <a:t>аутостимуляции, </a:t>
            </a:r>
            <a:r>
              <a:rPr spc="-5" dirty="0"/>
              <a:t>а также </a:t>
            </a:r>
            <a:r>
              <a:rPr spc="-10" dirty="0"/>
              <a:t>электронный</a:t>
            </a:r>
            <a:r>
              <a:rPr spc="90" dirty="0"/>
              <a:t> </a:t>
            </a:r>
            <a:r>
              <a:rPr dirty="0"/>
              <a:t>таймер.</a:t>
            </a:r>
          </a:p>
          <a:p>
            <a:pPr marL="1202055" marR="144145" indent="-342900">
              <a:lnSpc>
                <a:spcPct val="100000"/>
              </a:lnSpc>
              <a:spcBef>
                <a:spcPts val="1125"/>
              </a:spcBef>
            </a:pPr>
            <a:r>
              <a:rPr spc="-245" dirty="0">
                <a:solidFill>
                  <a:srgbClr val="A42F0F"/>
                </a:solidFill>
                <a:latin typeface="Microsoft Sans Serif"/>
                <a:cs typeface="Microsoft Sans Serif"/>
              </a:rPr>
              <a:t> </a:t>
            </a:r>
            <a:r>
              <a:rPr spc="-10" dirty="0"/>
              <a:t>Каждый </a:t>
            </a:r>
            <a:r>
              <a:rPr spc="-5" dirty="0"/>
              <a:t>час </a:t>
            </a:r>
            <a:r>
              <a:rPr spc="-10" dirty="0"/>
              <a:t>напоминайте </a:t>
            </a:r>
            <a:r>
              <a:rPr spc="-15" dirty="0"/>
              <a:t>ребенку </a:t>
            </a:r>
            <a:r>
              <a:rPr spc="-5" dirty="0"/>
              <a:t>о </a:t>
            </a:r>
            <a:r>
              <a:rPr spc="-20" dirty="0"/>
              <a:t>том, </a:t>
            </a:r>
            <a:r>
              <a:rPr spc="-15" dirty="0"/>
              <a:t>что </a:t>
            </a:r>
            <a:r>
              <a:rPr spc="-5" dirty="0"/>
              <a:t>пришло время расслабиться, и </a:t>
            </a:r>
            <a:r>
              <a:rPr spc="-10" dirty="0"/>
              <a:t>отправляйте  </a:t>
            </a:r>
            <a:r>
              <a:rPr spc="-25" dirty="0"/>
              <a:t>его </a:t>
            </a:r>
            <a:r>
              <a:rPr spc="-5" dirty="0"/>
              <a:t>в </a:t>
            </a:r>
            <a:r>
              <a:rPr spc="-10" dirty="0"/>
              <a:t>зону </a:t>
            </a:r>
            <a:r>
              <a:rPr spc="-15" dirty="0"/>
              <a:t>отдыха. </a:t>
            </a:r>
            <a:r>
              <a:rPr spc="-30" dirty="0"/>
              <a:t>Установите </a:t>
            </a:r>
            <a:r>
              <a:rPr dirty="0"/>
              <a:t>таймер </a:t>
            </a:r>
            <a:r>
              <a:rPr spc="-5" dirty="0"/>
              <a:t>на 5 </a:t>
            </a:r>
            <a:r>
              <a:rPr dirty="0"/>
              <a:t>минут </a:t>
            </a:r>
            <a:r>
              <a:rPr spc="-5" dirty="0"/>
              <a:t>и </a:t>
            </a:r>
            <a:r>
              <a:rPr spc="-20" dirty="0"/>
              <a:t>позвольте </a:t>
            </a:r>
            <a:r>
              <a:rPr spc="-15" dirty="0"/>
              <a:t>ребенку </a:t>
            </a:r>
            <a:r>
              <a:rPr dirty="0"/>
              <a:t>остаться </a:t>
            </a:r>
            <a:r>
              <a:rPr spc="-5" dirty="0"/>
              <a:t>на </a:t>
            </a:r>
            <a:r>
              <a:rPr spc="-10" dirty="0"/>
              <a:t>это  </a:t>
            </a:r>
            <a:r>
              <a:rPr spc="-5" dirty="0"/>
              <a:t>время предоставленным </a:t>
            </a:r>
            <a:r>
              <a:rPr spc="-10" dirty="0"/>
              <a:t>самому себе без </a:t>
            </a:r>
            <a:r>
              <a:rPr spc="-5" dirty="0"/>
              <a:t>постороннего</a:t>
            </a:r>
            <a:r>
              <a:rPr spc="95" dirty="0"/>
              <a:t> </a:t>
            </a:r>
            <a:r>
              <a:rPr spc="-15" dirty="0"/>
              <a:t>вмешательства.</a:t>
            </a:r>
          </a:p>
          <a:p>
            <a:pPr marL="1202055" marR="387350" indent="-342900">
              <a:lnSpc>
                <a:spcPct val="100000"/>
              </a:lnSpc>
              <a:spcBef>
                <a:spcPts val="1125"/>
              </a:spcBef>
              <a:tabLst>
                <a:tab pos="4803775" algn="l"/>
                <a:tab pos="8414385" algn="l"/>
              </a:tabLst>
            </a:pPr>
            <a:r>
              <a:rPr spc="-245" dirty="0">
                <a:solidFill>
                  <a:srgbClr val="A42F0F"/>
                </a:solidFill>
                <a:latin typeface="Microsoft Sans Serif"/>
                <a:cs typeface="Microsoft Sans Serif"/>
              </a:rPr>
              <a:t>  </a:t>
            </a:r>
            <a:r>
              <a:rPr spc="-10" dirty="0"/>
              <a:t>Помните </a:t>
            </a:r>
            <a:r>
              <a:rPr spc="-5" dirty="0"/>
              <a:t>о </a:t>
            </a:r>
            <a:r>
              <a:rPr spc="-20" dirty="0"/>
              <a:t>том,</a:t>
            </a:r>
            <a:r>
              <a:rPr spc="65" dirty="0"/>
              <a:t> </a:t>
            </a:r>
            <a:r>
              <a:rPr spc="-15" dirty="0"/>
              <a:t>что</a:t>
            </a:r>
            <a:r>
              <a:rPr spc="5" dirty="0"/>
              <a:t> учащиеся	</a:t>
            </a:r>
            <a:r>
              <a:rPr spc="-5" dirty="0"/>
              <a:t>с ОВЗ не </a:t>
            </a:r>
            <a:r>
              <a:rPr spc="-25" dirty="0"/>
              <a:t>всегда </a:t>
            </a:r>
            <a:r>
              <a:rPr spc="-20" dirty="0"/>
              <a:t>осознают, </a:t>
            </a:r>
            <a:r>
              <a:rPr spc="-15" dirty="0"/>
              <a:t>что </a:t>
            </a:r>
            <a:r>
              <a:rPr spc="-10" dirty="0"/>
              <a:t>испытывают </a:t>
            </a:r>
            <a:r>
              <a:rPr spc="10" dirty="0"/>
              <a:t>стресс,</a:t>
            </a:r>
            <a:r>
              <a:rPr spc="105" dirty="0"/>
              <a:t> </a:t>
            </a:r>
            <a:r>
              <a:rPr spc="-5" dirty="0"/>
              <a:t>и по  </a:t>
            </a:r>
            <a:r>
              <a:rPr spc="-10" dirty="0"/>
              <a:t>этой </a:t>
            </a:r>
            <a:r>
              <a:rPr spc="-5" dirty="0"/>
              <a:t>причине не все они </a:t>
            </a:r>
            <a:r>
              <a:rPr dirty="0"/>
              <a:t>смогут </a:t>
            </a:r>
            <a:r>
              <a:rPr spc="-15" dirty="0"/>
              <a:t>пользоваться </a:t>
            </a:r>
            <a:r>
              <a:rPr spc="-10" dirty="0"/>
              <a:t>зоной </a:t>
            </a:r>
            <a:r>
              <a:rPr spc="-15" dirty="0"/>
              <a:t>отдыха </a:t>
            </a:r>
            <a:r>
              <a:rPr spc="-5" dirty="0"/>
              <a:t>самостоятельно по мере  возникновения  </a:t>
            </a:r>
            <a:r>
              <a:rPr spc="-20" dirty="0"/>
              <a:t>такой  </a:t>
            </a:r>
            <a:r>
              <a:rPr spc="-15" dirty="0"/>
              <a:t>необходимости.</a:t>
            </a:r>
            <a:r>
              <a:rPr spc="-160" dirty="0"/>
              <a:t> </a:t>
            </a:r>
            <a:r>
              <a:rPr spc="-5" dirty="0"/>
              <a:t>Обязанность</a:t>
            </a:r>
            <a:r>
              <a:rPr spc="320" dirty="0"/>
              <a:t> </a:t>
            </a:r>
            <a:r>
              <a:rPr dirty="0"/>
              <a:t>учителя	</a:t>
            </a:r>
            <a:r>
              <a:rPr spc="-5" dirty="0"/>
              <a:t>и </a:t>
            </a:r>
            <a:r>
              <a:rPr spc="-10" dirty="0"/>
              <a:t>тьютора </a:t>
            </a:r>
            <a:r>
              <a:rPr dirty="0"/>
              <a:t>состоит</a:t>
            </a:r>
            <a:r>
              <a:rPr spc="-10" dirty="0"/>
              <a:t> </a:t>
            </a:r>
            <a:r>
              <a:rPr spc="-5" dirty="0"/>
              <a:t>в</a:t>
            </a:r>
            <a:r>
              <a:rPr spc="-30" dirty="0"/>
              <a:t> </a:t>
            </a:r>
            <a:r>
              <a:rPr spc="-20" dirty="0"/>
              <a:t>том, </a:t>
            </a:r>
            <a:r>
              <a:rPr spc="-5" dirty="0"/>
              <a:t> </a:t>
            </a:r>
            <a:r>
              <a:rPr spc="-10" dirty="0"/>
              <a:t>чтобы  </a:t>
            </a:r>
            <a:r>
              <a:rPr spc="-5" dirty="0"/>
              <a:t>перерыв</a:t>
            </a:r>
            <a:r>
              <a:rPr spc="260" dirty="0"/>
              <a:t> </a:t>
            </a:r>
            <a:r>
              <a:rPr spc="-20" dirty="0"/>
              <a:t>происходил</a:t>
            </a:r>
            <a:r>
              <a:rPr spc="360" dirty="0"/>
              <a:t> </a:t>
            </a:r>
            <a:r>
              <a:rPr spc="-5" dirty="0"/>
              <a:t>у	</a:t>
            </a:r>
            <a:r>
              <a:rPr spc="-15" dirty="0"/>
              <a:t>ребенка </a:t>
            </a:r>
            <a:r>
              <a:rPr spc="-5" dirty="0"/>
              <a:t>с ОВЗ </a:t>
            </a:r>
            <a:r>
              <a:rPr spc="-15" dirty="0"/>
              <a:t>как </a:t>
            </a:r>
            <a:r>
              <a:rPr spc="-5" dirty="0"/>
              <a:t>минимум </a:t>
            </a:r>
            <a:r>
              <a:rPr spc="-20" dirty="0"/>
              <a:t>один </a:t>
            </a:r>
            <a:r>
              <a:rPr dirty="0"/>
              <a:t>раз </a:t>
            </a:r>
            <a:r>
              <a:rPr spc="-5" dirty="0"/>
              <a:t>в</a:t>
            </a:r>
            <a:r>
              <a:rPr spc="10" dirty="0"/>
              <a:t> </a:t>
            </a:r>
            <a:r>
              <a:rPr spc="-5" dirty="0"/>
              <a:t>час.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" marR="5080" algn="ctr">
              <a:lnSpc>
                <a:spcPct val="100000"/>
              </a:lnSpc>
            </a:pPr>
            <a:r>
              <a:rPr b="1" spc="-5" dirty="0">
                <a:solidFill>
                  <a:srgbClr val="0000FF"/>
                </a:solidFill>
                <a:latin typeface="Calibri"/>
                <a:cs typeface="Calibri"/>
              </a:rPr>
              <a:t>Примерный </a:t>
            </a:r>
            <a:r>
              <a:rPr b="1" spc="-20" dirty="0">
                <a:solidFill>
                  <a:srgbClr val="0000FF"/>
                </a:solidFill>
                <a:latin typeface="Calibri"/>
                <a:cs typeface="Calibri"/>
              </a:rPr>
              <a:t>комплекс </a:t>
            </a:r>
            <a:r>
              <a:rPr b="1" spc="-5" dirty="0">
                <a:solidFill>
                  <a:srgbClr val="0000FF"/>
                </a:solidFill>
                <a:latin typeface="Calibri"/>
                <a:cs typeface="Calibri"/>
              </a:rPr>
              <a:t>специальных упражнений</a:t>
            </a:r>
            <a:r>
              <a:rPr spc="-5" dirty="0"/>
              <a:t>, направленных на  </a:t>
            </a:r>
            <a:r>
              <a:rPr spc="-15" dirty="0"/>
              <a:t>улучшение </a:t>
            </a:r>
            <a:r>
              <a:rPr spc="-5" dirty="0"/>
              <a:t>интеграции </a:t>
            </a:r>
            <a:r>
              <a:rPr spc="-15" dirty="0"/>
              <a:t>между </a:t>
            </a:r>
            <a:r>
              <a:rPr spc="-5" dirty="0"/>
              <a:t>тактильной, проприоцептивной и  </a:t>
            </a:r>
            <a:r>
              <a:rPr spc="-15" dirty="0"/>
              <a:t>вестибулярной </a:t>
            </a:r>
            <a:r>
              <a:rPr spc="-5" dirty="0"/>
              <a:t>сенсорными</a:t>
            </a:r>
            <a:r>
              <a:rPr spc="20" dirty="0"/>
              <a:t> </a:t>
            </a:r>
            <a:r>
              <a:rPr spc="-5" dirty="0"/>
              <a:t>системами: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3715" y="1676400"/>
            <a:ext cx="10779125" cy="4893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8290" indent="-275590">
              <a:lnSpc>
                <a:spcPct val="100000"/>
              </a:lnSpc>
              <a:buChar char="•"/>
              <a:tabLst>
                <a:tab pos="288925" algn="l"/>
              </a:tabLst>
            </a:pPr>
            <a:r>
              <a:rPr sz="3000" dirty="0">
                <a:latin typeface="Calibri"/>
                <a:cs typeface="Calibri"/>
              </a:rPr>
              <a:t>изменение </a:t>
            </a:r>
            <a:r>
              <a:rPr sz="3000" spc="-15" dirty="0">
                <a:latin typeface="Calibri"/>
                <a:cs typeface="Calibri"/>
              </a:rPr>
              <a:t>положения </a:t>
            </a:r>
            <a:r>
              <a:rPr sz="3000" spc="-20" dirty="0">
                <a:latin typeface="Calibri"/>
                <a:cs typeface="Calibri"/>
              </a:rPr>
              <a:t>тела </a:t>
            </a:r>
            <a:r>
              <a:rPr sz="3000" dirty="0">
                <a:latin typeface="Calibri"/>
                <a:cs typeface="Calibri"/>
              </a:rPr>
              <a:t>с помощью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поворотов;</a:t>
            </a:r>
            <a:endParaRPr sz="3000">
              <a:latin typeface="Calibri"/>
              <a:cs typeface="Calibri"/>
            </a:endParaRPr>
          </a:p>
          <a:p>
            <a:pPr marL="288290" indent="-275590">
              <a:lnSpc>
                <a:spcPct val="100000"/>
              </a:lnSpc>
              <a:spcBef>
                <a:spcPts val="360"/>
              </a:spcBef>
              <a:buChar char="•"/>
              <a:tabLst>
                <a:tab pos="288925" algn="l"/>
              </a:tabLst>
            </a:pPr>
            <a:r>
              <a:rPr sz="3000" spc="-10" dirty="0">
                <a:latin typeface="Calibri"/>
                <a:cs typeface="Calibri"/>
              </a:rPr>
              <a:t>обведение контура </a:t>
            </a:r>
            <a:r>
              <a:rPr sz="3000" spc="-20" dirty="0">
                <a:latin typeface="Calibri"/>
                <a:cs typeface="Calibri"/>
              </a:rPr>
              <a:t>тела </a:t>
            </a:r>
            <a:r>
              <a:rPr sz="3000" spc="-5" dirty="0">
                <a:latin typeface="Calibri"/>
                <a:cs typeface="Calibri"/>
              </a:rPr>
              <a:t>массажным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мячиком;</a:t>
            </a:r>
            <a:endParaRPr sz="3000">
              <a:latin typeface="Calibri"/>
              <a:cs typeface="Calibri"/>
            </a:endParaRPr>
          </a:p>
          <a:p>
            <a:pPr marL="288290" indent="-275590">
              <a:lnSpc>
                <a:spcPct val="100000"/>
              </a:lnSpc>
              <a:spcBef>
                <a:spcPts val="360"/>
              </a:spcBef>
              <a:buChar char="•"/>
              <a:tabLst>
                <a:tab pos="288925" algn="l"/>
              </a:tabLst>
            </a:pPr>
            <a:r>
              <a:rPr sz="3000" spc="-10" dirty="0">
                <a:latin typeface="Calibri"/>
                <a:cs typeface="Calibri"/>
              </a:rPr>
              <a:t>обведение контура </a:t>
            </a:r>
            <a:r>
              <a:rPr sz="3000" spc="-20" dirty="0">
                <a:latin typeface="Calibri"/>
                <a:cs typeface="Calibri"/>
              </a:rPr>
              <a:t>тела </a:t>
            </a:r>
            <a:r>
              <a:rPr sz="3000" spc="-5" dirty="0">
                <a:latin typeface="Calibri"/>
                <a:cs typeface="Calibri"/>
              </a:rPr>
              <a:t>(ладони, стопы) </a:t>
            </a:r>
            <a:r>
              <a:rPr sz="3000" dirty="0">
                <a:latin typeface="Calibri"/>
                <a:cs typeface="Calibri"/>
              </a:rPr>
              <a:t>на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бумаге;</a:t>
            </a:r>
            <a:endParaRPr sz="3000">
              <a:latin typeface="Calibri"/>
              <a:cs typeface="Calibri"/>
            </a:endParaRPr>
          </a:p>
          <a:p>
            <a:pPr marL="288290" indent="-275590">
              <a:lnSpc>
                <a:spcPct val="100000"/>
              </a:lnSpc>
              <a:spcBef>
                <a:spcPts val="360"/>
              </a:spcBef>
              <a:buChar char="•"/>
              <a:tabLst>
                <a:tab pos="288925" algn="l"/>
              </a:tabLst>
            </a:pPr>
            <a:r>
              <a:rPr sz="3000" dirty="0">
                <a:latin typeface="Calibri"/>
                <a:cs typeface="Calibri"/>
              </a:rPr>
              <a:t>растирание </a:t>
            </a:r>
            <a:r>
              <a:rPr sz="3000" spc="-5" dirty="0">
                <a:latin typeface="Calibri"/>
                <a:cs typeface="Calibri"/>
              </a:rPr>
              <a:t>поверхности </a:t>
            </a:r>
            <a:r>
              <a:rPr sz="3000" spc="-20" dirty="0">
                <a:latin typeface="Calibri"/>
                <a:cs typeface="Calibri"/>
              </a:rPr>
              <a:t>тела </a:t>
            </a:r>
            <a:r>
              <a:rPr sz="3000" spc="-10" dirty="0">
                <a:latin typeface="Calibri"/>
                <a:cs typeface="Calibri"/>
              </a:rPr>
              <a:t>тканями </a:t>
            </a:r>
            <a:r>
              <a:rPr sz="3000" spc="-5" dirty="0">
                <a:latin typeface="Calibri"/>
                <a:cs typeface="Calibri"/>
              </a:rPr>
              <a:t>различной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текстуры;</a:t>
            </a:r>
            <a:endParaRPr sz="3000">
              <a:latin typeface="Calibri"/>
              <a:cs typeface="Calibri"/>
            </a:endParaRPr>
          </a:p>
          <a:p>
            <a:pPr marL="288290" indent="-275590">
              <a:lnSpc>
                <a:spcPct val="100000"/>
              </a:lnSpc>
              <a:spcBef>
                <a:spcPts val="359"/>
              </a:spcBef>
              <a:buChar char="•"/>
              <a:tabLst>
                <a:tab pos="288925" algn="l"/>
              </a:tabLst>
            </a:pPr>
            <a:r>
              <a:rPr sz="3000" dirty="0">
                <a:latin typeface="Calibri"/>
                <a:cs typeface="Calibri"/>
              </a:rPr>
              <a:t>рисование на спине тактильными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ладошками;</a:t>
            </a:r>
            <a:endParaRPr sz="3000">
              <a:latin typeface="Calibri"/>
              <a:cs typeface="Calibri"/>
            </a:endParaRPr>
          </a:p>
          <a:p>
            <a:pPr marL="288290" indent="-275590">
              <a:lnSpc>
                <a:spcPts val="3420"/>
              </a:lnSpc>
              <a:spcBef>
                <a:spcPts val="360"/>
              </a:spcBef>
              <a:buChar char="•"/>
              <a:tabLst>
                <a:tab pos="288925" algn="l"/>
              </a:tabLst>
            </a:pPr>
            <a:r>
              <a:rPr sz="3000" spc="-5" dirty="0">
                <a:latin typeface="Calibri"/>
                <a:cs typeface="Calibri"/>
              </a:rPr>
              <a:t>прикосновение </a:t>
            </a:r>
            <a:r>
              <a:rPr sz="3000" dirty="0">
                <a:latin typeface="Calibri"/>
                <a:cs typeface="Calibri"/>
              </a:rPr>
              <a:t>и </a:t>
            </a:r>
            <a:r>
              <a:rPr sz="3000" spc="-5" dirty="0">
                <a:latin typeface="Calibri"/>
                <a:cs typeface="Calibri"/>
              </a:rPr>
              <a:t>надавливание </a:t>
            </a:r>
            <a:r>
              <a:rPr sz="3000" spc="-10" dirty="0">
                <a:latin typeface="Calibri"/>
                <a:cs typeface="Calibri"/>
              </a:rPr>
              <a:t>предметами </a:t>
            </a:r>
            <a:r>
              <a:rPr sz="3000" spc="-5" dirty="0">
                <a:latin typeface="Calibri"/>
                <a:cs typeface="Calibri"/>
              </a:rPr>
              <a:t>различной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формы,</a:t>
            </a:r>
            <a:endParaRPr sz="3000">
              <a:latin typeface="Calibri"/>
              <a:cs typeface="Calibri"/>
            </a:endParaRPr>
          </a:p>
          <a:p>
            <a:pPr marL="355600">
              <a:lnSpc>
                <a:spcPts val="3420"/>
              </a:lnSpc>
            </a:pPr>
            <a:r>
              <a:rPr sz="3000" spc="-10" dirty="0">
                <a:latin typeface="Calibri"/>
                <a:cs typeface="Calibri"/>
              </a:rPr>
              <a:t>температуры;</a:t>
            </a:r>
            <a:endParaRPr sz="3000">
              <a:latin typeface="Calibri"/>
              <a:cs typeface="Calibri"/>
            </a:endParaRPr>
          </a:p>
          <a:p>
            <a:pPr marL="288290" indent="-275590">
              <a:lnSpc>
                <a:spcPct val="100000"/>
              </a:lnSpc>
              <a:spcBef>
                <a:spcPts val="360"/>
              </a:spcBef>
              <a:buChar char="•"/>
              <a:tabLst>
                <a:tab pos="288925" algn="l"/>
              </a:tabLst>
            </a:pPr>
            <a:r>
              <a:rPr sz="3000" spc="-5" dirty="0">
                <a:latin typeface="Calibri"/>
                <a:cs typeface="Calibri"/>
              </a:rPr>
              <a:t>вращение по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кругу;</a:t>
            </a:r>
            <a:endParaRPr sz="3000">
              <a:latin typeface="Calibri"/>
              <a:cs typeface="Calibri"/>
            </a:endParaRPr>
          </a:p>
          <a:p>
            <a:pPr marL="288290" indent="-275590">
              <a:lnSpc>
                <a:spcPct val="100000"/>
              </a:lnSpc>
              <a:spcBef>
                <a:spcPts val="360"/>
              </a:spcBef>
              <a:buChar char="•"/>
              <a:tabLst>
                <a:tab pos="288925" algn="l"/>
              </a:tabLst>
            </a:pPr>
            <a:r>
              <a:rPr sz="3000" spc="-5" dirty="0">
                <a:latin typeface="Calibri"/>
                <a:cs typeface="Calibri"/>
              </a:rPr>
              <a:t>раскачивание </a:t>
            </a:r>
            <a:r>
              <a:rPr sz="3000" dirty="0">
                <a:latin typeface="Calibri"/>
                <a:cs typeface="Calibri"/>
              </a:rPr>
              <a:t>на </a:t>
            </a:r>
            <a:r>
              <a:rPr sz="3000" spc="-15" dirty="0">
                <a:latin typeface="Calibri"/>
                <a:cs typeface="Calibri"/>
              </a:rPr>
              <a:t>качелях </a:t>
            </a:r>
            <a:r>
              <a:rPr sz="3000" spc="-5" dirty="0">
                <a:latin typeface="Calibri"/>
                <a:cs typeface="Calibri"/>
              </a:rPr>
              <a:t>или </a:t>
            </a:r>
            <a:r>
              <a:rPr sz="3000" dirty="0">
                <a:latin typeface="Calibri"/>
                <a:cs typeface="Calibri"/>
              </a:rPr>
              <a:t>в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гамаке;</a:t>
            </a:r>
            <a:endParaRPr sz="3000">
              <a:latin typeface="Calibri"/>
              <a:cs typeface="Calibri"/>
            </a:endParaRPr>
          </a:p>
          <a:p>
            <a:pPr marL="288290" indent="-275590">
              <a:lnSpc>
                <a:spcPct val="100000"/>
              </a:lnSpc>
              <a:spcBef>
                <a:spcPts val="360"/>
              </a:spcBef>
              <a:buChar char="•"/>
              <a:tabLst>
                <a:tab pos="288925" algn="l"/>
              </a:tabLst>
            </a:pPr>
            <a:r>
              <a:rPr sz="3000" spc="-10" dirty="0">
                <a:latin typeface="Calibri"/>
                <a:cs typeface="Calibri"/>
              </a:rPr>
              <a:t>перекатывание </a:t>
            </a:r>
            <a:r>
              <a:rPr sz="3000" spc="-5" dirty="0">
                <a:latin typeface="Calibri"/>
                <a:cs typeface="Calibri"/>
              </a:rPr>
              <a:t>со </a:t>
            </a:r>
            <a:r>
              <a:rPr sz="3000" dirty="0">
                <a:latin typeface="Calibri"/>
                <a:cs typeface="Calibri"/>
              </a:rPr>
              <a:t>спины на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живот;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8617" y="678815"/>
            <a:ext cx="10411460" cy="5515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har char="•"/>
              <a:tabLst>
                <a:tab pos="233679" algn="l"/>
              </a:tabLst>
            </a:pPr>
            <a:r>
              <a:rPr sz="2400" dirty="0">
                <a:latin typeface="Calibri"/>
                <a:cs typeface="Calibri"/>
              </a:rPr>
              <a:t>заворачивание в </a:t>
            </a:r>
            <a:r>
              <a:rPr sz="2400" spc="-10" dirty="0">
                <a:latin typeface="Calibri"/>
                <a:cs typeface="Calibri"/>
              </a:rPr>
              <a:t>ковер,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15" dirty="0">
                <a:latin typeface="Calibri"/>
                <a:cs typeface="Calibri"/>
              </a:rPr>
              <a:t>одеяло, </a:t>
            </a:r>
            <a:r>
              <a:rPr sz="2400" spc="-10" dirty="0">
                <a:latin typeface="Calibri"/>
                <a:cs typeface="Calibri"/>
              </a:rPr>
              <a:t>тяжелые ткани, </a:t>
            </a:r>
            <a:r>
              <a:rPr sz="2400" spc="-20" dirty="0">
                <a:latin typeface="Calibri"/>
                <a:cs typeface="Calibri"/>
              </a:rPr>
              <a:t>рулон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бумаги;</a:t>
            </a:r>
            <a:endParaRPr sz="2400">
              <a:latin typeface="Calibri"/>
              <a:cs typeface="Calibri"/>
            </a:endParaRPr>
          </a:p>
          <a:p>
            <a:pPr marL="233045" indent="-220345">
              <a:lnSpc>
                <a:spcPct val="100000"/>
              </a:lnSpc>
              <a:buChar char="•"/>
              <a:tabLst>
                <a:tab pos="233679" algn="l"/>
              </a:tabLst>
            </a:pPr>
            <a:r>
              <a:rPr sz="2400" spc="-5" dirty="0">
                <a:latin typeface="Calibri"/>
                <a:cs typeface="Calibri"/>
              </a:rPr>
              <a:t>пролезание </a:t>
            </a:r>
            <a:r>
              <a:rPr sz="2400" dirty="0">
                <a:latin typeface="Calibri"/>
                <a:cs typeface="Calibri"/>
              </a:rPr>
              <a:t>в ограниченное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пространство;</a:t>
            </a:r>
            <a:endParaRPr sz="2400">
              <a:latin typeface="Calibri"/>
              <a:cs typeface="Calibri"/>
            </a:endParaRPr>
          </a:p>
          <a:p>
            <a:pPr marL="233045" indent="-220345">
              <a:lnSpc>
                <a:spcPct val="100000"/>
              </a:lnSpc>
              <a:buChar char="•"/>
              <a:tabLst>
                <a:tab pos="233679" algn="l"/>
              </a:tabLst>
            </a:pPr>
            <a:r>
              <a:rPr sz="2400" spc="-15" dirty="0">
                <a:latin typeface="Calibri"/>
                <a:cs typeface="Calibri"/>
              </a:rPr>
              <a:t>толкание </a:t>
            </a:r>
            <a:r>
              <a:rPr sz="2400" spc="-10" dirty="0">
                <a:latin typeface="Calibri"/>
                <a:cs typeface="Calibri"/>
              </a:rPr>
              <a:t>тяжелых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предметов;</a:t>
            </a:r>
            <a:endParaRPr sz="2400">
              <a:latin typeface="Calibri"/>
              <a:cs typeface="Calibri"/>
            </a:endParaRPr>
          </a:p>
          <a:p>
            <a:pPr marL="233045" indent="-220345">
              <a:lnSpc>
                <a:spcPct val="100000"/>
              </a:lnSpc>
              <a:buChar char="•"/>
              <a:tabLst>
                <a:tab pos="233679" algn="l"/>
              </a:tabLst>
            </a:pPr>
            <a:r>
              <a:rPr sz="2400" spc="-5" dirty="0">
                <a:latin typeface="Calibri"/>
                <a:cs typeface="Calibri"/>
              </a:rPr>
              <a:t>растягивание </a:t>
            </a:r>
            <a:r>
              <a:rPr sz="2400" spc="-10" dirty="0">
                <a:latin typeface="Calibri"/>
                <a:cs typeface="Calibri"/>
              </a:rPr>
              <a:t>эластичных </a:t>
            </a:r>
            <a:r>
              <a:rPr sz="2400" dirty="0">
                <a:latin typeface="Calibri"/>
                <a:cs typeface="Calibri"/>
              </a:rPr>
              <a:t>лент;</a:t>
            </a:r>
            <a:endParaRPr sz="2400">
              <a:latin typeface="Calibri"/>
              <a:cs typeface="Calibri"/>
            </a:endParaRPr>
          </a:p>
          <a:p>
            <a:pPr marL="233045" indent="-220345">
              <a:lnSpc>
                <a:spcPct val="100000"/>
              </a:lnSpc>
              <a:buChar char="•"/>
              <a:tabLst>
                <a:tab pos="233679" algn="l"/>
              </a:tabLst>
            </a:pPr>
            <a:r>
              <a:rPr sz="2400" dirty="0">
                <a:latin typeface="Calibri"/>
                <a:cs typeface="Calibri"/>
              </a:rPr>
              <a:t>балансирование на </a:t>
            </a:r>
            <a:r>
              <a:rPr sz="2400" spc="-5" dirty="0">
                <a:latin typeface="Calibri"/>
                <a:cs typeface="Calibri"/>
              </a:rPr>
              <a:t>гимнастических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мячах;</a:t>
            </a:r>
            <a:endParaRPr sz="2400">
              <a:latin typeface="Calibri"/>
              <a:cs typeface="Calibri"/>
            </a:endParaRPr>
          </a:p>
          <a:p>
            <a:pPr marL="233045" indent="-220345">
              <a:lnSpc>
                <a:spcPts val="2870"/>
              </a:lnSpc>
              <a:buChar char="•"/>
              <a:tabLst>
                <a:tab pos="233679" algn="l"/>
              </a:tabLst>
            </a:pPr>
            <a:r>
              <a:rPr sz="2400" spc="-10" dirty="0">
                <a:latin typeface="Calibri"/>
                <a:cs typeface="Calibri"/>
              </a:rPr>
              <a:t>катание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10" dirty="0">
                <a:latin typeface="Calibri"/>
                <a:cs typeface="Calibri"/>
              </a:rPr>
              <a:t>животе </a:t>
            </a:r>
            <a:r>
              <a:rPr sz="2400" dirty="0">
                <a:latin typeface="Calibri"/>
                <a:cs typeface="Calibri"/>
              </a:rPr>
              <a:t>на </a:t>
            </a:r>
            <a:r>
              <a:rPr sz="2400" spc="-15" dirty="0">
                <a:latin typeface="Calibri"/>
                <a:cs typeface="Calibri"/>
              </a:rPr>
              <a:t>роликовой</a:t>
            </a:r>
            <a:r>
              <a:rPr sz="2400" spc="-10" dirty="0">
                <a:latin typeface="Calibri"/>
                <a:cs typeface="Calibri"/>
              </a:rPr>
              <a:t> доске;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900"/>
              </a:lnSpc>
              <a:spcBef>
                <a:spcPts val="70"/>
              </a:spcBef>
              <a:buChar char="•"/>
              <a:tabLst>
                <a:tab pos="233679" algn="l"/>
              </a:tabLst>
            </a:pPr>
            <a:r>
              <a:rPr sz="2400" spc="-10" dirty="0">
                <a:latin typeface="Calibri"/>
                <a:cs typeface="Calibri"/>
              </a:rPr>
              <a:t>ползание </a:t>
            </a:r>
            <a:r>
              <a:rPr sz="2400" spc="-15" dirty="0">
                <a:latin typeface="Calibri"/>
                <a:cs typeface="Calibri"/>
              </a:rPr>
              <a:t>(ходьба, </a:t>
            </a:r>
            <a:r>
              <a:rPr sz="2400" dirty="0">
                <a:latin typeface="Calibri"/>
                <a:cs typeface="Calibri"/>
              </a:rPr>
              <a:t>бег) по неровной, </a:t>
            </a:r>
            <a:r>
              <a:rPr sz="2400" spc="-5" dirty="0">
                <a:latin typeface="Calibri"/>
                <a:cs typeface="Calibri"/>
              </a:rPr>
              <a:t>наклонной, ограниченной, неустойчивой  поверхности;</a:t>
            </a:r>
            <a:endParaRPr sz="2400">
              <a:latin typeface="Calibri"/>
              <a:cs typeface="Calibri"/>
            </a:endParaRPr>
          </a:p>
          <a:p>
            <a:pPr marL="233045" indent="-220345">
              <a:lnSpc>
                <a:spcPts val="2780"/>
              </a:lnSpc>
              <a:buChar char="•"/>
              <a:tabLst>
                <a:tab pos="233679" algn="l"/>
              </a:tabLst>
            </a:pPr>
            <a:r>
              <a:rPr sz="2400" spc="-15" dirty="0">
                <a:latin typeface="Calibri"/>
                <a:cs typeface="Calibri"/>
              </a:rPr>
              <a:t>прохождение </a:t>
            </a:r>
            <a:r>
              <a:rPr sz="2400" spc="-5" dirty="0">
                <a:latin typeface="Calibri"/>
                <a:cs typeface="Calibri"/>
              </a:rPr>
              <a:t>лабиринтов, </a:t>
            </a:r>
            <a:r>
              <a:rPr sz="2400" spc="-15" dirty="0">
                <a:latin typeface="Calibri"/>
                <a:cs typeface="Calibri"/>
              </a:rPr>
              <a:t>преодоление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препятствий;</a:t>
            </a:r>
            <a:endParaRPr sz="2400">
              <a:latin typeface="Calibri"/>
              <a:cs typeface="Calibri"/>
            </a:endParaRPr>
          </a:p>
          <a:p>
            <a:pPr marL="233045" indent="-220345">
              <a:lnSpc>
                <a:spcPct val="100000"/>
              </a:lnSpc>
              <a:buChar char="•"/>
              <a:tabLst>
                <a:tab pos="233679" algn="l"/>
              </a:tabLst>
            </a:pPr>
            <a:r>
              <a:rPr sz="2400" dirty="0">
                <a:latin typeface="Calibri"/>
                <a:cs typeface="Calibri"/>
              </a:rPr>
              <a:t>лазание по </a:t>
            </a:r>
            <a:r>
              <a:rPr sz="2400" spc="-5" dirty="0">
                <a:latin typeface="Calibri"/>
                <a:cs typeface="Calibri"/>
              </a:rPr>
              <a:t>тренажерным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стенкам;</a:t>
            </a:r>
            <a:endParaRPr sz="2400">
              <a:latin typeface="Calibri"/>
              <a:cs typeface="Calibri"/>
            </a:endParaRPr>
          </a:p>
          <a:p>
            <a:pPr marL="233045" indent="-220345">
              <a:lnSpc>
                <a:spcPct val="100000"/>
              </a:lnSpc>
              <a:buChar char="•"/>
              <a:tabLst>
                <a:tab pos="233679" algn="l"/>
              </a:tabLst>
            </a:pPr>
            <a:r>
              <a:rPr sz="2400" dirty="0">
                <a:latin typeface="Calibri"/>
                <a:cs typeface="Calibri"/>
              </a:rPr>
              <a:t>прыжки на </a:t>
            </a:r>
            <a:r>
              <a:rPr sz="2400" spc="-10" dirty="0">
                <a:latin typeface="Calibri"/>
                <a:cs typeface="Calibri"/>
              </a:rPr>
              <a:t>мате, матраце, </a:t>
            </a:r>
            <a:r>
              <a:rPr sz="2400" spc="-5" dirty="0">
                <a:latin typeface="Calibri"/>
                <a:cs typeface="Calibri"/>
              </a:rPr>
              <a:t>батуте, </a:t>
            </a:r>
            <a:r>
              <a:rPr sz="2400" dirty="0">
                <a:latin typeface="Calibri"/>
                <a:cs typeface="Calibri"/>
              </a:rPr>
              <a:t>в </a:t>
            </a:r>
            <a:r>
              <a:rPr sz="2400" spc="-5" dirty="0">
                <a:latin typeface="Calibri"/>
                <a:cs typeface="Calibri"/>
              </a:rPr>
              <a:t>мешке, </a:t>
            </a:r>
            <a:r>
              <a:rPr sz="2400" dirty="0">
                <a:latin typeface="Calibri"/>
                <a:cs typeface="Calibri"/>
              </a:rPr>
              <a:t>через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скакалку;</a:t>
            </a:r>
            <a:endParaRPr sz="2400">
              <a:latin typeface="Calibri"/>
              <a:cs typeface="Calibri"/>
            </a:endParaRPr>
          </a:p>
          <a:p>
            <a:pPr marL="233045" indent="-220345">
              <a:lnSpc>
                <a:spcPct val="100000"/>
              </a:lnSpc>
              <a:buChar char="•"/>
              <a:tabLst>
                <a:tab pos="233679" algn="l"/>
              </a:tabLst>
            </a:pPr>
            <a:r>
              <a:rPr sz="2400" spc="-5" dirty="0">
                <a:latin typeface="Calibri"/>
                <a:cs typeface="Calibri"/>
              </a:rPr>
              <a:t>перетягивание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каната;</a:t>
            </a:r>
            <a:endParaRPr sz="2400">
              <a:latin typeface="Calibri"/>
              <a:cs typeface="Calibri"/>
            </a:endParaRPr>
          </a:p>
          <a:p>
            <a:pPr marL="233045" indent="-220345">
              <a:lnSpc>
                <a:spcPct val="100000"/>
              </a:lnSpc>
              <a:buChar char="•"/>
              <a:tabLst>
                <a:tab pos="233679" algn="l"/>
              </a:tabLst>
            </a:pPr>
            <a:r>
              <a:rPr sz="2400" spc="-5" dirty="0">
                <a:latin typeface="Calibri"/>
                <a:cs typeface="Calibri"/>
              </a:rPr>
              <a:t>движения </a:t>
            </a:r>
            <a:r>
              <a:rPr sz="2400" spc="-30" dirty="0">
                <a:latin typeface="Calibri"/>
                <a:cs typeface="Calibri"/>
              </a:rPr>
              <a:t>под </a:t>
            </a:r>
            <a:r>
              <a:rPr sz="2400" spc="-10" dirty="0">
                <a:latin typeface="Calibri"/>
                <a:cs typeface="Calibri"/>
              </a:rPr>
              <a:t>музыку, </a:t>
            </a:r>
            <a:r>
              <a:rPr sz="2400" dirty="0">
                <a:latin typeface="Calibri"/>
                <a:cs typeface="Calibri"/>
              </a:rPr>
              <a:t>пение песен с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движениями;</a:t>
            </a:r>
            <a:endParaRPr sz="2400">
              <a:latin typeface="Calibri"/>
              <a:cs typeface="Calibri"/>
            </a:endParaRPr>
          </a:p>
          <a:p>
            <a:pPr marL="233045" indent="-220345">
              <a:lnSpc>
                <a:spcPct val="100000"/>
              </a:lnSpc>
              <a:buChar char="•"/>
              <a:tabLst>
                <a:tab pos="233679" algn="l"/>
              </a:tabLst>
            </a:pPr>
            <a:r>
              <a:rPr sz="2400" spc="-15" dirty="0">
                <a:latin typeface="Calibri"/>
                <a:cs typeface="Calibri"/>
              </a:rPr>
              <a:t>подражание </a:t>
            </a:r>
            <a:r>
              <a:rPr sz="2400" dirty="0">
                <a:latin typeface="Calibri"/>
                <a:cs typeface="Calibri"/>
              </a:rPr>
              <a:t>позам и </a:t>
            </a:r>
            <a:r>
              <a:rPr sz="2400" spc="-5" dirty="0">
                <a:latin typeface="Calibri"/>
                <a:cs typeface="Calibri"/>
              </a:rPr>
              <a:t>очередности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движений;</a:t>
            </a:r>
            <a:endParaRPr sz="2400">
              <a:latin typeface="Calibri"/>
              <a:cs typeface="Calibri"/>
            </a:endParaRPr>
          </a:p>
          <a:p>
            <a:pPr marL="233045" indent="-220345">
              <a:lnSpc>
                <a:spcPct val="100000"/>
              </a:lnSpc>
              <a:buChar char="•"/>
              <a:tabLst>
                <a:tab pos="233679" algn="l"/>
              </a:tabLst>
            </a:pPr>
            <a:r>
              <a:rPr sz="2400" spc="-5" dirty="0">
                <a:latin typeface="Calibri"/>
                <a:cs typeface="Calibri"/>
              </a:rPr>
              <a:t>работа </a:t>
            </a:r>
            <a:r>
              <a:rPr sz="2400" dirty="0">
                <a:latin typeface="Calibri"/>
                <a:cs typeface="Calibri"/>
              </a:rPr>
              <a:t>с пластичными </a:t>
            </a:r>
            <a:r>
              <a:rPr sz="2400" spc="-5" dirty="0">
                <a:latin typeface="Calibri"/>
                <a:cs typeface="Calibri"/>
              </a:rPr>
              <a:t>материалами </a:t>
            </a:r>
            <a:r>
              <a:rPr sz="2400" spc="-10" dirty="0">
                <a:latin typeface="Calibri"/>
                <a:cs typeface="Calibri"/>
              </a:rPr>
              <a:t>(тесто, </a:t>
            </a:r>
            <a:r>
              <a:rPr sz="2400" dirty="0">
                <a:latin typeface="Calibri"/>
                <a:cs typeface="Calibri"/>
              </a:rPr>
              <a:t>пластилин, </a:t>
            </a:r>
            <a:r>
              <a:rPr sz="2400" spc="-20" dirty="0">
                <a:latin typeface="Calibri"/>
                <a:cs typeface="Calibri"/>
              </a:rPr>
              <a:t>глина,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гипс).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191" y="776223"/>
            <a:ext cx="9428480" cy="423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</a:pPr>
            <a:r>
              <a:rPr sz="1600" spc="-200" dirty="0">
                <a:solidFill>
                  <a:srgbClr val="90C225"/>
                </a:solidFill>
                <a:latin typeface="Microsoft Sans Serif"/>
                <a:cs typeface="Microsoft Sans Serif"/>
              </a:rPr>
              <a:t> </a:t>
            </a:r>
            <a:r>
              <a:rPr sz="2000" b="1" spc="-5" dirty="0">
                <a:latin typeface="Times New Roman"/>
                <a:cs typeface="Times New Roman"/>
              </a:rPr>
              <a:t>Учитель-дефектолог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5" dirty="0">
                <a:latin typeface="Times New Roman"/>
                <a:cs typeface="Times New Roman"/>
              </a:rPr>
              <a:t>важное направление </a:t>
            </a:r>
            <a:r>
              <a:rPr sz="2000" spc="5" dirty="0">
                <a:latin typeface="Times New Roman"/>
                <a:cs typeface="Times New Roman"/>
              </a:rPr>
              <a:t>деятельности </a:t>
            </a:r>
            <a:r>
              <a:rPr sz="2000" spc="-5" dirty="0">
                <a:latin typeface="Times New Roman"/>
                <a:cs typeface="Times New Roman"/>
              </a:rPr>
              <a:t>учителя-дефектолога </a:t>
            </a:r>
            <a:r>
              <a:rPr sz="2000" dirty="0">
                <a:latin typeface="Times New Roman"/>
                <a:cs typeface="Times New Roman"/>
              </a:rPr>
              <a:t>в  </a:t>
            </a:r>
            <a:r>
              <a:rPr sz="2000" spc="-10" dirty="0">
                <a:latin typeface="Times New Roman"/>
                <a:cs typeface="Times New Roman"/>
              </a:rPr>
              <a:t>общеобразовательной </a:t>
            </a:r>
            <a:r>
              <a:rPr sz="2000" spc="-25" dirty="0">
                <a:latin typeface="Times New Roman"/>
                <a:cs typeface="Times New Roman"/>
              </a:rPr>
              <a:t>школе </a:t>
            </a:r>
            <a:r>
              <a:rPr sz="2000" dirty="0">
                <a:latin typeface="Times New Roman"/>
                <a:cs typeface="Times New Roman"/>
              </a:rPr>
              <a:t>— </a:t>
            </a:r>
            <a:r>
              <a:rPr sz="2000" i="1" spc="-15" dirty="0">
                <a:latin typeface="Times New Roman"/>
                <a:cs typeface="Times New Roman"/>
              </a:rPr>
              <a:t>методическая помощь </a:t>
            </a:r>
            <a:r>
              <a:rPr sz="2000" spc="-5" dirty="0">
                <a:latin typeface="Times New Roman"/>
                <a:cs typeface="Times New Roman"/>
              </a:rPr>
              <a:t>учителю инклюзивного  </a:t>
            </a:r>
            <a:r>
              <a:rPr sz="2000" dirty="0">
                <a:latin typeface="Times New Roman"/>
                <a:cs typeface="Times New Roman"/>
              </a:rPr>
              <a:t>класса в адаптации </a:t>
            </a:r>
            <a:r>
              <a:rPr sz="2000" spc="-10" dirty="0">
                <a:latin typeface="Times New Roman"/>
                <a:cs typeface="Times New Roman"/>
              </a:rPr>
              <a:t>содержания образовательных </a:t>
            </a:r>
            <a:r>
              <a:rPr sz="2000" dirty="0">
                <a:latin typeface="Times New Roman"/>
                <a:cs typeface="Times New Roman"/>
              </a:rPr>
              <a:t>программ </a:t>
            </a:r>
            <a:r>
              <a:rPr sz="2000" spc="-10" dirty="0">
                <a:latin typeface="Times New Roman"/>
                <a:cs typeface="Times New Roman"/>
              </a:rPr>
              <a:t>возможностям ребенка.  </a:t>
            </a:r>
            <a:r>
              <a:rPr sz="2000" dirty="0">
                <a:latin typeface="Times New Roman"/>
                <a:cs typeface="Times New Roman"/>
              </a:rPr>
              <a:t>Совместно с </a:t>
            </a:r>
            <a:r>
              <a:rPr sz="2000" spc="-10" dirty="0">
                <a:latin typeface="Times New Roman"/>
                <a:cs typeface="Times New Roman"/>
              </a:rPr>
              <a:t>учителем-логопедом, </a:t>
            </a:r>
            <a:r>
              <a:rPr sz="2000" spc="-15" dirty="0">
                <a:latin typeface="Times New Roman"/>
                <a:cs typeface="Times New Roman"/>
              </a:rPr>
              <a:t>тьютором, </a:t>
            </a:r>
            <a:r>
              <a:rPr sz="2000" spc="-5" dirty="0">
                <a:latin typeface="Times New Roman"/>
                <a:cs typeface="Times New Roman"/>
              </a:rPr>
              <a:t>учителем-дефектолог подбирает  формы </a:t>
            </a:r>
            <a:r>
              <a:rPr sz="2000" dirty="0">
                <a:latin typeface="Times New Roman"/>
                <a:cs typeface="Times New Roman"/>
              </a:rPr>
              <a:t>организации </a:t>
            </a:r>
            <a:r>
              <a:rPr sz="2000" spc="-5" dirty="0">
                <a:latin typeface="Times New Roman"/>
                <a:cs typeface="Times New Roman"/>
              </a:rPr>
              <a:t>учебной работы, </a:t>
            </a:r>
            <a:r>
              <a:rPr sz="2000" spc="-20" dirty="0">
                <a:latin typeface="Times New Roman"/>
                <a:cs typeface="Times New Roman"/>
              </a:rPr>
              <a:t>методы </a:t>
            </a:r>
            <a:r>
              <a:rPr sz="2000" dirty="0">
                <a:latin typeface="Times New Roman"/>
                <a:cs typeface="Times New Roman"/>
              </a:rPr>
              <a:t>и приемы </a:t>
            </a:r>
            <a:r>
              <a:rPr sz="2000" spc="-10" dirty="0">
                <a:latin typeface="Times New Roman"/>
                <a:cs typeface="Times New Roman"/>
              </a:rPr>
              <a:t>обучения, </a:t>
            </a:r>
            <a:r>
              <a:rPr sz="2000" spc="-5" dirty="0">
                <a:latin typeface="Times New Roman"/>
                <a:cs typeface="Times New Roman"/>
              </a:rPr>
              <a:t>способствующие  успешному </a:t>
            </a:r>
            <a:r>
              <a:rPr sz="2000" spc="5" dirty="0">
                <a:latin typeface="Times New Roman"/>
                <a:cs typeface="Times New Roman"/>
              </a:rPr>
              <a:t>освоению </a:t>
            </a:r>
            <a:r>
              <a:rPr sz="2000" spc="-25" dirty="0">
                <a:latin typeface="Times New Roman"/>
                <a:cs typeface="Times New Roman"/>
              </a:rPr>
              <a:t>ребенком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5" dirty="0">
                <a:latin typeface="Times New Roman"/>
                <a:cs typeface="Times New Roman"/>
              </a:rPr>
              <a:t>ограниченными </a:t>
            </a:r>
            <a:r>
              <a:rPr sz="2000" spc="-10" dirty="0">
                <a:latin typeface="Times New Roman"/>
                <a:cs typeface="Times New Roman"/>
              </a:rPr>
              <a:t>возможностями здоровья  </a:t>
            </a:r>
            <a:r>
              <a:rPr sz="2000" spc="-5" dirty="0">
                <a:latin typeface="Times New Roman"/>
                <a:cs typeface="Times New Roman"/>
              </a:rPr>
              <a:t>программного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материала.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800">
              <a:latin typeface="Times New Roman"/>
              <a:cs typeface="Times New Roman"/>
            </a:endParaRPr>
          </a:p>
          <a:p>
            <a:pPr marL="355600" marR="5715" indent="-342900" algn="just">
              <a:lnSpc>
                <a:spcPct val="100000"/>
              </a:lnSpc>
            </a:pPr>
            <a:r>
              <a:rPr sz="1600" spc="-200" dirty="0">
                <a:solidFill>
                  <a:srgbClr val="90C225"/>
                </a:solidFill>
                <a:latin typeface="Microsoft Sans Serif"/>
                <a:cs typeface="Microsoft Sans Serif"/>
              </a:rPr>
              <a:t> </a:t>
            </a:r>
            <a:r>
              <a:rPr sz="2000" b="1" spc="-5" dirty="0">
                <a:latin typeface="Times New Roman"/>
                <a:cs typeface="Times New Roman"/>
              </a:rPr>
              <a:t>Учитель-логопед </a:t>
            </a:r>
            <a:r>
              <a:rPr sz="2000" spc="-5" dirty="0">
                <a:latin typeface="Times New Roman"/>
                <a:cs typeface="Times New Roman"/>
              </a:rPr>
              <a:t>является  </a:t>
            </a:r>
            <a:r>
              <a:rPr sz="2000" spc="-25" dirty="0">
                <a:latin typeface="Times New Roman"/>
                <a:cs typeface="Times New Roman"/>
              </a:rPr>
              <a:t>координатором </a:t>
            </a:r>
            <a:r>
              <a:rPr sz="2000" dirty="0">
                <a:latin typeface="Times New Roman"/>
                <a:cs typeface="Times New Roman"/>
              </a:rPr>
              <a:t>деятельности </a:t>
            </a:r>
            <a:r>
              <a:rPr sz="2000" spc="-5" dirty="0">
                <a:latin typeface="Times New Roman"/>
                <a:cs typeface="Times New Roman"/>
              </a:rPr>
              <a:t>всех </a:t>
            </a:r>
            <a:r>
              <a:rPr sz="2000" spc="-15" dirty="0">
                <a:latin typeface="Times New Roman"/>
                <a:cs typeface="Times New Roman"/>
              </a:rPr>
              <a:t>участников  </a:t>
            </a:r>
            <a:r>
              <a:rPr sz="2000" spc="5" dirty="0">
                <a:latin typeface="Times New Roman"/>
                <a:cs typeface="Times New Roman"/>
              </a:rPr>
              <a:t>процесса </a:t>
            </a:r>
            <a:r>
              <a:rPr sz="2000" spc="-5" dirty="0">
                <a:latin typeface="Times New Roman"/>
                <a:cs typeface="Times New Roman"/>
              </a:rPr>
              <a:t>сопровождения, направленной на </a:t>
            </a:r>
            <a:r>
              <a:rPr sz="2000" dirty="0">
                <a:latin typeface="Times New Roman"/>
                <a:cs typeface="Times New Roman"/>
              </a:rPr>
              <a:t>развитие </a:t>
            </a:r>
            <a:r>
              <a:rPr sz="2000" spc="-15" dirty="0">
                <a:latin typeface="Times New Roman"/>
                <a:cs typeface="Times New Roman"/>
              </a:rPr>
              <a:t>речи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15" dirty="0">
                <a:latin typeface="Times New Roman"/>
                <a:cs typeface="Times New Roman"/>
              </a:rPr>
              <a:t>коммуникативных  навыков (речевая </a:t>
            </a:r>
            <a:r>
              <a:rPr sz="2000" spc="-5" dirty="0">
                <a:latin typeface="Times New Roman"/>
                <a:cs typeface="Times New Roman"/>
              </a:rPr>
              <a:t>готовность </a:t>
            </a:r>
            <a:r>
              <a:rPr sz="2000" dirty="0">
                <a:latin typeface="Times New Roman"/>
                <a:cs typeface="Times New Roman"/>
              </a:rPr>
              <a:t>к </a:t>
            </a:r>
            <a:r>
              <a:rPr sz="2000" spc="-5" dirty="0">
                <a:latin typeface="Times New Roman"/>
                <a:cs typeface="Times New Roman"/>
              </a:rPr>
              <a:t>овладению </a:t>
            </a:r>
            <a:r>
              <a:rPr sz="2000" spc="-15" dirty="0">
                <a:latin typeface="Times New Roman"/>
                <a:cs typeface="Times New Roman"/>
              </a:rPr>
              <a:t>школьной </a:t>
            </a:r>
            <a:r>
              <a:rPr sz="2000" dirty="0">
                <a:latin typeface="Times New Roman"/>
                <a:cs typeface="Times New Roman"/>
              </a:rPr>
              <a:t>программы, обогащение и  </a:t>
            </a:r>
            <a:r>
              <a:rPr sz="2000" spc="-5" dirty="0">
                <a:latin typeface="Times New Roman"/>
                <a:cs typeface="Times New Roman"/>
              </a:rPr>
              <a:t>систематизация </a:t>
            </a:r>
            <a:r>
              <a:rPr sz="2000" spc="-10" dirty="0">
                <a:latin typeface="Times New Roman"/>
                <a:cs typeface="Times New Roman"/>
              </a:rPr>
              <a:t>словарного </a:t>
            </a:r>
            <a:r>
              <a:rPr sz="2000" spc="-5" dirty="0">
                <a:latin typeface="Times New Roman"/>
                <a:cs typeface="Times New Roman"/>
              </a:rPr>
              <a:t>запаса </a:t>
            </a:r>
            <a:r>
              <a:rPr sz="2000" spc="-15" dirty="0">
                <a:latin typeface="Times New Roman"/>
                <a:cs typeface="Times New Roman"/>
              </a:rPr>
              <a:t>обучающихся </a:t>
            </a:r>
            <a:r>
              <a:rPr sz="2000" dirty="0">
                <a:latin typeface="Times New Roman"/>
                <a:cs typeface="Times New Roman"/>
              </a:rPr>
              <a:t>с ОВЗ в </a:t>
            </a:r>
            <a:r>
              <a:rPr sz="2000" spc="-5" dirty="0">
                <a:latin typeface="Times New Roman"/>
                <a:cs typeface="Times New Roman"/>
              </a:rPr>
              <a:t>соответствии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5" dirty="0">
                <a:latin typeface="Times New Roman"/>
                <a:cs typeface="Times New Roman"/>
              </a:rPr>
              <a:t>учебными  </a:t>
            </a:r>
            <a:r>
              <a:rPr sz="2000" dirty="0">
                <a:latin typeface="Times New Roman"/>
                <a:cs typeface="Times New Roman"/>
              </a:rPr>
              <a:t>предметами и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т.д.).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6788" y="769239"/>
            <a:ext cx="252603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600" spc="-200" dirty="0">
                <a:solidFill>
                  <a:srgbClr val="90C225"/>
                </a:solidFill>
                <a:latin typeface="Microsoft Sans Serif"/>
                <a:cs typeface="Microsoft Sans Serif"/>
              </a:rPr>
              <a:t>	</a:t>
            </a:r>
            <a:r>
              <a:rPr sz="2000" b="1" spc="-15" dirty="0">
                <a:latin typeface="Times New Roman"/>
                <a:cs typeface="Times New Roman"/>
              </a:rPr>
              <a:t>Педагог–психолог-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39567" y="769239"/>
            <a:ext cx="121031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фо</a:t>
            </a:r>
            <a:r>
              <a:rPr sz="2000" spc="-40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ми</a:t>
            </a:r>
            <a:r>
              <a:rPr sz="2000" spc="-20" dirty="0">
                <a:latin typeface="Times New Roman"/>
                <a:cs typeface="Times New Roman"/>
              </a:rPr>
              <a:t>р</a:t>
            </a:r>
            <a:r>
              <a:rPr sz="2000" spc="-30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ет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5533" y="769239"/>
            <a:ext cx="2431415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82190" algn="l"/>
              </a:tabLst>
            </a:pP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фо</a:t>
            </a:r>
            <a:r>
              <a:rPr sz="2000" spc="-40" dirty="0">
                <a:latin typeface="Times New Roman"/>
                <a:cs typeface="Times New Roman"/>
              </a:rPr>
              <a:t>р</a:t>
            </a:r>
            <a:r>
              <a:rPr sz="2000" spc="-10" dirty="0">
                <a:latin typeface="Times New Roman"/>
                <a:cs typeface="Times New Roman"/>
              </a:rPr>
              <a:t>м</a:t>
            </a:r>
            <a:r>
              <a:rPr sz="2000" dirty="0">
                <a:latin typeface="Times New Roman"/>
                <a:cs typeface="Times New Roman"/>
              </a:rPr>
              <a:t>ац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онн</a:t>
            </a:r>
            <a:r>
              <a:rPr sz="2000" spc="-10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ю	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72350" y="769239"/>
            <a:ext cx="194310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психологическую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688" y="1074039"/>
            <a:ext cx="8656955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готовность </a:t>
            </a:r>
            <a:r>
              <a:rPr sz="2000" spc="-20" dirty="0">
                <a:latin typeface="Times New Roman"/>
                <a:cs typeface="Times New Roman"/>
              </a:rPr>
              <a:t>педагогов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специалистов сопровождения </a:t>
            </a:r>
            <a:r>
              <a:rPr sz="2000" dirty="0">
                <a:latin typeface="Times New Roman"/>
                <a:cs typeface="Times New Roman"/>
              </a:rPr>
              <a:t>к </a:t>
            </a:r>
            <a:r>
              <a:rPr sz="2000" spc="-5" dirty="0">
                <a:latin typeface="Times New Roman"/>
                <a:cs typeface="Times New Roman"/>
              </a:rPr>
              <a:t>работе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5" dirty="0">
                <a:latin typeface="Times New Roman"/>
                <a:cs typeface="Times New Roman"/>
              </a:rPr>
              <a:t>детьми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ОВЗ.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9688" y="1378839"/>
            <a:ext cx="3023235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14195" algn="l"/>
              </a:tabLst>
            </a:pPr>
            <a:r>
              <a:rPr sz="2000" dirty="0">
                <a:latin typeface="Times New Roman"/>
                <a:cs typeface="Times New Roman"/>
              </a:rPr>
              <a:t>П</a:t>
            </a:r>
            <a:r>
              <a:rPr sz="2000" spc="-5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д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-1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ржи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ает	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т</a:t>
            </a:r>
            <a:r>
              <a:rPr sz="2000" spc="-2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5" dirty="0">
                <a:latin typeface="Times New Roman"/>
                <a:cs typeface="Times New Roman"/>
              </a:rPr>
              <a:t>ш</a:t>
            </a:r>
            <a:r>
              <a:rPr sz="2000" dirty="0">
                <a:latin typeface="Times New Roman"/>
                <a:cs typeface="Times New Roman"/>
              </a:rPr>
              <a:t>ен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92422" y="1378839"/>
            <a:ext cx="208407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34210" algn="l"/>
              </a:tabLst>
            </a:pP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spc="10" dirty="0">
                <a:latin typeface="Times New Roman"/>
                <a:cs typeface="Times New Roman"/>
              </a:rPr>
              <a:t>т</a:t>
            </a:r>
            <a:r>
              <a:rPr sz="2000" spc="-20" dirty="0">
                <a:latin typeface="Times New Roman"/>
                <a:cs typeface="Times New Roman"/>
              </a:rPr>
              <a:t>р</a:t>
            </a:r>
            <a:r>
              <a:rPr sz="2000" spc="-140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дн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ч</a:t>
            </a:r>
            <a:r>
              <a:rPr sz="2000" spc="4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ст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а	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4772" y="1378839"/>
            <a:ext cx="2016125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82775" algn="l"/>
              </a:tabLst>
            </a:pPr>
            <a:r>
              <a:rPr sz="2000" dirty="0">
                <a:latin typeface="Times New Roman"/>
                <a:cs typeface="Times New Roman"/>
              </a:rPr>
              <a:t>взаимо</a:t>
            </a:r>
            <a:r>
              <a:rPr sz="2000" spc="-20" dirty="0">
                <a:latin typeface="Times New Roman"/>
                <a:cs typeface="Times New Roman"/>
              </a:rPr>
              <a:t>п</a:t>
            </a:r>
            <a:r>
              <a:rPr sz="2000" spc="-4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мощи	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08669" y="1378839"/>
            <a:ext cx="908050" cy="316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14" dirty="0">
                <a:latin typeface="Times New Roman"/>
                <a:cs typeface="Times New Roman"/>
              </a:rPr>
              <a:t>к</a:t>
            </a:r>
            <a:r>
              <a:rPr sz="2000" spc="-30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м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2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де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6788" y="1683892"/>
            <a:ext cx="9000490" cy="3620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985" algn="just">
              <a:lnSpc>
                <a:spcPct val="100000"/>
              </a:lnSpc>
            </a:pPr>
            <a:r>
              <a:rPr sz="2000" spc="-10" dirty="0">
                <a:latin typeface="Times New Roman"/>
                <a:cs typeface="Times New Roman"/>
              </a:rPr>
              <a:t>поддержки, формирует </a:t>
            </a:r>
            <a:r>
              <a:rPr sz="2000" dirty="0">
                <a:latin typeface="Times New Roman"/>
                <a:cs typeface="Times New Roman"/>
              </a:rPr>
              <a:t>позитивное </a:t>
            </a:r>
            <a:r>
              <a:rPr sz="2000" spc="-5" dirty="0">
                <a:latin typeface="Times New Roman"/>
                <a:cs typeface="Times New Roman"/>
              </a:rPr>
              <a:t>отношение </a:t>
            </a:r>
            <a:r>
              <a:rPr sz="2000" dirty="0">
                <a:latin typeface="Times New Roman"/>
                <a:cs typeface="Times New Roman"/>
              </a:rPr>
              <a:t>принятия </a:t>
            </a:r>
            <a:r>
              <a:rPr sz="2000" spc="-10" dirty="0">
                <a:latin typeface="Times New Roman"/>
                <a:cs typeface="Times New Roman"/>
              </a:rPr>
              <a:t>ребенка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5" dirty="0">
                <a:latin typeface="Times New Roman"/>
                <a:cs typeface="Times New Roman"/>
              </a:rPr>
              <a:t>ОВЗ  </a:t>
            </a:r>
            <a:r>
              <a:rPr sz="2000" spc="-10" dirty="0">
                <a:latin typeface="Times New Roman"/>
                <a:cs typeface="Times New Roman"/>
              </a:rPr>
              <a:t>педагогами, </a:t>
            </a:r>
            <a:r>
              <a:rPr sz="2000" spc="-5" dirty="0">
                <a:latin typeface="Times New Roman"/>
                <a:cs typeface="Times New Roman"/>
              </a:rPr>
              <a:t>детьми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5" dirty="0">
                <a:latin typeface="Times New Roman"/>
                <a:cs typeface="Times New Roman"/>
              </a:rPr>
              <a:t>их </a:t>
            </a:r>
            <a:r>
              <a:rPr sz="2000" spc="-10" dirty="0">
                <a:latin typeface="Times New Roman"/>
                <a:cs typeface="Times New Roman"/>
              </a:rPr>
              <a:t>родителями. </a:t>
            </a:r>
            <a:r>
              <a:rPr sz="2000" spc="-5" dirty="0">
                <a:latin typeface="Times New Roman"/>
                <a:cs typeface="Times New Roman"/>
              </a:rPr>
              <a:t>Акцентирует внимание на </a:t>
            </a:r>
            <a:r>
              <a:rPr sz="2000" spc="5" dirty="0">
                <a:latin typeface="Times New Roman"/>
                <a:cs typeface="Times New Roman"/>
              </a:rPr>
              <a:t>особенности,  потребности, </a:t>
            </a:r>
            <a:r>
              <a:rPr sz="2000" spc="-5" dirty="0">
                <a:latin typeface="Times New Roman"/>
                <a:cs typeface="Times New Roman"/>
              </a:rPr>
              <a:t>возможности </a:t>
            </a:r>
            <a:r>
              <a:rPr sz="2000" spc="-10" dirty="0">
                <a:latin typeface="Times New Roman"/>
                <a:cs typeface="Times New Roman"/>
              </a:rPr>
              <a:t>ребенка </a:t>
            </a:r>
            <a:r>
              <a:rPr sz="2000" dirty="0">
                <a:latin typeface="Times New Roman"/>
                <a:cs typeface="Times New Roman"/>
              </a:rPr>
              <a:t>с ОВЗ </a:t>
            </a:r>
            <a:r>
              <a:rPr sz="2000" u="sng" dirty="0">
                <a:latin typeface="Times New Roman"/>
                <a:cs typeface="Times New Roman"/>
              </a:rPr>
              <a:t>с опорой </a:t>
            </a:r>
            <a:r>
              <a:rPr sz="2000" u="sng" spc="-5" dirty="0">
                <a:latin typeface="Times New Roman"/>
                <a:cs typeface="Times New Roman"/>
              </a:rPr>
              <a:t>на </a:t>
            </a:r>
            <a:r>
              <a:rPr sz="2000" u="sng" spc="-20" dirty="0">
                <a:latin typeface="Times New Roman"/>
                <a:cs typeface="Times New Roman"/>
              </a:rPr>
              <a:t>его </a:t>
            </a:r>
            <a:r>
              <a:rPr sz="2000" u="sng" spc="-5" dirty="0">
                <a:latin typeface="Times New Roman"/>
                <a:cs typeface="Times New Roman"/>
              </a:rPr>
              <a:t>сильные</a:t>
            </a:r>
            <a:r>
              <a:rPr sz="2000" u="sng" spc="60" dirty="0">
                <a:latin typeface="Times New Roman"/>
                <a:cs typeface="Times New Roman"/>
              </a:rPr>
              <a:t> </a:t>
            </a:r>
            <a:r>
              <a:rPr sz="2000" u="sng" spc="-5" dirty="0">
                <a:latin typeface="Times New Roman"/>
                <a:cs typeface="Times New Roman"/>
              </a:rPr>
              <a:t>стороны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994"/>
              </a:spcBef>
            </a:pPr>
            <a:r>
              <a:rPr sz="1600" spc="-200" dirty="0">
                <a:solidFill>
                  <a:srgbClr val="90C225"/>
                </a:solidFill>
                <a:latin typeface="Microsoft Sans Serif"/>
                <a:cs typeface="Microsoft Sans Serif"/>
              </a:rPr>
              <a:t> </a:t>
            </a:r>
            <a:r>
              <a:rPr sz="2000" b="1" dirty="0">
                <a:latin typeface="Times New Roman"/>
                <a:cs typeface="Times New Roman"/>
              </a:rPr>
              <a:t>Социальный </a:t>
            </a:r>
            <a:r>
              <a:rPr sz="2000" b="1" spc="-15" dirty="0">
                <a:latin typeface="Times New Roman"/>
                <a:cs typeface="Times New Roman"/>
              </a:rPr>
              <a:t>педагог </a:t>
            </a:r>
            <a:r>
              <a:rPr sz="2000" b="1" dirty="0">
                <a:latin typeface="Times New Roman"/>
                <a:cs typeface="Times New Roman"/>
              </a:rPr>
              <a:t>- </a:t>
            </a:r>
            <a:r>
              <a:rPr sz="2000" spc="-15" dirty="0">
                <a:latin typeface="Times New Roman"/>
                <a:cs typeface="Times New Roman"/>
              </a:rPr>
              <a:t>контролирует </a:t>
            </a:r>
            <a:r>
              <a:rPr sz="2000" spc="-20" dirty="0">
                <a:latin typeface="Times New Roman"/>
                <a:cs typeface="Times New Roman"/>
              </a:rPr>
              <a:t>соблюдение </a:t>
            </a:r>
            <a:r>
              <a:rPr sz="2000" dirty="0">
                <a:latin typeface="Times New Roman"/>
                <a:cs typeface="Times New Roman"/>
              </a:rPr>
              <a:t>прав </a:t>
            </a:r>
            <a:r>
              <a:rPr sz="2000" spc="-10" dirty="0">
                <a:latin typeface="Times New Roman"/>
                <a:cs typeface="Times New Roman"/>
              </a:rPr>
              <a:t>ребенка, </a:t>
            </a:r>
            <a:r>
              <a:rPr sz="2000" spc="-5" dirty="0">
                <a:latin typeface="Times New Roman"/>
                <a:cs typeface="Times New Roman"/>
              </a:rPr>
              <a:t>способствует  </a:t>
            </a:r>
            <a:r>
              <a:rPr sz="2000" spc="-10" dirty="0">
                <a:latin typeface="Times New Roman"/>
                <a:cs typeface="Times New Roman"/>
              </a:rPr>
              <a:t>включению ребенка </a:t>
            </a:r>
            <a:r>
              <a:rPr sz="2000" dirty="0">
                <a:latin typeface="Times New Roman"/>
                <a:cs typeface="Times New Roman"/>
              </a:rPr>
              <a:t>с ОВЗ в </a:t>
            </a:r>
            <a:r>
              <a:rPr sz="2000" spc="-10" dirty="0">
                <a:latin typeface="Times New Roman"/>
                <a:cs typeface="Times New Roman"/>
              </a:rPr>
              <a:t>группу сверстников, </a:t>
            </a:r>
            <a:r>
              <a:rPr sz="2000" spc="-15" dirty="0">
                <a:latin typeface="Times New Roman"/>
                <a:cs typeface="Times New Roman"/>
              </a:rPr>
              <a:t>во внешкольные  </a:t>
            </a:r>
            <a:r>
              <a:rPr sz="2000" dirty="0">
                <a:latin typeface="Times New Roman"/>
                <a:cs typeface="Times New Roman"/>
              </a:rPr>
              <a:t>мероприятия, </a:t>
            </a:r>
            <a:r>
              <a:rPr sz="2000" spc="-15" dirty="0">
                <a:latin typeface="Times New Roman"/>
                <a:cs typeface="Times New Roman"/>
              </a:rPr>
              <a:t>внеурочную </a:t>
            </a:r>
            <a:r>
              <a:rPr sz="2000" dirty="0">
                <a:latin typeface="Times New Roman"/>
                <a:cs typeface="Times New Roman"/>
              </a:rPr>
              <a:t>деятельность </a:t>
            </a:r>
            <a:r>
              <a:rPr sz="2000" spc="-10" dirty="0">
                <a:latin typeface="Times New Roman"/>
                <a:cs typeface="Times New Roman"/>
              </a:rPr>
              <a:t>(кружки, </a:t>
            </a:r>
            <a:r>
              <a:rPr sz="2000" dirty="0">
                <a:latin typeface="Times New Roman"/>
                <a:cs typeface="Times New Roman"/>
              </a:rPr>
              <a:t>секции) и </a:t>
            </a:r>
            <a:r>
              <a:rPr sz="2000" spc="-45" dirty="0">
                <a:latin typeface="Times New Roman"/>
                <a:cs typeface="Times New Roman"/>
              </a:rPr>
              <a:t>т.д. </a:t>
            </a:r>
            <a:r>
              <a:rPr sz="2000" spc="-15" dirty="0">
                <a:latin typeface="Times New Roman"/>
                <a:cs typeface="Times New Roman"/>
              </a:rPr>
              <a:t>Обучает  </a:t>
            </a:r>
            <a:r>
              <a:rPr sz="2000" spc="-10" dirty="0">
                <a:latin typeface="Times New Roman"/>
                <a:cs typeface="Times New Roman"/>
              </a:rPr>
              <a:t>формам </a:t>
            </a:r>
            <a:r>
              <a:rPr sz="2000" spc="-5" dirty="0">
                <a:latin typeface="Times New Roman"/>
                <a:cs typeface="Times New Roman"/>
              </a:rPr>
              <a:t>взаимодействия </a:t>
            </a:r>
            <a:r>
              <a:rPr sz="2000" spc="-10" dirty="0">
                <a:latin typeface="Times New Roman"/>
                <a:cs typeface="Times New Roman"/>
              </a:rPr>
              <a:t>ребенка </a:t>
            </a:r>
            <a:r>
              <a:rPr sz="2000" spc="-5" dirty="0">
                <a:latin typeface="Times New Roman"/>
                <a:cs typeface="Times New Roman"/>
              </a:rPr>
              <a:t>со сверстниками, учителями </a:t>
            </a:r>
            <a:r>
              <a:rPr sz="2000" dirty="0">
                <a:latin typeface="Times New Roman"/>
                <a:cs typeface="Times New Roman"/>
              </a:rPr>
              <a:t>и  </a:t>
            </a:r>
            <a:r>
              <a:rPr sz="2000" spc="-5" dirty="0">
                <a:latin typeface="Times New Roman"/>
                <a:cs typeface="Times New Roman"/>
              </a:rPr>
              <a:t>родителями.</a:t>
            </a:r>
            <a:endParaRPr sz="2000">
              <a:latin typeface="Times New Roman"/>
              <a:cs typeface="Times New Roman"/>
            </a:endParaRPr>
          </a:p>
          <a:p>
            <a:pPr marL="355600" marR="5080" indent="39370" algn="just">
              <a:lnSpc>
                <a:spcPct val="100000"/>
              </a:lnSpc>
              <a:spcBef>
                <a:spcPts val="1010"/>
              </a:spcBef>
            </a:pPr>
            <a:r>
              <a:rPr sz="2000" b="1" i="1" spc="-5" dirty="0">
                <a:latin typeface="Times New Roman"/>
                <a:cs typeface="Times New Roman"/>
              </a:rPr>
              <a:t>Важная </a:t>
            </a:r>
            <a:r>
              <a:rPr sz="2000" b="1" i="1" spc="-15" dirty="0">
                <a:latin typeface="Times New Roman"/>
                <a:cs typeface="Times New Roman"/>
              </a:rPr>
              <a:t>сфера </a:t>
            </a:r>
            <a:r>
              <a:rPr sz="2000" b="1" i="1" spc="-10" dirty="0">
                <a:latin typeface="Times New Roman"/>
                <a:cs typeface="Times New Roman"/>
              </a:rPr>
              <a:t>деятельности социального педагога </a:t>
            </a:r>
            <a:r>
              <a:rPr sz="2000" dirty="0">
                <a:latin typeface="Times New Roman"/>
                <a:cs typeface="Times New Roman"/>
              </a:rPr>
              <a:t>— </a:t>
            </a:r>
            <a:r>
              <a:rPr sz="2000" spc="-10" dirty="0">
                <a:latin typeface="Times New Roman"/>
                <a:cs typeface="Times New Roman"/>
              </a:rPr>
              <a:t>помощь родителям  ребенка </a:t>
            </a:r>
            <a:r>
              <a:rPr sz="2000" dirty="0">
                <a:latin typeface="Times New Roman"/>
                <a:cs typeface="Times New Roman"/>
              </a:rPr>
              <a:t>с ОВЗ в </a:t>
            </a:r>
            <a:r>
              <a:rPr sz="2000" spc="-5" dirty="0">
                <a:latin typeface="Times New Roman"/>
                <a:cs typeface="Times New Roman"/>
              </a:rPr>
              <a:t>адаптации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25" dirty="0">
                <a:latin typeface="Times New Roman"/>
                <a:cs typeface="Times New Roman"/>
              </a:rPr>
              <a:t>школьном </a:t>
            </a:r>
            <a:r>
              <a:rPr sz="2000" dirty="0">
                <a:latin typeface="Times New Roman"/>
                <a:cs typeface="Times New Roman"/>
              </a:rPr>
              <a:t>сообществе, в </a:t>
            </a:r>
            <a:r>
              <a:rPr sz="2000" spc="-5" dirty="0">
                <a:latin typeface="Times New Roman"/>
                <a:cs typeface="Times New Roman"/>
              </a:rPr>
              <a:t>среде других </a:t>
            </a:r>
            <a:r>
              <a:rPr sz="2000" spc="-10" dirty="0">
                <a:latin typeface="Times New Roman"/>
                <a:cs typeface="Times New Roman"/>
              </a:rPr>
              <a:t>родителей  </a:t>
            </a:r>
            <a:r>
              <a:rPr sz="2000" dirty="0">
                <a:latin typeface="Times New Roman"/>
                <a:cs typeface="Times New Roman"/>
              </a:rPr>
              <a:t>с </a:t>
            </a:r>
            <a:r>
              <a:rPr sz="2000" spc="-5" dirty="0">
                <a:latin typeface="Times New Roman"/>
                <a:cs typeface="Times New Roman"/>
              </a:rPr>
              <a:t>помощью создания  </a:t>
            </a:r>
            <a:r>
              <a:rPr sz="2000" spc="-20" dirty="0">
                <a:latin typeface="Times New Roman"/>
                <a:cs typeface="Times New Roman"/>
              </a:rPr>
              <a:t>«Родительского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клуба».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9202" y="827785"/>
            <a:ext cx="2720975" cy="829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spc="-5" dirty="0">
                <a:solidFill>
                  <a:srgbClr val="90C225"/>
                </a:solidFill>
                <a:latin typeface="Trebuchet MS"/>
                <a:cs typeface="Trebuchet MS"/>
              </a:rPr>
              <a:t>ТЬЮТОР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8825" y="2141601"/>
            <a:ext cx="7727950" cy="4008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41858"/>
            <a:ext cx="7484745" cy="987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dirty="0">
                <a:solidFill>
                  <a:srgbClr val="C00000"/>
                </a:solidFill>
                <a:latin typeface="Trebuchet MS"/>
                <a:cs typeface="Trebuchet MS"/>
              </a:rPr>
              <a:t>Тьютор </a:t>
            </a: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- </a:t>
            </a:r>
            <a:r>
              <a:rPr dirty="0">
                <a:latin typeface="Times New Roman"/>
                <a:cs typeface="Times New Roman"/>
              </a:rPr>
              <a:t>посредник </a:t>
            </a:r>
            <a:r>
              <a:rPr spc="-5" dirty="0">
                <a:latin typeface="Times New Roman"/>
                <a:cs typeface="Times New Roman"/>
              </a:rPr>
              <a:t>между </a:t>
            </a:r>
            <a:r>
              <a:rPr spc="-35" dirty="0">
                <a:latin typeface="Times New Roman"/>
                <a:cs typeface="Times New Roman"/>
              </a:rPr>
              <a:t>ребенком </a:t>
            </a:r>
            <a:r>
              <a:rPr spc="-5" dirty="0">
                <a:latin typeface="Times New Roman"/>
                <a:cs typeface="Times New Roman"/>
              </a:rPr>
              <a:t>с ОВЗ и  </a:t>
            </a:r>
            <a:r>
              <a:rPr spc="-10" dirty="0">
                <a:latin typeface="Times New Roman"/>
                <a:cs typeface="Times New Roman"/>
              </a:rPr>
              <a:t>другими </a:t>
            </a:r>
            <a:r>
              <a:rPr spc="-5" dirty="0">
                <a:latin typeface="Times New Roman"/>
                <a:cs typeface="Times New Roman"/>
              </a:rPr>
              <a:t>детьми и </a:t>
            </a:r>
            <a:r>
              <a:rPr spc="5" dirty="0">
                <a:latin typeface="Times New Roman"/>
                <a:cs typeface="Times New Roman"/>
              </a:rPr>
              <a:t>взрослыми </a:t>
            </a:r>
            <a:r>
              <a:rPr spc="-5" dirty="0">
                <a:latin typeface="Times New Roman"/>
                <a:cs typeface="Times New Roman"/>
              </a:rPr>
              <a:t>в </a:t>
            </a:r>
            <a:r>
              <a:rPr spc="-30" dirty="0">
                <a:latin typeface="Times New Roman"/>
                <a:cs typeface="Times New Roman"/>
              </a:rPr>
              <a:t>школьной</a:t>
            </a:r>
            <a:r>
              <a:rPr spc="4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среде.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310" y="2047285"/>
            <a:ext cx="7795895" cy="4277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6680">
              <a:lnSpc>
                <a:spcPct val="99900"/>
              </a:lnSpc>
            </a:pPr>
            <a:r>
              <a:rPr sz="2800" spc="-10" dirty="0">
                <a:latin typeface="Times New Roman"/>
                <a:cs typeface="Times New Roman"/>
              </a:rPr>
              <a:t>Чтобы </a:t>
            </a:r>
            <a:r>
              <a:rPr sz="2800" spc="-5" dirty="0">
                <a:latin typeface="Times New Roman"/>
                <a:cs typeface="Times New Roman"/>
              </a:rPr>
              <a:t>условия в </a:t>
            </a:r>
            <a:r>
              <a:rPr sz="2800" spc="-40" dirty="0">
                <a:latin typeface="Times New Roman"/>
                <a:cs typeface="Times New Roman"/>
              </a:rPr>
              <a:t>школе </a:t>
            </a:r>
            <a:r>
              <a:rPr sz="2800" spc="-5" dirty="0">
                <a:latin typeface="Times New Roman"/>
                <a:cs typeface="Times New Roman"/>
              </a:rPr>
              <a:t>были </a:t>
            </a:r>
            <a:r>
              <a:rPr sz="2800" spc="-25" dirty="0">
                <a:latin typeface="Times New Roman"/>
                <a:cs typeface="Times New Roman"/>
              </a:rPr>
              <a:t>комфортными </a:t>
            </a:r>
            <a:r>
              <a:rPr sz="2800" spc="-5" dirty="0">
                <a:latin typeface="Times New Roman"/>
                <a:cs typeface="Times New Roman"/>
              </a:rPr>
              <a:t>и  </a:t>
            </a:r>
            <a:r>
              <a:rPr sz="2800" spc="-10" dirty="0">
                <a:latin typeface="Times New Roman"/>
                <a:cs typeface="Times New Roman"/>
              </a:rPr>
              <a:t>мотивировали </a:t>
            </a:r>
            <a:r>
              <a:rPr sz="2800" spc="-15" dirty="0">
                <a:latin typeface="Times New Roman"/>
                <a:cs typeface="Times New Roman"/>
              </a:rPr>
              <a:t>ребенка </a:t>
            </a:r>
            <a:r>
              <a:rPr sz="2800" spc="-5" dirty="0">
                <a:latin typeface="Times New Roman"/>
                <a:cs typeface="Times New Roman"/>
              </a:rPr>
              <a:t>с </a:t>
            </a:r>
            <a:r>
              <a:rPr sz="2800" spc="-10" dirty="0">
                <a:latin typeface="Times New Roman"/>
                <a:cs typeface="Times New Roman"/>
              </a:rPr>
              <a:t>ОВЗ </a:t>
            </a:r>
            <a:r>
              <a:rPr sz="2800" spc="-5" dirty="0">
                <a:latin typeface="Times New Roman"/>
                <a:cs typeface="Times New Roman"/>
              </a:rPr>
              <a:t>на развитие, в </a:t>
            </a:r>
            <a:r>
              <a:rPr sz="2800" spc="-10" dirty="0">
                <a:latin typeface="Times New Roman"/>
                <a:cs typeface="Times New Roman"/>
              </a:rPr>
              <a:t>основу  работы </a:t>
            </a:r>
            <a:r>
              <a:rPr sz="2800" spc="-15" dirty="0">
                <a:latin typeface="Times New Roman"/>
                <a:cs typeface="Times New Roman"/>
              </a:rPr>
              <a:t>тьютора </a:t>
            </a:r>
            <a:r>
              <a:rPr sz="2800" spc="-10" dirty="0">
                <a:latin typeface="Times New Roman"/>
                <a:cs typeface="Times New Roman"/>
              </a:rPr>
              <a:t>должны </a:t>
            </a:r>
            <a:r>
              <a:rPr sz="2800" spc="-5" dirty="0">
                <a:latin typeface="Times New Roman"/>
                <a:cs typeface="Times New Roman"/>
              </a:rPr>
              <a:t>быть </a:t>
            </a:r>
            <a:r>
              <a:rPr sz="2800" spc="-20" dirty="0">
                <a:latin typeface="Times New Roman"/>
                <a:cs typeface="Times New Roman"/>
              </a:rPr>
              <a:t>положены </a:t>
            </a:r>
            <a:r>
              <a:rPr sz="2800" dirty="0">
                <a:latin typeface="Times New Roman"/>
                <a:cs typeface="Times New Roman"/>
              </a:rPr>
              <a:t>такие  </a:t>
            </a:r>
            <a:r>
              <a:rPr sz="2800" spc="-5" dirty="0">
                <a:latin typeface="Times New Roman"/>
                <a:cs typeface="Times New Roman"/>
              </a:rPr>
              <a:t>понятия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как:</a:t>
            </a:r>
            <a:endParaRPr sz="2800">
              <a:latin typeface="Times New Roman"/>
              <a:cs typeface="Times New Roman"/>
            </a:endParaRPr>
          </a:p>
          <a:p>
            <a:pPr marL="238125" indent="-225425">
              <a:lnSpc>
                <a:spcPts val="3354"/>
              </a:lnSpc>
              <a:spcBef>
                <a:spcPts val="10"/>
              </a:spcBef>
              <a:buFont typeface="Times New Roman"/>
              <a:buChar char="-"/>
              <a:tabLst>
                <a:tab pos="238760" algn="l"/>
              </a:tabLst>
            </a:pPr>
            <a:r>
              <a:rPr sz="2800" spc="-10" dirty="0">
                <a:latin typeface="Times New Roman"/>
                <a:cs typeface="Times New Roman"/>
              </a:rPr>
              <a:t>вера </a:t>
            </a:r>
            <a:r>
              <a:rPr sz="2800" spc="-5" dirty="0">
                <a:latin typeface="Times New Roman"/>
                <a:cs typeface="Times New Roman"/>
              </a:rPr>
              <a:t>в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ребенка</a:t>
            </a:r>
            <a:endParaRPr sz="2800">
              <a:latin typeface="Times New Roman"/>
              <a:cs typeface="Times New Roman"/>
            </a:endParaRPr>
          </a:p>
          <a:p>
            <a:pPr marL="219710" indent="-207010">
              <a:lnSpc>
                <a:spcPts val="3354"/>
              </a:lnSpc>
              <a:buFont typeface="Times New Roman"/>
              <a:buChar char="-"/>
              <a:tabLst>
                <a:tab pos="220345" algn="l"/>
              </a:tabLst>
            </a:pPr>
            <a:r>
              <a:rPr sz="2800" spc="-5" dirty="0">
                <a:latin typeface="Times New Roman"/>
                <a:cs typeface="Times New Roman"/>
              </a:rPr>
              <a:t>искренний </a:t>
            </a:r>
            <a:r>
              <a:rPr sz="2800" spc="5" dirty="0">
                <a:latin typeface="Times New Roman"/>
                <a:cs typeface="Times New Roman"/>
              </a:rPr>
              <a:t>интерес </a:t>
            </a:r>
            <a:r>
              <a:rPr sz="2800" spc="-5" dirty="0">
                <a:latin typeface="Times New Roman"/>
                <a:cs typeface="Times New Roman"/>
              </a:rPr>
              <a:t>к </a:t>
            </a:r>
            <a:r>
              <a:rPr sz="2800" spc="-30" dirty="0">
                <a:latin typeface="Times New Roman"/>
                <a:cs typeface="Times New Roman"/>
              </a:rPr>
              <a:t>его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личности</a:t>
            </a:r>
            <a:endParaRPr sz="2800">
              <a:latin typeface="Times New Roman"/>
              <a:cs typeface="Times New Roman"/>
            </a:endParaRPr>
          </a:p>
          <a:p>
            <a:pPr marL="219710" indent="-207010">
              <a:lnSpc>
                <a:spcPct val="100000"/>
              </a:lnSpc>
              <a:buFont typeface="Times New Roman"/>
              <a:buChar char="-"/>
              <a:tabLst>
                <a:tab pos="220345" algn="l"/>
              </a:tabLst>
            </a:pPr>
            <a:r>
              <a:rPr sz="2800" spc="-5" dirty="0">
                <a:latin typeface="Times New Roman"/>
                <a:cs typeface="Times New Roman"/>
              </a:rPr>
              <a:t>принятие </a:t>
            </a:r>
            <a:r>
              <a:rPr sz="2800" spc="-30" dirty="0">
                <a:latin typeface="Times New Roman"/>
                <a:cs typeface="Times New Roman"/>
              </a:rPr>
              <a:t>его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особенностей</a:t>
            </a:r>
            <a:endParaRPr sz="2800">
              <a:latin typeface="Times New Roman"/>
              <a:cs typeface="Times New Roman"/>
            </a:endParaRPr>
          </a:p>
          <a:p>
            <a:pPr marL="219710" indent="-207010">
              <a:lnSpc>
                <a:spcPct val="100000"/>
              </a:lnSpc>
              <a:buFont typeface="Times New Roman"/>
              <a:buChar char="-"/>
              <a:tabLst>
                <a:tab pos="220345" algn="l"/>
              </a:tabLst>
            </a:pPr>
            <a:r>
              <a:rPr sz="2800" spc="-10" dirty="0">
                <a:latin typeface="Times New Roman"/>
                <a:cs typeface="Times New Roman"/>
              </a:rPr>
              <a:t>доброжелательность</a:t>
            </a:r>
            <a:endParaRPr sz="2800">
              <a:latin typeface="Times New Roman"/>
              <a:cs typeface="Times New Roman"/>
            </a:endParaRPr>
          </a:p>
          <a:p>
            <a:pPr marL="219710" indent="-207010">
              <a:lnSpc>
                <a:spcPct val="100000"/>
              </a:lnSpc>
              <a:buFont typeface="Times New Roman"/>
              <a:buChar char="-"/>
              <a:tabLst>
                <a:tab pos="220345" algn="l"/>
              </a:tabLst>
            </a:pPr>
            <a:r>
              <a:rPr sz="2800" spc="-5" dirty="0">
                <a:latin typeface="Times New Roman"/>
                <a:cs typeface="Times New Roman"/>
              </a:rPr>
              <a:t>терпение</a:t>
            </a:r>
            <a:endParaRPr sz="2800">
              <a:latin typeface="Times New Roman"/>
              <a:cs typeface="Times New Roman"/>
            </a:endParaRPr>
          </a:p>
          <a:p>
            <a:pPr marL="219710" indent="-207010">
              <a:lnSpc>
                <a:spcPct val="100000"/>
              </a:lnSpc>
              <a:buFont typeface="Times New Roman"/>
              <a:buChar char="-"/>
              <a:tabLst>
                <a:tab pos="220345" algn="l"/>
              </a:tabLst>
            </a:pPr>
            <a:r>
              <a:rPr sz="2800" spc="-5" dirty="0">
                <a:latin typeface="Times New Roman"/>
                <a:cs typeface="Times New Roman"/>
              </a:rPr>
              <a:t>последовательность.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191" y="641858"/>
            <a:ext cx="8453755" cy="4107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115">
              <a:lnSpc>
                <a:spcPct val="100000"/>
              </a:lnSpc>
            </a:pPr>
            <a:r>
              <a:rPr sz="3600" spc="-5" dirty="0">
                <a:solidFill>
                  <a:srgbClr val="FF0000"/>
                </a:solidFill>
                <a:latin typeface="Trebuchet MS"/>
                <a:cs typeface="Trebuchet MS"/>
              </a:rPr>
              <a:t>Основная задача в </a:t>
            </a:r>
            <a:r>
              <a:rPr sz="3600" dirty="0">
                <a:solidFill>
                  <a:srgbClr val="FF0000"/>
                </a:solidFill>
                <a:latin typeface="Trebuchet MS"/>
                <a:cs typeface="Trebuchet MS"/>
              </a:rPr>
              <a:t>работе</a:t>
            </a:r>
            <a:r>
              <a:rPr sz="3600" spc="6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FF0000"/>
                </a:solidFill>
                <a:latin typeface="Trebuchet MS"/>
                <a:cs typeface="Trebuchet MS"/>
              </a:rPr>
              <a:t>тьютора</a:t>
            </a:r>
            <a:r>
              <a:rPr sz="3600" dirty="0">
                <a:solidFill>
                  <a:srgbClr val="90C225"/>
                </a:solidFill>
                <a:latin typeface="Trebuchet MS"/>
                <a:cs typeface="Trebuchet MS"/>
              </a:rPr>
              <a:t>:</a:t>
            </a:r>
            <a:endParaRPr sz="3600">
              <a:latin typeface="Trebuchet MS"/>
              <a:cs typeface="Trebuchet MS"/>
            </a:endParaRPr>
          </a:p>
          <a:p>
            <a:pPr marL="242570" indent="-229870">
              <a:lnSpc>
                <a:spcPct val="100000"/>
              </a:lnSpc>
              <a:spcBef>
                <a:spcPts val="2030"/>
              </a:spcBef>
              <a:buSzPct val="77777"/>
              <a:buFont typeface="Arial"/>
              <a:buChar char="•"/>
              <a:tabLst>
                <a:tab pos="243204" algn="l"/>
              </a:tabLst>
            </a:pPr>
            <a:r>
              <a:rPr sz="3600" dirty="0">
                <a:latin typeface="Trebuchet MS"/>
                <a:cs typeface="Trebuchet MS"/>
              </a:rPr>
              <a:t>Создание условий для</a:t>
            </a:r>
            <a:r>
              <a:rPr sz="3600" spc="-6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успешного</a:t>
            </a:r>
            <a:endParaRPr sz="3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600" spc="-5" dirty="0">
                <a:latin typeface="Trebuchet MS"/>
                <a:cs typeface="Trebuchet MS"/>
              </a:rPr>
              <a:t>обучения</a:t>
            </a:r>
            <a:r>
              <a:rPr sz="3600" spc="-10" dirty="0">
                <a:latin typeface="Trebuchet MS"/>
                <a:cs typeface="Trebuchet MS"/>
              </a:rPr>
              <a:t> </a:t>
            </a:r>
            <a:r>
              <a:rPr sz="3600" spc="-5" dirty="0">
                <a:latin typeface="Trebuchet MS"/>
                <a:cs typeface="Trebuchet MS"/>
              </a:rPr>
              <a:t>ребенка</a:t>
            </a:r>
            <a:endParaRPr sz="3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buChar char="•"/>
              <a:tabLst>
                <a:tab pos="389890" algn="l"/>
              </a:tabLst>
            </a:pPr>
            <a:r>
              <a:rPr sz="3600" dirty="0">
                <a:latin typeface="Trebuchet MS"/>
                <a:cs typeface="Trebuchet MS"/>
              </a:rPr>
              <a:t>Создание условий для адаптации</a:t>
            </a:r>
            <a:r>
              <a:rPr sz="3600" spc="-2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и</a:t>
            </a:r>
            <a:endParaRPr sz="3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600" dirty="0">
                <a:latin typeface="Trebuchet MS"/>
                <a:cs typeface="Trebuchet MS"/>
              </a:rPr>
              <a:t>социализации</a:t>
            </a:r>
            <a:r>
              <a:rPr sz="3600" spc="-50" dirty="0">
                <a:latin typeface="Trebuchet MS"/>
                <a:cs typeface="Trebuchet MS"/>
              </a:rPr>
              <a:t> </a:t>
            </a:r>
            <a:r>
              <a:rPr sz="3600" spc="-5" dirty="0">
                <a:latin typeface="Trebuchet MS"/>
                <a:cs typeface="Trebuchet MS"/>
              </a:rPr>
              <a:t>ребенка</a:t>
            </a:r>
            <a:endParaRPr sz="36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389890" algn="l"/>
              </a:tabLst>
            </a:pPr>
            <a:r>
              <a:rPr sz="3600" dirty="0">
                <a:latin typeface="Trebuchet MS"/>
                <a:cs typeface="Trebuchet MS"/>
              </a:rPr>
              <a:t>Максимальное раскрытие</a:t>
            </a:r>
            <a:r>
              <a:rPr sz="3600" spc="-9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потенциала  личности</a:t>
            </a:r>
            <a:r>
              <a:rPr sz="3600" spc="-9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ребенка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1954</Words>
  <Application>Microsoft Office PowerPoint</Application>
  <PresentationFormat>Произвольный</PresentationFormat>
  <Paragraphs>508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Office Theme</vt:lpstr>
      <vt:lpstr>Слайд 1</vt:lpstr>
      <vt:lpstr>Направления деятельности специалистов сопровождения ученика с ОВЗ</vt:lpstr>
      <vt:lpstr>Специалисты сопровождения</vt:lpstr>
      <vt:lpstr>Педагог-  психолог</vt:lpstr>
      <vt:lpstr>Слайд 5</vt:lpstr>
      <vt:lpstr>Слайд 6</vt:lpstr>
      <vt:lpstr>ТЬЮТОР</vt:lpstr>
      <vt:lpstr>Тьютор - посредник между ребенком с ОВЗ и  другими детьми и взрослыми в школьной среде.</vt:lpstr>
      <vt:lpstr>Слайд 9</vt:lpstr>
      <vt:lpstr>Социальная среда ребенка с ОВЗ</vt:lpstr>
      <vt:lpstr>Предварительный этап</vt:lpstr>
      <vt:lpstr>Этап сопровождения:</vt:lpstr>
      <vt:lpstr>Результаты тьюторского сопровождения  и формы их фиксации</vt:lpstr>
      <vt:lpstr>Документация тьютора</vt:lpstr>
      <vt:lpstr>Последовательность этапов движения от сопровождения к самостоятельности</vt:lpstr>
      <vt:lpstr>Слайд 16</vt:lpstr>
      <vt:lpstr>Учитель-дефектолог, учитель-логопед, педагог-психолог,  социальный педагог, тьютор</vt:lpstr>
      <vt:lpstr>В диагностической, коррекционной работе, при составлении  индивидуального маршрутного листа, индивидуальный программы  развития, при разработке коррекционно-развивающей программы для  ребенка с ОВЗ Специалисты должны:</vt:lpstr>
      <vt:lpstr>При составлении характеристики специалистам необходимо обратить внимание на:</vt:lpstr>
      <vt:lpstr>Проблемное поведение</vt:lpstr>
      <vt:lpstr>Диагностика проблемного поведения</vt:lpstr>
      <vt:lpstr>Слайд 22</vt:lpstr>
      <vt:lpstr>Слайд 23</vt:lpstr>
      <vt:lpstr>Слайд 24</vt:lpstr>
      <vt:lpstr>Слайд 25</vt:lpstr>
      <vt:lpstr>Коррекция проблемного  поведения</vt:lpstr>
      <vt:lpstr>Стратегии формирования желательного поведения</vt:lpstr>
      <vt:lpstr>Пример</vt:lpstr>
      <vt:lpstr>Стратегии и методы инклюзии:</vt:lpstr>
      <vt:lpstr>Использование поощрений</vt:lpstr>
      <vt:lpstr>Стратегии и методы инклюзии</vt:lpstr>
      <vt:lpstr>Стратегии и методы инклюзии</vt:lpstr>
      <vt:lpstr>Стратегии и методы инклюзии</vt:lpstr>
      <vt:lpstr>Жетонная экономика (система)</vt:lpstr>
      <vt:lpstr>В арсенал специалистов:</vt:lpstr>
      <vt:lpstr>Важно знать!</vt:lpstr>
      <vt:lpstr>Приемы, позволяющие сделать занятия интересными и естественными</vt:lpstr>
      <vt:lpstr>Важные принципы в работе с  ребенком.</vt:lpstr>
      <vt:lpstr>Сенсорные перерывы Как можно предотвратить сенсорную</vt:lpstr>
      <vt:lpstr>Основными подсистемами сенсорной системы ребенка являются:</vt:lpstr>
      <vt:lpstr>Сенсорные перерывы</vt:lpstr>
      <vt:lpstr>Как можно предотвратить сенсорную</vt:lpstr>
      <vt:lpstr>Примерный комплекс специальных упражнений, направленных на  улучшение интеграции между тактильной, проприоцептивной и  вестибулярной сенсорными системами: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StariK</cp:lastModifiedBy>
  <cp:revision>12</cp:revision>
  <dcterms:created xsi:type="dcterms:W3CDTF">2015-09-28T07:22:44Z</dcterms:created>
  <dcterms:modified xsi:type="dcterms:W3CDTF">2015-09-29T09:06:19Z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2015-08-21T00:00:00Z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2015-09-28T00:00:00Z</vt:filetime>
  </property>
</Properties>
</file>