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9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2E514-7BAC-456D-8058-DBD6AFD4DCCA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C949E-47A8-414D-B02D-7DE7AAEE06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1859A-9219-4612-88C7-3A137D8C14AF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167B3-EC66-4954-BBFD-33A9D37753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B5F0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5" dirty="0"/>
              <a:t>Page</a:t>
            </a:r>
            <a:r>
              <a:rPr spc="-90" dirty="0"/>
              <a:t> </a:t>
            </a:r>
            <a:fld id="{81D60167-4931-47E6-BA6A-407CBD079E47}" type="slidenum">
              <a:rPr spc="-5" dirty="0"/>
              <a:pPr marL="12700">
                <a:lnSpc>
                  <a:spcPts val="192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B5F0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5" dirty="0"/>
              <a:t>Page</a:t>
            </a:r>
            <a:r>
              <a:rPr spc="-90" dirty="0"/>
              <a:t> </a:t>
            </a:r>
            <a:fld id="{81D60167-4931-47E6-BA6A-407CBD079E47}" type="slidenum">
              <a:rPr spc="-5" dirty="0"/>
              <a:pPr marL="12700">
                <a:lnSpc>
                  <a:spcPts val="192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B5F0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5" dirty="0"/>
              <a:t>Page</a:t>
            </a:r>
            <a:r>
              <a:rPr spc="-90" dirty="0"/>
              <a:t> </a:t>
            </a:r>
            <a:fld id="{81D60167-4931-47E6-BA6A-407CBD079E47}" type="slidenum">
              <a:rPr spc="-5" dirty="0"/>
              <a:pPr marL="12700">
                <a:lnSpc>
                  <a:spcPts val="192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B5F0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5" dirty="0"/>
              <a:t>Page</a:t>
            </a:r>
            <a:r>
              <a:rPr spc="-90" dirty="0"/>
              <a:t> </a:t>
            </a:r>
            <a:fld id="{81D60167-4931-47E6-BA6A-407CBD079E47}" type="slidenum">
              <a:rPr spc="-5" dirty="0"/>
              <a:pPr marL="12700">
                <a:lnSpc>
                  <a:spcPts val="192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FB5F0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5" dirty="0"/>
              <a:t>Page</a:t>
            </a:r>
            <a:r>
              <a:rPr spc="-90" dirty="0"/>
              <a:t> </a:t>
            </a:r>
            <a:fld id="{81D60167-4931-47E6-BA6A-407CBD079E47}" type="slidenum">
              <a:rPr spc="-5" dirty="0"/>
              <a:pPr marL="12700">
                <a:lnSpc>
                  <a:spcPts val="1920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1814" y="287401"/>
            <a:ext cx="7840370" cy="1097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92624" y="1514184"/>
            <a:ext cx="5958751" cy="250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9/28/2015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65440" y="6443958"/>
            <a:ext cx="901065" cy="254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FB5F0F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spc="-5" dirty="0"/>
              <a:t>Page</a:t>
            </a:r>
            <a:r>
              <a:rPr spc="-90" dirty="0"/>
              <a:t> </a:t>
            </a:r>
            <a:fld id="{81D60167-4931-47E6-BA6A-407CBD079E47}" type="slidenum">
              <a:rPr spc="-5" dirty="0"/>
              <a:pPr marL="12700">
                <a:lnSpc>
                  <a:spcPts val="1920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7032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2500">
              <a:latin typeface="Times New Roman"/>
              <a:cs typeface="Times New Roman"/>
            </a:endParaRPr>
          </a:p>
          <a:p>
            <a:pPr marR="421005" algn="r"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1814" y="287401"/>
            <a:ext cx="78403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355" marR="5080" algn="ctr">
              <a:lnSpc>
                <a:spcPct val="100000"/>
              </a:lnSpc>
            </a:pPr>
            <a:r>
              <a:rPr sz="2400" b="1" smtClean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endParaRPr sz="2400" b="1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" y="1295400"/>
            <a:ext cx="8505190" cy="338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endParaRPr lang="ru-RU" sz="2400" b="1" spc="-5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endParaRPr lang="ru-RU" sz="2400" b="1" spc="-5" dirty="0" smtClean="0">
              <a:solidFill>
                <a:srgbClr val="FF6600"/>
              </a:solidFill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ru-RU" sz="2800" b="1" i="1" spc="-5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 Black" pitchFamily="34" charset="0"/>
                <a:cs typeface="Arial"/>
              </a:rPr>
              <a:t> </a:t>
            </a:r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ВКЛЮЧЕНИЕ ОБУЧАЮЩИХСЯ</a:t>
            </a:r>
            <a:b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</a:br>
            <a:r>
              <a:rPr sz="2400" b="1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С </a:t>
            </a:r>
            <a:r>
              <a:rPr sz="24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ОГРАНИЧЕННЫМИ ВОЗМОЖНОСТЯМИ </a:t>
            </a:r>
            <a:r>
              <a:rPr sz="2400" b="1" i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ЗДОРОВЬЯ  </a:t>
            </a:r>
          </a:p>
          <a:p>
            <a:pPr marL="2540" algn="ctr">
              <a:lnSpc>
                <a:spcPct val="100000"/>
              </a:lnSpc>
            </a:pPr>
            <a:r>
              <a:rPr sz="2400" b="1" i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В </a:t>
            </a:r>
            <a:r>
              <a:rPr sz="2400" b="1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СИСТЕМ</a:t>
            </a:r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У</a:t>
            </a:r>
            <a:r>
              <a:rPr sz="2400" b="1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 </a:t>
            </a:r>
            <a:r>
              <a:rPr sz="2400" b="1" i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ИНКЛЮЗИВНОГО </a:t>
            </a:r>
            <a:r>
              <a:rPr sz="2400" b="1" i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ОБРАЗОВАНИЯ</a:t>
            </a:r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.</a:t>
            </a:r>
          </a:p>
          <a:p>
            <a:pPr marL="2540" algn="ctr">
              <a:lnSpc>
                <a:spcPct val="100000"/>
              </a:lnSpc>
            </a:pPr>
            <a:endParaRPr lang="ru-RU" sz="2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</a:pPr>
            <a:r>
              <a:rPr lang="ru-RU" sz="2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  <a:cs typeface="Arial"/>
              </a:rPr>
              <a:t>СОСТАВЛЕНИЕ АДАПТИРОВАННОЙ  ОБРАЗОВАТЕЛЬНОЙ ПРОГРАММЫ. </a:t>
            </a:r>
            <a:endParaRPr sz="2400" b="1" i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574" y="480821"/>
            <a:ext cx="7570470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711200" algn="l"/>
                <a:tab pos="1772285" algn="l"/>
                <a:tab pos="2646045" algn="l"/>
                <a:tab pos="5112385" algn="l"/>
              </a:tabLst>
            </a:pP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При	с</a:t>
            </a:r>
            <a:r>
              <a:rPr sz="2200" b="1" spc="-25" dirty="0">
                <a:solidFill>
                  <a:srgbClr val="FF6600"/>
                </a:solidFill>
                <a:latin typeface="Arial"/>
                <a:cs typeface="Arial"/>
              </a:rPr>
              <a:t>о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с</a:t>
            </a:r>
            <a:r>
              <a:rPr sz="2200" b="1" spc="-35" dirty="0">
                <a:solidFill>
                  <a:srgbClr val="FF6600"/>
                </a:solidFill>
                <a:latin typeface="Arial"/>
                <a:cs typeface="Arial"/>
              </a:rPr>
              <a:t>т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а</a:t>
            </a:r>
            <a:r>
              <a:rPr sz="2200" b="1" spc="-35" dirty="0">
                <a:solidFill>
                  <a:srgbClr val="FF6600"/>
                </a:solidFill>
                <a:latin typeface="Arial"/>
                <a:cs typeface="Arial"/>
              </a:rPr>
              <a:t>вл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е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н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ии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ада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п</a:t>
            </a:r>
            <a:r>
              <a:rPr sz="2200" b="1" spc="-40" dirty="0">
                <a:solidFill>
                  <a:srgbClr val="FF6600"/>
                </a:solidFill>
                <a:latin typeface="Arial"/>
                <a:cs typeface="Arial"/>
              </a:rPr>
              <a:t>т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иро</a:t>
            </a:r>
            <a:r>
              <a:rPr sz="2200" b="1" spc="-40" dirty="0">
                <a:solidFill>
                  <a:srgbClr val="FF6600"/>
                </a:solidFill>
                <a:latin typeface="Arial"/>
                <a:cs typeface="Arial"/>
              </a:rPr>
              <a:t>в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а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н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н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о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й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обр</a:t>
            </a:r>
            <a:r>
              <a:rPr sz="2200" b="1" spc="25" dirty="0">
                <a:solidFill>
                  <a:srgbClr val="FF6600"/>
                </a:solidFill>
                <a:latin typeface="Arial"/>
                <a:cs typeface="Arial"/>
              </a:rPr>
              <a:t>а</a:t>
            </a:r>
            <a:r>
              <a:rPr sz="2200" b="1" spc="-65" dirty="0">
                <a:solidFill>
                  <a:srgbClr val="FF6600"/>
                </a:solidFill>
                <a:latin typeface="Arial"/>
                <a:cs typeface="Arial"/>
              </a:rPr>
              <a:t>з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о</a:t>
            </a:r>
            <a:r>
              <a:rPr sz="2200" b="1" spc="-35" dirty="0">
                <a:solidFill>
                  <a:srgbClr val="FF6600"/>
                </a:solidFill>
                <a:latin typeface="Arial"/>
                <a:cs typeface="Arial"/>
              </a:rPr>
              <a:t>в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а</a:t>
            </a:r>
            <a:r>
              <a:rPr sz="2200" b="1" spc="-35" dirty="0">
                <a:solidFill>
                  <a:srgbClr val="FF6600"/>
                </a:solidFill>
                <a:latin typeface="Arial"/>
                <a:cs typeface="Arial"/>
              </a:rPr>
              <a:t>т</a:t>
            </a:r>
            <a:r>
              <a:rPr sz="2200" b="1" spc="0" dirty="0">
                <a:solidFill>
                  <a:srgbClr val="FF6600"/>
                </a:solidFill>
                <a:latin typeface="Arial"/>
                <a:cs typeface="Arial"/>
              </a:rPr>
              <a:t>е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л</a:t>
            </a:r>
            <a:r>
              <a:rPr sz="2200" b="1" spc="-15" dirty="0">
                <a:solidFill>
                  <a:srgbClr val="FF6600"/>
                </a:solidFill>
                <a:latin typeface="Arial"/>
                <a:cs typeface="Arial"/>
              </a:rPr>
              <a:t>ь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н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о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й  программы	по</a:t>
            </a:r>
            <a:r>
              <a:rPr sz="2200" b="1" spc="-45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общеобразовательным</a:t>
            </a:r>
            <a:r>
              <a:rPr sz="2200" b="1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FF6600"/>
                </a:solidFill>
                <a:latin typeface="Arial"/>
                <a:cs typeface="Arial"/>
              </a:rPr>
              <a:t>предметам 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 для </a:t>
            </a:r>
            <a:r>
              <a:rPr sz="2200" b="1" spc="-15" dirty="0">
                <a:solidFill>
                  <a:srgbClr val="FF6600"/>
                </a:solidFill>
                <a:latin typeface="Arial"/>
                <a:cs typeface="Arial"/>
              </a:rPr>
              <a:t>детей </a:t>
            </a:r>
            <a:r>
              <a:rPr sz="2200" b="1" spc="-5" dirty="0">
                <a:solidFill>
                  <a:srgbClr val="FF6600"/>
                </a:solidFill>
                <a:latin typeface="Arial"/>
                <a:cs typeface="Arial"/>
              </a:rPr>
              <a:t>с </a:t>
            </a:r>
            <a:r>
              <a:rPr sz="2200" b="1" spc="-15" dirty="0">
                <a:solidFill>
                  <a:srgbClr val="FF6600"/>
                </a:solidFill>
                <a:latin typeface="Arial"/>
                <a:cs typeface="Arial"/>
              </a:rPr>
              <a:t>ОВЗ </a:t>
            </a:r>
            <a:r>
              <a:rPr sz="2200" b="1" spc="-25" dirty="0">
                <a:solidFill>
                  <a:srgbClr val="FF6600"/>
                </a:solidFill>
                <a:latin typeface="Arial"/>
                <a:cs typeface="Arial"/>
              </a:rPr>
              <a:t>необходимо </a:t>
            </a:r>
            <a:r>
              <a:rPr sz="2200" b="1" spc="-20" dirty="0">
                <a:solidFill>
                  <a:srgbClr val="FF6600"/>
                </a:solidFill>
                <a:latin typeface="Arial"/>
                <a:cs typeface="Arial"/>
              </a:rPr>
              <a:t>предусмотреть  </a:t>
            </a:r>
            <a:r>
              <a:rPr sz="2200" b="1" spc="-25" dirty="0">
                <a:solidFill>
                  <a:srgbClr val="FF6600"/>
                </a:solidFill>
                <a:latin typeface="Arial"/>
                <a:cs typeface="Arial"/>
              </a:rPr>
              <a:t>возможность: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574" y="2051811"/>
            <a:ext cx="7967345" cy="274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marR="77216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1841500" algn="l"/>
                <a:tab pos="3572510" algn="l"/>
                <a:tab pos="4535805" algn="l"/>
                <a:tab pos="5724525" algn="l"/>
              </a:tabLst>
            </a:pPr>
            <a:r>
              <a:rPr sz="2000" b="1" dirty="0">
                <a:latin typeface="Arial"/>
                <a:cs typeface="Arial"/>
              </a:rPr>
              <a:t>час</a:t>
            </a:r>
            <a:r>
              <a:rPr sz="2000" b="1" spc="-30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ично</a:t>
            </a:r>
            <a:r>
              <a:rPr sz="2000" b="1" spc="-20" dirty="0">
                <a:latin typeface="Arial"/>
                <a:cs typeface="Arial"/>
              </a:rPr>
              <a:t>г</a:t>
            </a:r>
            <a:r>
              <a:rPr sz="2000" b="1" dirty="0">
                <a:latin typeface="Arial"/>
                <a:cs typeface="Arial"/>
              </a:rPr>
              <a:t>о	в</a:t>
            </a:r>
            <a:r>
              <a:rPr sz="2000" b="1" spc="5" dirty="0">
                <a:latin typeface="Arial"/>
                <a:cs typeface="Arial"/>
              </a:rPr>
              <a:t>ы</a:t>
            </a:r>
            <a:r>
              <a:rPr sz="2000" b="1" dirty="0">
                <a:latin typeface="Arial"/>
                <a:cs typeface="Arial"/>
              </a:rPr>
              <a:t>п</a:t>
            </a:r>
            <a:r>
              <a:rPr sz="2000" b="1" spc="-50" dirty="0">
                <a:latin typeface="Arial"/>
                <a:cs typeface="Arial"/>
              </a:rPr>
              <a:t>о</a:t>
            </a:r>
            <a:r>
              <a:rPr sz="2000" b="1" dirty="0">
                <a:latin typeface="Arial"/>
                <a:cs typeface="Arial"/>
              </a:rPr>
              <a:t>лнен</a:t>
            </a:r>
            <a:r>
              <a:rPr sz="2000" b="1" spc="5" dirty="0">
                <a:latin typeface="Arial"/>
                <a:cs typeface="Arial"/>
              </a:rPr>
              <a:t>и</a:t>
            </a:r>
            <a:r>
              <a:rPr sz="2000" b="1" dirty="0">
                <a:latin typeface="Arial"/>
                <a:cs typeface="Arial"/>
              </a:rPr>
              <a:t>я	о</a:t>
            </a:r>
            <a:r>
              <a:rPr sz="2000" b="1" spc="-10" dirty="0">
                <a:latin typeface="Arial"/>
                <a:cs typeface="Arial"/>
              </a:rPr>
              <a:t>б</a:t>
            </a:r>
            <a:r>
              <a:rPr sz="2000" b="1" dirty="0">
                <a:latin typeface="Arial"/>
                <a:cs typeface="Arial"/>
              </a:rPr>
              <a:t>щей	</a:t>
            </a:r>
            <a:r>
              <a:rPr sz="2000" b="1" spc="-40" dirty="0">
                <a:latin typeface="Arial"/>
                <a:cs typeface="Arial"/>
              </a:rPr>
              <a:t>у</a:t>
            </a:r>
            <a:r>
              <a:rPr sz="2000" b="1" dirty="0">
                <a:latin typeface="Arial"/>
                <a:cs typeface="Arial"/>
              </a:rPr>
              <a:t>ч</a:t>
            </a:r>
            <a:r>
              <a:rPr sz="2000" b="1" spc="-25" dirty="0">
                <a:latin typeface="Arial"/>
                <a:cs typeface="Arial"/>
              </a:rPr>
              <a:t>е</a:t>
            </a:r>
            <a:r>
              <a:rPr sz="2000" b="1" dirty="0">
                <a:latin typeface="Arial"/>
                <a:cs typeface="Arial"/>
              </a:rPr>
              <a:t>бной	программы  (индивидуальный </a:t>
            </a:r>
            <a:r>
              <a:rPr sz="2000" b="1" spc="-10" dirty="0">
                <a:latin typeface="Arial"/>
                <a:cs typeface="Arial"/>
              </a:rPr>
              <a:t>учебный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план);</a:t>
            </a:r>
            <a:endParaRPr sz="20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1949450" algn="l"/>
                <a:tab pos="2836545" algn="l"/>
                <a:tab pos="3131820" algn="l"/>
                <a:tab pos="4231005" algn="l"/>
                <a:tab pos="5466715" algn="l"/>
              </a:tabLst>
            </a:pPr>
            <a:r>
              <a:rPr sz="2000" b="1" dirty="0">
                <a:latin typeface="Arial"/>
                <a:cs typeface="Arial"/>
              </a:rPr>
              <a:t>сокращения	числа	и	</a:t>
            </a:r>
            <a:r>
              <a:rPr sz="2000" b="1" spc="-10" dirty="0">
                <a:latin typeface="Arial"/>
                <a:cs typeface="Arial"/>
              </a:rPr>
              <a:t>объема	учебных	</a:t>
            </a:r>
            <a:r>
              <a:rPr sz="2000" b="1" spc="-5" dirty="0">
                <a:latin typeface="Arial"/>
                <a:cs typeface="Arial"/>
              </a:rPr>
              <a:t>заданий;</a:t>
            </a:r>
            <a:endParaRPr sz="20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2571115" algn="l"/>
                <a:tab pos="4118610" algn="l"/>
                <a:tab pos="6833870" algn="l"/>
              </a:tabLst>
            </a:pPr>
            <a:r>
              <a:rPr sz="2000" b="1" spc="-15" dirty="0">
                <a:latin typeface="Arial"/>
                <a:cs typeface="Arial"/>
              </a:rPr>
              <a:t>альтернативного	</a:t>
            </a:r>
            <a:r>
              <a:rPr sz="2000" b="1" dirty="0">
                <a:latin typeface="Arial"/>
                <a:cs typeface="Arial"/>
              </a:rPr>
              <a:t>замещения	</a:t>
            </a:r>
            <a:r>
              <a:rPr sz="2000" b="1" spc="-10" dirty="0">
                <a:latin typeface="Arial"/>
                <a:cs typeface="Arial"/>
              </a:rPr>
              <a:t>трудновыполнимых	</a:t>
            </a:r>
            <a:r>
              <a:rPr sz="2000" b="1" spc="-5" dirty="0">
                <a:latin typeface="Arial"/>
                <a:cs typeface="Arial"/>
              </a:rPr>
              <a:t>заданий;</a:t>
            </a:r>
            <a:endParaRPr sz="2000">
              <a:latin typeface="Arial"/>
              <a:cs typeface="Arial"/>
            </a:endParaRPr>
          </a:p>
          <a:p>
            <a:pPr marL="276225" marR="26162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2000" b="1" spc="-10" dirty="0">
                <a:latin typeface="Arial"/>
                <a:cs typeface="Arial"/>
              </a:rPr>
              <a:t>предоставление </a:t>
            </a:r>
            <a:r>
              <a:rPr sz="2000" b="1" spc="-20" dirty="0">
                <a:latin typeface="Arial"/>
                <a:cs typeface="Arial"/>
              </a:rPr>
              <a:t>возможности </a:t>
            </a:r>
            <a:r>
              <a:rPr sz="2000" b="1" dirty="0">
                <a:latin typeface="Arial"/>
                <a:cs typeface="Arial"/>
              </a:rPr>
              <a:t>выбора </a:t>
            </a:r>
            <a:r>
              <a:rPr sz="2000" b="1" spc="-10" dirty="0">
                <a:latin typeface="Arial"/>
                <a:cs typeface="Arial"/>
              </a:rPr>
              <a:t>объекта изучения </a:t>
            </a:r>
            <a:r>
              <a:rPr sz="2000" b="1" dirty="0">
                <a:latin typeface="Arial"/>
                <a:cs typeface="Arial"/>
              </a:rPr>
              <a:t>в  рамках </a:t>
            </a:r>
            <a:r>
              <a:rPr sz="2000" b="1" spc="-5" dirty="0">
                <a:latin typeface="Arial"/>
                <a:cs typeface="Arial"/>
              </a:rPr>
              <a:t>одной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темы;</a:t>
            </a:r>
            <a:endParaRPr sz="2000">
              <a:latin typeface="Arial"/>
              <a:cs typeface="Arial"/>
            </a:endParaRPr>
          </a:p>
          <a:p>
            <a:pPr marL="276225" marR="47625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1430020" algn="l"/>
                <a:tab pos="2018664" algn="l"/>
                <a:tab pos="2084070" algn="l"/>
                <a:tab pos="2526665" algn="l"/>
                <a:tab pos="2822575" algn="l"/>
                <a:tab pos="3629025" algn="l"/>
                <a:tab pos="4157345" algn="l"/>
                <a:tab pos="4391025" algn="l"/>
                <a:tab pos="5101590" algn="l"/>
                <a:tab pos="5278120" algn="l"/>
                <a:tab pos="6151880" algn="l"/>
                <a:tab pos="7010400" algn="l"/>
              </a:tabLst>
            </a:pPr>
            <a:r>
              <a:rPr sz="2000" b="1" spc="-20" dirty="0">
                <a:latin typeface="Arial"/>
                <a:cs typeface="Arial"/>
              </a:rPr>
              <a:t>возможность		</a:t>
            </a:r>
            <a:r>
              <a:rPr sz="2000" b="1" spc="-5" dirty="0">
                <a:latin typeface="Arial"/>
                <a:cs typeface="Arial"/>
              </a:rPr>
              <a:t>замещения	объемных	</a:t>
            </a:r>
            <a:r>
              <a:rPr sz="2000" b="1" spc="-20" dirty="0">
                <a:latin typeface="Arial"/>
                <a:cs typeface="Arial"/>
              </a:rPr>
              <a:t>устных	</a:t>
            </a:r>
            <a:r>
              <a:rPr sz="2000" b="1" dirty="0">
                <a:latin typeface="Arial"/>
                <a:cs typeface="Arial"/>
              </a:rPr>
              <a:t>или  пись</a:t>
            </a:r>
            <a:r>
              <a:rPr sz="2000" b="1" spc="10" dirty="0">
                <a:latin typeface="Arial"/>
                <a:cs typeface="Arial"/>
              </a:rPr>
              <a:t>м</a:t>
            </a:r>
            <a:r>
              <a:rPr sz="2000" b="1" dirty="0">
                <a:latin typeface="Arial"/>
                <a:cs typeface="Arial"/>
              </a:rPr>
              <a:t>енн</a:t>
            </a:r>
            <a:r>
              <a:rPr sz="2000" b="1" spc="-5" dirty="0">
                <a:latin typeface="Arial"/>
                <a:cs typeface="Arial"/>
              </a:rPr>
              <a:t>ы</a:t>
            </a:r>
            <a:r>
              <a:rPr sz="2000" b="1" dirty="0">
                <a:latin typeface="Arial"/>
                <a:cs typeface="Arial"/>
              </a:rPr>
              <a:t>х	</a:t>
            </a:r>
            <a:r>
              <a:rPr sz="2000" b="1" spc="-30" dirty="0">
                <a:latin typeface="Arial"/>
                <a:cs typeface="Arial"/>
              </a:rPr>
              <a:t>з</a:t>
            </a:r>
            <a:r>
              <a:rPr sz="2000" b="1" dirty="0">
                <a:latin typeface="Arial"/>
                <a:cs typeface="Arial"/>
              </a:rPr>
              <a:t>аданий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</a:t>
            </a:r>
            <a:r>
              <a:rPr sz="2000" b="1" spc="-30" dirty="0">
                <a:latin typeface="Arial"/>
                <a:cs typeface="Arial"/>
              </a:rPr>
              <a:t>р</a:t>
            </a:r>
            <a:r>
              <a:rPr sz="2000" b="1" spc="-40" dirty="0">
                <a:latin typeface="Arial"/>
                <a:cs typeface="Arial"/>
              </a:rPr>
              <a:t>у</a:t>
            </a:r>
            <a:r>
              <a:rPr sz="2000" b="1" dirty="0">
                <a:latin typeface="Arial"/>
                <a:cs typeface="Arial"/>
              </a:rPr>
              <a:t>ги</a:t>
            </a:r>
            <a:r>
              <a:rPr sz="2000" b="1" spc="10" dirty="0">
                <a:latin typeface="Arial"/>
                <a:cs typeface="Arial"/>
              </a:rPr>
              <a:t>м</a:t>
            </a:r>
            <a:r>
              <a:rPr sz="2000" b="1" dirty="0">
                <a:latin typeface="Arial"/>
                <a:cs typeface="Arial"/>
              </a:rPr>
              <a:t>и,	</a:t>
            </a:r>
            <a:r>
              <a:rPr sz="2000" b="1" spc="-10" dirty="0">
                <a:latin typeface="Arial"/>
                <a:cs typeface="Arial"/>
              </a:rPr>
              <a:t>б</a:t>
            </a:r>
            <a:r>
              <a:rPr sz="2000" b="1" spc="-55" dirty="0">
                <a:latin typeface="Arial"/>
                <a:cs typeface="Arial"/>
              </a:rPr>
              <a:t>о</a:t>
            </a:r>
            <a:r>
              <a:rPr sz="2000" b="1" spc="-30" dirty="0">
                <a:latin typeface="Arial"/>
                <a:cs typeface="Arial"/>
              </a:rPr>
              <a:t>л</a:t>
            </a:r>
            <a:r>
              <a:rPr sz="2000" b="1" dirty="0">
                <a:latin typeface="Arial"/>
                <a:cs typeface="Arial"/>
              </a:rPr>
              <a:t>ее	</a:t>
            </a:r>
            <a:r>
              <a:rPr sz="2000" b="1" spc="-10" dirty="0">
                <a:latin typeface="Arial"/>
                <a:cs typeface="Arial"/>
              </a:rPr>
              <a:t>д</a:t>
            </a:r>
            <a:r>
              <a:rPr sz="2000" b="1" spc="-30" dirty="0">
                <a:latin typeface="Arial"/>
                <a:cs typeface="Arial"/>
              </a:rPr>
              <a:t>о</a:t>
            </a:r>
            <a:r>
              <a:rPr sz="2000" b="1" dirty="0">
                <a:latin typeface="Arial"/>
                <a:cs typeface="Arial"/>
              </a:rPr>
              <a:t>с</a:t>
            </a:r>
            <a:r>
              <a:rPr sz="2000" b="1" spc="10" dirty="0">
                <a:latin typeface="Arial"/>
                <a:cs typeface="Arial"/>
              </a:rPr>
              <a:t>т</a:t>
            </a:r>
            <a:r>
              <a:rPr sz="2000" b="1" spc="-40" dirty="0">
                <a:latin typeface="Arial"/>
                <a:cs typeface="Arial"/>
              </a:rPr>
              <a:t>у</a:t>
            </a:r>
            <a:r>
              <a:rPr sz="2000" b="1" dirty="0">
                <a:latin typeface="Arial"/>
                <a:cs typeface="Arial"/>
              </a:rPr>
              <a:t>пными	для  </a:t>
            </a:r>
            <a:r>
              <a:rPr sz="2000" b="1" spc="-5" dirty="0">
                <a:latin typeface="Arial"/>
                <a:cs typeface="Arial"/>
              </a:rPr>
              <a:t>ребенка	</a:t>
            </a:r>
            <a:r>
              <a:rPr sz="2000" b="1" dirty="0">
                <a:latin typeface="Arial"/>
                <a:cs typeface="Arial"/>
              </a:rPr>
              <a:t>видами	и	</a:t>
            </a:r>
            <a:r>
              <a:rPr sz="2000" b="1" spc="-15" dirty="0">
                <a:latin typeface="Arial"/>
                <a:cs typeface="Arial"/>
              </a:rPr>
              <a:t>формами	работы.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3678" rIns="0" bIns="0" rtlCol="0">
            <a:spAutoFit/>
          </a:bodyPr>
          <a:lstStyle/>
          <a:p>
            <a:pPr marL="624205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45" dirty="0">
                <a:latin typeface="Arial"/>
                <a:cs typeface="Arial"/>
              </a:rPr>
              <a:t>з</a:t>
            </a:r>
            <a:r>
              <a:rPr sz="1800" b="1" spc="-25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35" dirty="0">
                <a:latin typeface="Arial"/>
                <a:cs typeface="Arial"/>
              </a:rPr>
              <a:t>е</a:t>
            </a:r>
            <a:r>
              <a:rPr sz="1800" b="1" spc="-25" dirty="0">
                <a:latin typeface="Arial"/>
                <a:cs typeface="Arial"/>
              </a:rPr>
              <a:t>м</a:t>
            </a:r>
            <a:r>
              <a:rPr sz="1800" b="1" dirty="0">
                <a:latin typeface="Arial"/>
                <a:cs typeface="Arial"/>
              </a:rPr>
              <a:t>ой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6394" y="1021079"/>
            <a:ext cx="6049645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 marR="5080" indent="-275590">
              <a:lnSpc>
                <a:spcPct val="100000"/>
              </a:lnSpc>
              <a:buFont typeface="Wingdings"/>
              <a:buChar char=""/>
              <a:tabLst>
                <a:tab pos="288925" algn="l"/>
                <a:tab pos="2280920" algn="l"/>
                <a:tab pos="3556635" algn="l"/>
                <a:tab pos="4660900" algn="l"/>
              </a:tabLst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10" dirty="0">
                <a:latin typeface="Arial"/>
                <a:cs typeface="Arial"/>
              </a:rPr>
              <a:t>д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-35" dirty="0">
                <a:latin typeface="Arial"/>
                <a:cs typeface="Arial"/>
              </a:rPr>
              <a:t>вл</a:t>
            </a:r>
            <a:r>
              <a:rPr sz="1800" b="1" dirty="0">
                <a:latin typeface="Arial"/>
                <a:cs typeface="Arial"/>
              </a:rPr>
              <a:t>ение	</a:t>
            </a:r>
            <a:r>
              <a:rPr sz="1800" b="1" spc="-20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ча</a:t>
            </a:r>
            <a:r>
              <a:rPr sz="1800" b="1" spc="-35" dirty="0">
                <a:latin typeface="Arial"/>
                <a:cs typeface="Arial"/>
              </a:rPr>
              <a:t>щ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30" dirty="0">
                <a:latin typeface="Arial"/>
                <a:cs typeface="Arial"/>
              </a:rPr>
              <a:t>м</a:t>
            </a:r>
            <a:r>
              <a:rPr sz="1800" b="1" spc="-5" dirty="0">
                <a:latin typeface="Arial"/>
                <a:cs typeface="Arial"/>
              </a:rPr>
              <a:t>ся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кра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spc="-30" dirty="0">
                <a:latin typeface="Arial"/>
                <a:cs typeface="Arial"/>
              </a:rPr>
              <a:t>к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г</a:t>
            </a:r>
            <a:r>
              <a:rPr sz="1800" b="1" dirty="0">
                <a:latin typeface="Arial"/>
                <a:cs typeface="Arial"/>
              </a:rPr>
              <a:t>о	с</a:t>
            </a:r>
            <a:r>
              <a:rPr sz="1800" b="1" spc="-2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д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spc="-20" dirty="0">
                <a:latin typeface="Arial"/>
                <a:cs typeface="Arial"/>
              </a:rPr>
              <a:t>р</a:t>
            </a:r>
            <a:r>
              <a:rPr sz="1800" b="1" spc="15" dirty="0">
                <a:latin typeface="Arial"/>
                <a:cs typeface="Arial"/>
              </a:rPr>
              <a:t>ж</a:t>
            </a:r>
            <a:r>
              <a:rPr sz="1800" b="1" spc="-5" dirty="0">
                <a:latin typeface="Arial"/>
                <a:cs typeface="Arial"/>
              </a:rPr>
              <a:t>ания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главы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учебника;</a:t>
            </a:r>
            <a:endParaRPr sz="180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buFont typeface="Wingdings"/>
              <a:buChar char=""/>
              <a:tabLst>
                <a:tab pos="288925" algn="l"/>
                <a:tab pos="1765935" algn="l"/>
                <a:tab pos="2739390" algn="l"/>
              </a:tabLst>
            </a:pPr>
            <a:r>
              <a:rPr sz="1800" b="1" spc="-5" dirty="0">
                <a:latin typeface="Arial"/>
                <a:cs typeface="Arial"/>
              </a:rPr>
              <a:t>маркировка	важной	</a:t>
            </a:r>
            <a:r>
              <a:rPr sz="1800" b="1" spc="-15" dirty="0">
                <a:latin typeface="Arial"/>
                <a:cs typeface="Arial"/>
              </a:rPr>
              <a:t>информации;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394" y="1844040"/>
            <a:ext cx="7923530" cy="357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8290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предоставление </a:t>
            </a:r>
            <a:r>
              <a:rPr sz="1800" b="1" spc="-5" dirty="0">
                <a:latin typeface="Arial"/>
                <a:cs typeface="Arial"/>
              </a:rPr>
              <a:t>списка </a:t>
            </a:r>
            <a:r>
              <a:rPr sz="1800" b="1" spc="-10" dirty="0">
                <a:latin typeface="Arial"/>
                <a:cs typeface="Arial"/>
              </a:rPr>
              <a:t>слов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5" dirty="0">
                <a:latin typeface="Arial"/>
                <a:cs typeface="Arial"/>
              </a:rPr>
              <a:t>оборотов </a:t>
            </a:r>
            <a:r>
              <a:rPr sz="1800" b="1" spc="-10" dirty="0">
                <a:latin typeface="Arial"/>
                <a:cs typeface="Arial"/>
              </a:rPr>
              <a:t>речи,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потенциально</a:t>
            </a:r>
            <a:endParaRPr sz="1800">
              <a:latin typeface="Arial"/>
              <a:cs typeface="Arial"/>
            </a:endParaRPr>
          </a:p>
          <a:p>
            <a:pPr marL="28829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непонятных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учащемуся;</a:t>
            </a:r>
            <a:endParaRPr sz="1800">
              <a:latin typeface="Arial"/>
              <a:cs typeface="Arial"/>
            </a:endParaRPr>
          </a:p>
          <a:p>
            <a:pPr marL="288290" marR="5080" indent="-275590">
              <a:lnSpc>
                <a:spcPct val="100000"/>
              </a:lnSpc>
              <a:buFont typeface="Wingdings"/>
              <a:buChar char=""/>
              <a:tabLst>
                <a:tab pos="288925" algn="l"/>
                <a:tab pos="1871980" algn="l"/>
                <a:tab pos="2238375" algn="l"/>
                <a:tab pos="4149090" algn="l"/>
                <a:tab pos="4436745" algn="l"/>
                <a:tab pos="5457825" algn="l"/>
                <a:tab pos="7204709" algn="l"/>
              </a:tabLst>
            </a:pPr>
            <a:r>
              <a:rPr sz="1800" b="1" spc="-10" dirty="0">
                <a:latin typeface="Arial"/>
                <a:cs typeface="Arial"/>
              </a:rPr>
              <a:t>обеспечение	дополнительными	материалами,  компенсирующими  </a:t>
            </a:r>
            <a:r>
              <a:rPr sz="1800" b="1" spc="19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недостаточный	</a:t>
            </a:r>
            <a:r>
              <a:rPr sz="1800" b="1" dirty="0">
                <a:latin typeface="Arial"/>
                <a:cs typeface="Arial"/>
              </a:rPr>
              <a:t>личный	опыт   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ученика	с  ограниченными	</a:t>
            </a:r>
            <a:r>
              <a:rPr sz="1800" b="1" spc="-15" dirty="0">
                <a:latin typeface="Arial"/>
                <a:cs typeface="Arial"/>
              </a:rPr>
              <a:t>возможностями, </a:t>
            </a:r>
            <a:r>
              <a:rPr sz="1800" b="1" spc="-10" dirty="0">
                <a:latin typeface="Arial"/>
                <a:cs typeface="Arial"/>
              </a:rPr>
              <a:t>значимый </a:t>
            </a:r>
            <a:r>
              <a:rPr sz="1800" b="1" spc="-5" dirty="0">
                <a:latin typeface="Arial"/>
                <a:cs typeface="Arial"/>
              </a:rPr>
              <a:t>для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изучения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данного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предмета;</a:t>
            </a:r>
            <a:endParaRPr sz="1800">
              <a:latin typeface="Arial"/>
              <a:cs typeface="Arial"/>
            </a:endParaRPr>
          </a:p>
          <a:p>
            <a:pPr marL="288290" marR="186055" indent="-275590">
              <a:lnSpc>
                <a:spcPct val="100000"/>
              </a:lnSpc>
              <a:buFont typeface="Wingdings"/>
              <a:buChar char=""/>
              <a:tabLst>
                <a:tab pos="288925" algn="l"/>
                <a:tab pos="2280920" algn="l"/>
                <a:tab pos="4409440" algn="l"/>
                <a:tab pos="4821555" algn="l"/>
                <a:tab pos="5796915" algn="l"/>
                <a:tab pos="6350635" algn="l"/>
              </a:tabLst>
            </a:pP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е</a:t>
            </a:r>
            <a:r>
              <a:rPr sz="1800" b="1" spc="-10" dirty="0">
                <a:latin typeface="Arial"/>
                <a:cs typeface="Arial"/>
              </a:rPr>
              <a:t>д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-35" dirty="0">
                <a:latin typeface="Arial"/>
                <a:cs typeface="Arial"/>
              </a:rPr>
              <a:t>вл</a:t>
            </a:r>
            <a:r>
              <a:rPr sz="1800" b="1" dirty="0">
                <a:latin typeface="Arial"/>
                <a:cs typeface="Arial"/>
              </a:rPr>
              <a:t>ение	</a:t>
            </a:r>
            <a:r>
              <a:rPr sz="1800" b="1" spc="-5" dirty="0">
                <a:latin typeface="Arial"/>
                <a:cs typeface="Arial"/>
              </a:rPr>
              <a:t>списка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п</a:t>
            </a:r>
            <a:r>
              <a:rPr sz="1800" b="1" dirty="0">
                <a:latin typeface="Arial"/>
                <a:cs typeface="Arial"/>
              </a:rPr>
              <a:t>р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сов	до	ч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ения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10" dirty="0">
                <a:latin typeface="Arial"/>
                <a:cs typeface="Arial"/>
              </a:rPr>
              <a:t>и</a:t>
            </a:r>
            <a:r>
              <a:rPr sz="1800" b="1" dirty="0">
                <a:latin typeface="Arial"/>
                <a:cs typeface="Arial"/>
              </a:rPr>
              <a:t>ли	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spc="-20" dirty="0">
                <a:latin typeface="Arial"/>
                <a:cs typeface="Arial"/>
              </a:rPr>
              <a:t>б</a:t>
            </a:r>
            <a:r>
              <a:rPr sz="1800" b="1" dirty="0">
                <a:latin typeface="Arial"/>
                <a:cs typeface="Arial"/>
              </a:rPr>
              <a:t>сужд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ния  </a:t>
            </a:r>
            <a:r>
              <a:rPr sz="1800" b="1" spc="-10" dirty="0">
                <a:latin typeface="Arial"/>
                <a:cs typeface="Arial"/>
              </a:rPr>
              <a:t>материала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учебника;</a:t>
            </a:r>
            <a:endParaRPr sz="1800">
              <a:latin typeface="Arial"/>
              <a:cs typeface="Arial"/>
            </a:endParaRPr>
          </a:p>
          <a:p>
            <a:pPr marL="288290" marR="1076960" indent="-275590">
              <a:lnSpc>
                <a:spcPct val="100000"/>
              </a:lnSpc>
              <a:buFont typeface="Wingdings"/>
              <a:buChar char=""/>
              <a:tabLst>
                <a:tab pos="288925" algn="l"/>
                <a:tab pos="1461135" algn="l"/>
                <a:tab pos="1698625" algn="l"/>
                <a:tab pos="3956050" algn="l"/>
                <a:tab pos="5698490" algn="l"/>
              </a:tabLst>
            </a:pPr>
            <a:r>
              <a:rPr sz="1800" b="1" spc="-5" dirty="0">
                <a:latin typeface="Arial"/>
                <a:cs typeface="Arial"/>
              </a:rPr>
              <a:t>поощрение	</a:t>
            </a:r>
            <a:r>
              <a:rPr sz="1800" b="1" spc="-10" dirty="0">
                <a:latin typeface="Arial"/>
                <a:cs typeface="Arial"/>
              </a:rPr>
              <a:t>предварительного	ознакомления	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spc="4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текстом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учебника	</a:t>
            </a:r>
            <a:r>
              <a:rPr sz="1800" b="1" dirty="0">
                <a:latin typeface="Arial"/>
                <a:cs typeface="Arial"/>
              </a:rPr>
              <a:t>до </a:t>
            </a:r>
            <a:r>
              <a:rPr sz="1800" b="1" spc="-15" dirty="0">
                <a:latin typeface="Arial"/>
                <a:cs typeface="Arial"/>
              </a:rPr>
              <a:t>работы </a:t>
            </a:r>
            <a:r>
              <a:rPr sz="1800" b="1" spc="-5" dirty="0">
                <a:latin typeface="Arial"/>
                <a:cs typeface="Arial"/>
              </a:rPr>
              <a:t>с </a:t>
            </a:r>
            <a:r>
              <a:rPr sz="1800" b="1" dirty="0">
                <a:latin typeface="Arial"/>
                <a:cs typeface="Arial"/>
              </a:rPr>
              <a:t>ним </a:t>
            </a:r>
            <a:r>
              <a:rPr sz="1800" b="1" spc="-5" dirty="0">
                <a:latin typeface="Arial"/>
                <a:cs typeface="Arial"/>
              </a:rPr>
              <a:t>на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уроке;</a:t>
            </a:r>
            <a:endParaRPr sz="1800">
              <a:latin typeface="Arial"/>
              <a:cs typeface="Arial"/>
            </a:endParaRPr>
          </a:p>
          <a:p>
            <a:pPr marL="288290" indent="-275590">
              <a:lnSpc>
                <a:spcPct val="100000"/>
              </a:lnSpc>
              <a:buFont typeface="Wingdings"/>
              <a:buChar char=""/>
              <a:tabLst>
                <a:tab pos="288925" algn="l"/>
              </a:tabLst>
            </a:pPr>
            <a:r>
              <a:rPr sz="1800" b="1" spc="-5" dirty="0">
                <a:latin typeface="Arial"/>
                <a:cs typeface="Arial"/>
              </a:rPr>
              <a:t>маркирование </a:t>
            </a:r>
            <a:r>
              <a:rPr sz="1800" b="1" spc="-10" dirty="0">
                <a:latin typeface="Arial"/>
                <a:cs typeface="Arial"/>
              </a:rPr>
              <a:t>уровня </a:t>
            </a:r>
            <a:r>
              <a:rPr sz="1800" b="1" spc="-20" dirty="0">
                <a:latin typeface="Arial"/>
                <a:cs typeface="Arial"/>
              </a:rPr>
              <a:t>трудности </a:t>
            </a:r>
            <a:r>
              <a:rPr sz="1800" b="1" spc="-5" dirty="0">
                <a:latin typeface="Arial"/>
                <a:cs typeface="Arial"/>
              </a:rPr>
              <a:t>заданий </a:t>
            </a:r>
            <a:r>
              <a:rPr sz="1800" b="1" dirty="0">
                <a:latin typeface="Arial"/>
                <a:cs typeface="Arial"/>
              </a:rPr>
              <a:t>в</a:t>
            </a:r>
            <a:r>
              <a:rPr sz="1800" b="1" spc="1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учебнике;</a:t>
            </a:r>
            <a:endParaRPr sz="1800">
              <a:latin typeface="Arial"/>
              <a:cs typeface="Arial"/>
            </a:endParaRPr>
          </a:p>
          <a:p>
            <a:pPr marL="288290" marR="163830" indent="-275590">
              <a:lnSpc>
                <a:spcPct val="100000"/>
              </a:lnSpc>
              <a:buFont typeface="Wingdings"/>
              <a:buChar char=""/>
              <a:tabLst>
                <a:tab pos="288925" algn="l"/>
                <a:tab pos="1693545" algn="l"/>
                <a:tab pos="1962150" algn="l"/>
                <a:tab pos="3834765" algn="l"/>
                <a:tab pos="6013450" algn="l"/>
              </a:tabLst>
            </a:pPr>
            <a:r>
              <a:rPr sz="1800" b="1" spc="-10" dirty="0">
                <a:latin typeface="Arial"/>
                <a:cs typeface="Arial"/>
              </a:rPr>
              <a:t>разработка	</a:t>
            </a:r>
            <a:r>
              <a:rPr sz="1800" b="1" dirty="0">
                <a:latin typeface="Arial"/>
                <a:cs typeface="Arial"/>
              </a:rPr>
              <a:t>и	</a:t>
            </a:r>
            <a:r>
              <a:rPr sz="1800" b="1" spc="-10" dirty="0">
                <a:latin typeface="Arial"/>
                <a:cs typeface="Arial"/>
              </a:rPr>
              <a:t>использование	вспомогательных	учебных  электронных ресурсов </a:t>
            </a:r>
            <a:r>
              <a:rPr sz="1800" b="1" spc="-5" dirty="0">
                <a:latin typeface="Arial"/>
                <a:cs typeface="Arial"/>
              </a:rPr>
              <a:t>к </a:t>
            </a:r>
            <a:r>
              <a:rPr sz="1800" b="1" spc="-15" dirty="0">
                <a:latin typeface="Arial"/>
                <a:cs typeface="Arial"/>
              </a:rPr>
              <a:t>отдельным </a:t>
            </a:r>
            <a:r>
              <a:rPr sz="1800" b="1" spc="-20" dirty="0">
                <a:latin typeface="Arial"/>
                <a:cs typeface="Arial"/>
              </a:rPr>
              <a:t>темам </a:t>
            </a:r>
            <a:r>
              <a:rPr sz="1800" b="1" dirty="0">
                <a:latin typeface="Arial"/>
                <a:cs typeface="Arial"/>
              </a:rPr>
              <a:t>и разделам</a:t>
            </a:r>
            <a:r>
              <a:rPr sz="1800" b="1" spc="1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учебника.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2127" y="291084"/>
            <a:ext cx="8619744" cy="554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663" y="260604"/>
            <a:ext cx="8505444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9288" y="280415"/>
            <a:ext cx="8426196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381886"/>
            <a:ext cx="8217534" cy="415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marR="118999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700" b="1" spc="-10" dirty="0">
                <a:latin typeface="Arial"/>
                <a:cs typeface="Arial"/>
              </a:rPr>
              <a:t>предъявление </a:t>
            </a:r>
            <a:r>
              <a:rPr sz="1700" b="1" spc="-5" dirty="0">
                <a:latin typeface="Arial"/>
                <a:cs typeface="Arial"/>
              </a:rPr>
              <a:t>инструкций, </a:t>
            </a:r>
            <a:r>
              <a:rPr sz="1700" b="1" dirty="0">
                <a:latin typeface="Arial"/>
                <a:cs typeface="Arial"/>
              </a:rPr>
              <a:t>указаний, как в </a:t>
            </a:r>
            <a:r>
              <a:rPr sz="1700" b="1" spc="-10" dirty="0">
                <a:latin typeface="Arial"/>
                <a:cs typeface="Arial"/>
              </a:rPr>
              <a:t>устной, </a:t>
            </a:r>
            <a:r>
              <a:rPr sz="1700" b="1" spc="-5" dirty="0">
                <a:latin typeface="Arial"/>
                <a:cs typeface="Arial"/>
              </a:rPr>
              <a:t>так </a:t>
            </a:r>
            <a:r>
              <a:rPr sz="1700" b="1" dirty="0">
                <a:latin typeface="Arial"/>
                <a:cs typeface="Arial"/>
              </a:rPr>
              <a:t>и в  письменной</a:t>
            </a:r>
            <a:r>
              <a:rPr sz="1700" b="1" spc="-9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форме;</a:t>
            </a:r>
            <a:endParaRPr sz="17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700" b="1" spc="-5" dirty="0">
                <a:latin typeface="Arial"/>
                <a:cs typeface="Arial"/>
              </a:rPr>
              <a:t>неоднократное  повторение</a:t>
            </a:r>
            <a:r>
              <a:rPr sz="1700" b="1" spc="44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инструкции;</a:t>
            </a:r>
            <a:endParaRPr sz="17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700" b="1" dirty="0">
                <a:latin typeface="Arial"/>
                <a:cs typeface="Arial"/>
              </a:rPr>
              <a:t>объяснение</a:t>
            </a:r>
            <a:r>
              <a:rPr sz="1700" b="1" spc="-10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материала;</a:t>
            </a:r>
            <a:endParaRPr sz="17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4128135" algn="l"/>
              </a:tabLst>
            </a:pPr>
            <a:r>
              <a:rPr sz="1700" b="1" spc="-10" dirty="0">
                <a:latin typeface="Arial"/>
                <a:cs typeface="Arial"/>
              </a:rPr>
              <a:t>выявление  </a:t>
            </a:r>
            <a:r>
              <a:rPr sz="1700" b="1" spc="8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понимания  </a:t>
            </a:r>
            <a:r>
              <a:rPr sz="1700" b="1" spc="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учащимся	</a:t>
            </a:r>
            <a:r>
              <a:rPr sz="1700" b="1" spc="-5" dirty="0">
                <a:latin typeface="Arial"/>
                <a:cs typeface="Arial"/>
              </a:rPr>
              <a:t>инструкции;</a:t>
            </a:r>
            <a:endParaRPr sz="17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700" b="1" spc="-5" dirty="0">
                <a:latin typeface="Arial"/>
                <a:cs typeface="Arial"/>
              </a:rPr>
              <a:t>поэтапное выполнение  задания.</a:t>
            </a:r>
            <a:r>
              <a:rPr sz="1700" b="1" spc="4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Предложение</a:t>
            </a:r>
            <a:endParaRPr sz="17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</a:pPr>
            <a:r>
              <a:rPr sz="1700" b="1" spc="-15" dirty="0">
                <a:latin typeface="Arial"/>
                <a:cs typeface="Arial"/>
              </a:rPr>
              <a:t>учащемуся  </a:t>
            </a:r>
            <a:r>
              <a:rPr sz="1700" b="1" dirty="0">
                <a:latin typeface="Arial"/>
                <a:cs typeface="Arial"/>
              </a:rPr>
              <a:t>для  </a:t>
            </a:r>
            <a:r>
              <a:rPr sz="1700" b="1" spc="-5" dirty="0">
                <a:latin typeface="Arial"/>
                <a:cs typeface="Arial"/>
              </a:rPr>
              <a:t>сопровождения  </a:t>
            </a:r>
            <a:r>
              <a:rPr sz="1700" b="1" dirty="0">
                <a:latin typeface="Arial"/>
                <a:cs typeface="Arial"/>
              </a:rPr>
              <a:t>процесса  </a:t>
            </a:r>
            <a:r>
              <a:rPr sz="1700" b="1" spc="-10" dirty="0">
                <a:latin typeface="Arial"/>
                <a:cs typeface="Arial"/>
              </a:rPr>
              <a:t>работы </a:t>
            </a:r>
            <a:r>
              <a:rPr sz="1700" b="1" spc="65" dirty="0">
                <a:latin typeface="Arial"/>
                <a:cs typeface="Arial"/>
              </a:rPr>
              <a:t> </a:t>
            </a:r>
            <a:r>
              <a:rPr sz="1700" b="1" spc="-15" dirty="0">
                <a:latin typeface="Arial"/>
                <a:cs typeface="Arial"/>
              </a:rPr>
              <a:t>соответствующих</a:t>
            </a:r>
            <a:endParaRPr sz="17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1700" b="1" dirty="0">
                <a:latin typeface="Arial"/>
                <a:cs typeface="Arial"/>
              </a:rPr>
              <a:t>предметно-операционных</a:t>
            </a:r>
            <a:r>
              <a:rPr sz="1700" b="1" spc="-10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карт;</a:t>
            </a:r>
            <a:endParaRPr sz="1700">
              <a:latin typeface="Arial"/>
              <a:cs typeface="Arial"/>
            </a:endParaRPr>
          </a:p>
          <a:p>
            <a:pPr marL="276225" marR="508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700" b="1" spc="-5" dirty="0">
                <a:latin typeface="Arial"/>
                <a:cs typeface="Arial"/>
              </a:rPr>
              <a:t>демонстрация </a:t>
            </a:r>
            <a:r>
              <a:rPr sz="1700" b="1" spc="5" dirty="0">
                <a:latin typeface="Arial"/>
                <a:cs typeface="Arial"/>
              </a:rPr>
              <a:t>образца </a:t>
            </a:r>
            <a:r>
              <a:rPr sz="1700" b="1" spc="-5" dirty="0">
                <a:latin typeface="Arial"/>
                <a:cs typeface="Arial"/>
              </a:rPr>
              <a:t>выполнения задания </a:t>
            </a:r>
            <a:r>
              <a:rPr sz="1700" b="1" dirty="0">
                <a:latin typeface="Arial"/>
                <a:cs typeface="Arial"/>
              </a:rPr>
              <a:t>с </a:t>
            </a:r>
            <a:r>
              <a:rPr sz="1700" b="1" spc="-5" dirty="0">
                <a:latin typeface="Arial"/>
                <a:cs typeface="Arial"/>
              </a:rPr>
              <a:t>одновременным </a:t>
            </a:r>
            <a:r>
              <a:rPr sz="1700" b="1" spc="-10" dirty="0">
                <a:latin typeface="Arial"/>
                <a:cs typeface="Arial"/>
              </a:rPr>
              <a:t>участием  </a:t>
            </a:r>
            <a:r>
              <a:rPr sz="1700" b="1" dirty="0">
                <a:latin typeface="Arial"/>
                <a:cs typeface="Arial"/>
              </a:rPr>
              <a:t>в </a:t>
            </a:r>
            <a:r>
              <a:rPr sz="1700" b="1" spc="-25" dirty="0">
                <a:latin typeface="Arial"/>
                <a:cs typeface="Arial"/>
              </a:rPr>
              <a:t>этом </a:t>
            </a:r>
            <a:r>
              <a:rPr sz="1700" b="1" spc="-5" dirty="0">
                <a:latin typeface="Arial"/>
                <a:cs typeface="Arial"/>
              </a:rPr>
              <a:t>процессе </a:t>
            </a:r>
            <a:r>
              <a:rPr sz="1700" b="1" spc="-10" dirty="0">
                <a:latin typeface="Arial"/>
                <a:cs typeface="Arial"/>
              </a:rPr>
              <a:t>учащегося;</a:t>
            </a:r>
            <a:endParaRPr sz="17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700" b="1" spc="-5" dirty="0">
                <a:latin typeface="Arial"/>
                <a:cs typeface="Arial"/>
              </a:rPr>
              <a:t>выполнение задания </a:t>
            </a:r>
            <a:r>
              <a:rPr sz="1700" b="1" dirty="0">
                <a:latin typeface="Arial"/>
                <a:cs typeface="Arial"/>
              </a:rPr>
              <a:t>в парах: обычный  </a:t>
            </a:r>
            <a:r>
              <a:rPr sz="1700" b="1" spc="-5" dirty="0">
                <a:latin typeface="Arial"/>
                <a:cs typeface="Arial"/>
              </a:rPr>
              <a:t>ученик </a:t>
            </a:r>
            <a:r>
              <a:rPr sz="1700" b="1" dirty="0">
                <a:latin typeface="Arial"/>
                <a:cs typeface="Arial"/>
              </a:rPr>
              <a:t>-  </a:t>
            </a:r>
            <a:r>
              <a:rPr sz="1700" b="1" spc="-5" dirty="0">
                <a:latin typeface="Arial"/>
                <a:cs typeface="Arial"/>
              </a:rPr>
              <a:t>ученик </a:t>
            </a:r>
            <a:r>
              <a:rPr sz="1700" b="1" dirty="0">
                <a:latin typeface="Arial"/>
                <a:cs typeface="Arial"/>
              </a:rPr>
              <a:t>с</a:t>
            </a:r>
            <a:r>
              <a:rPr sz="1700" b="1" spc="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ОВЗ;</a:t>
            </a:r>
            <a:endParaRPr sz="1700">
              <a:latin typeface="Arial"/>
              <a:cs typeface="Arial"/>
            </a:endParaRPr>
          </a:p>
          <a:p>
            <a:pPr marL="276225" marR="23749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700" b="1" spc="-5" dirty="0">
                <a:latin typeface="Arial"/>
                <a:cs typeface="Arial"/>
              </a:rPr>
              <a:t>выполнение задания </a:t>
            </a:r>
            <a:r>
              <a:rPr sz="1700" b="1" dirty="0">
                <a:latin typeface="Arial"/>
                <a:cs typeface="Arial"/>
              </a:rPr>
              <a:t>в </a:t>
            </a:r>
            <a:r>
              <a:rPr sz="1700" b="1" spc="-10" dirty="0">
                <a:latin typeface="Arial"/>
                <a:cs typeface="Arial"/>
              </a:rPr>
              <a:t>малой </a:t>
            </a:r>
            <a:r>
              <a:rPr sz="1700" b="1" spc="-5" dirty="0">
                <a:latin typeface="Arial"/>
                <a:cs typeface="Arial"/>
              </a:rPr>
              <a:t>группе, </a:t>
            </a:r>
            <a:r>
              <a:rPr sz="1700" b="1" spc="-20" dirty="0">
                <a:latin typeface="Arial"/>
                <a:cs typeface="Arial"/>
              </a:rPr>
              <a:t>где </a:t>
            </a:r>
            <a:r>
              <a:rPr sz="1700" b="1" spc="-5" dirty="0">
                <a:latin typeface="Arial"/>
                <a:cs typeface="Arial"/>
              </a:rPr>
              <a:t>ученик </a:t>
            </a:r>
            <a:r>
              <a:rPr sz="1700" b="1" dirty="0">
                <a:latin typeface="Arial"/>
                <a:cs typeface="Arial"/>
              </a:rPr>
              <a:t>с ограниченными  </a:t>
            </a:r>
            <a:r>
              <a:rPr sz="1700" b="1" spc="-15" dirty="0">
                <a:latin typeface="Arial"/>
                <a:cs typeface="Arial"/>
              </a:rPr>
              <a:t>возможностями </a:t>
            </a:r>
            <a:r>
              <a:rPr sz="1700" b="1" spc="-10" dirty="0">
                <a:latin typeface="Arial"/>
                <a:cs typeface="Arial"/>
              </a:rPr>
              <a:t>выполняет </a:t>
            </a:r>
            <a:r>
              <a:rPr sz="1700" b="1" spc="10" dirty="0">
                <a:latin typeface="Arial"/>
                <a:cs typeface="Arial"/>
              </a:rPr>
              <a:t>ту </a:t>
            </a:r>
            <a:r>
              <a:rPr sz="1700" b="1" spc="-5" dirty="0">
                <a:latin typeface="Arial"/>
                <a:cs typeface="Arial"/>
              </a:rPr>
              <a:t>часть </a:t>
            </a:r>
            <a:r>
              <a:rPr sz="1700" b="1" spc="-10" dirty="0">
                <a:latin typeface="Arial"/>
                <a:cs typeface="Arial"/>
              </a:rPr>
              <a:t>общего </a:t>
            </a:r>
            <a:r>
              <a:rPr sz="1700" b="1" spc="-5" dirty="0">
                <a:latin typeface="Arial"/>
                <a:cs typeface="Arial"/>
              </a:rPr>
              <a:t>задания, </a:t>
            </a:r>
            <a:r>
              <a:rPr sz="1700" b="1" spc="-15" dirty="0">
                <a:latin typeface="Arial"/>
                <a:cs typeface="Arial"/>
              </a:rPr>
              <a:t>которое </a:t>
            </a:r>
            <a:r>
              <a:rPr sz="1700" b="1" dirty="0">
                <a:latin typeface="Arial"/>
                <a:cs typeface="Arial"/>
              </a:rPr>
              <a:t>для  </a:t>
            </a:r>
            <a:r>
              <a:rPr sz="1700" b="1" spc="-5" dirty="0">
                <a:latin typeface="Arial"/>
                <a:cs typeface="Arial"/>
              </a:rPr>
              <a:t>него</a:t>
            </a:r>
            <a:r>
              <a:rPr sz="1700" b="1" spc="-6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посильна;</a:t>
            </a:r>
            <a:endParaRPr sz="1700">
              <a:latin typeface="Arial"/>
              <a:cs typeface="Arial"/>
            </a:endParaRPr>
          </a:p>
          <a:p>
            <a:pPr marL="276225" marR="52705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700" b="1" spc="-5" dirty="0">
                <a:latin typeface="Arial"/>
                <a:cs typeface="Arial"/>
              </a:rPr>
              <a:t>индивидуальное выполнение задания, </a:t>
            </a:r>
            <a:r>
              <a:rPr sz="1700" b="1" spc="-10" dirty="0">
                <a:latin typeface="Arial"/>
                <a:cs typeface="Arial"/>
              </a:rPr>
              <a:t>имеющего </a:t>
            </a:r>
            <a:r>
              <a:rPr sz="1700" b="1" spc="-5" dirty="0">
                <a:latin typeface="Arial"/>
                <a:cs typeface="Arial"/>
              </a:rPr>
              <a:t>коррекционную  направленность.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127" y="291084"/>
            <a:ext cx="8619744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5172" y="260604"/>
            <a:ext cx="7325868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32663"/>
            <a:ext cx="8496935" cy="769620"/>
          </a:xfrm>
          <a:custGeom>
            <a:avLst/>
            <a:gdLst/>
            <a:ahLst/>
            <a:cxnLst/>
            <a:rect l="l" t="t" r="r" b="b"/>
            <a:pathLst>
              <a:path w="8496935" h="769619">
                <a:moveTo>
                  <a:pt x="0" y="769442"/>
                </a:moveTo>
                <a:lnTo>
                  <a:pt x="8496935" y="769442"/>
                </a:lnTo>
                <a:lnTo>
                  <a:pt x="8496935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32663"/>
            <a:ext cx="8496935" cy="769620"/>
          </a:xfrm>
          <a:custGeom>
            <a:avLst/>
            <a:gdLst/>
            <a:ahLst/>
            <a:cxnLst/>
            <a:rect l="l" t="t" r="r" b="b"/>
            <a:pathLst>
              <a:path w="8496935" h="769619">
                <a:moveTo>
                  <a:pt x="0" y="769442"/>
                </a:moveTo>
                <a:lnTo>
                  <a:pt x="8496935" y="769442"/>
                </a:lnTo>
                <a:lnTo>
                  <a:pt x="8496935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4796" y="280415"/>
            <a:ext cx="7246620" cy="995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453007"/>
            <a:ext cx="8301355" cy="357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marR="90424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2148205" algn="l"/>
                <a:tab pos="4308475" algn="l"/>
                <a:tab pos="4563110" algn="l"/>
                <a:tab pos="6435725" algn="l"/>
              </a:tabLst>
            </a:pP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4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10" dirty="0">
                <a:latin typeface="Arial"/>
                <a:cs typeface="Arial"/>
              </a:rPr>
              <a:t>ь</a:t>
            </a:r>
            <a:r>
              <a:rPr sz="1800" b="1" spc="-50" dirty="0">
                <a:latin typeface="Arial"/>
                <a:cs typeface="Arial"/>
              </a:rPr>
              <a:t>з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ание	ли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spc="-5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в</a:t>
            </a:r>
            <a:r>
              <a:rPr sz="1800" b="1" spc="10" dirty="0">
                <a:latin typeface="Arial"/>
                <a:cs typeface="Arial"/>
              </a:rPr>
              <a:t>-</a:t>
            </a:r>
            <a:r>
              <a:rPr sz="1800" b="1" spc="-20" dirty="0">
                <a:latin typeface="Arial"/>
                <a:cs typeface="Arial"/>
              </a:rPr>
              <a:t>ш</a:t>
            </a:r>
            <a:r>
              <a:rPr sz="1800" b="1" dirty="0">
                <a:latin typeface="Arial"/>
                <a:cs typeface="Arial"/>
              </a:rPr>
              <a:t>а</a:t>
            </a:r>
            <a:r>
              <a:rPr sz="1800" b="1" spc="-50" dirty="0">
                <a:latin typeface="Arial"/>
                <a:cs typeface="Arial"/>
              </a:rPr>
              <a:t>б</a:t>
            </a:r>
            <a:r>
              <a:rPr sz="1800" b="1" spc="-35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ов	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0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spc="-5" dirty="0">
                <a:latin typeface="Arial"/>
                <a:cs typeface="Arial"/>
              </a:rPr>
              <a:t>а</a:t>
            </a:r>
            <a:r>
              <a:rPr sz="1800" b="1" spc="-15" dirty="0">
                <a:latin typeface="Arial"/>
                <a:cs typeface="Arial"/>
              </a:rPr>
              <a:t>ж</a:t>
            </a:r>
            <a:r>
              <a:rPr sz="1800" b="1" spc="-5" dirty="0">
                <a:latin typeface="Arial"/>
                <a:cs typeface="Arial"/>
              </a:rPr>
              <a:t>нени</a:t>
            </a:r>
            <a:r>
              <a:rPr sz="1800" b="1" dirty="0">
                <a:latin typeface="Arial"/>
                <a:cs typeface="Arial"/>
              </a:rPr>
              <a:t>ями,	</a:t>
            </a:r>
            <a:r>
              <a:rPr sz="1800" b="1" spc="-30" dirty="0">
                <a:latin typeface="Arial"/>
                <a:cs typeface="Arial"/>
              </a:rPr>
              <a:t>к</a:t>
            </a:r>
            <a:r>
              <a:rPr sz="1800" b="1" spc="-45" dirty="0">
                <a:latin typeface="Arial"/>
                <a:cs typeface="Arial"/>
              </a:rPr>
              <a:t>о</a:t>
            </a:r>
            <a:r>
              <a:rPr sz="1800" b="1" spc="-5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spc="-5" dirty="0">
                <a:latin typeface="Arial"/>
                <a:cs typeface="Arial"/>
              </a:rPr>
              <a:t>ые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требуют </a:t>
            </a:r>
            <a:r>
              <a:rPr sz="1800" b="1" spc="-10" dirty="0">
                <a:latin typeface="Arial"/>
                <a:cs typeface="Arial"/>
              </a:rPr>
              <a:t>минимального</a:t>
            </a:r>
            <a:r>
              <a:rPr sz="1800" b="1" spc="114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заполнения;</a:t>
            </a:r>
            <a:endParaRPr sz="18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800" b="1" spc="-5" dirty="0">
                <a:latin typeface="Arial"/>
                <a:cs typeface="Arial"/>
              </a:rPr>
              <a:t>выполнение заданий на персональном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компьютере;</a:t>
            </a:r>
            <a:endParaRPr sz="1800">
              <a:latin typeface="Arial"/>
              <a:cs typeface="Arial"/>
            </a:endParaRPr>
          </a:p>
          <a:p>
            <a:pPr marL="276225" marR="60769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6223635" algn="l"/>
              </a:tabLst>
            </a:pPr>
            <a:r>
              <a:rPr sz="1800" b="1" spc="-5" dirty="0">
                <a:latin typeface="Arial"/>
                <a:cs typeface="Arial"/>
              </a:rPr>
              <a:t>дополнение </a:t>
            </a:r>
            <a:r>
              <a:rPr sz="1800" b="1" spc="-15" dirty="0">
                <a:latin typeface="Arial"/>
                <a:cs typeface="Arial"/>
              </a:rPr>
              <a:t>печатных  </a:t>
            </a:r>
            <a:r>
              <a:rPr sz="1800" b="1" spc="-10" dirty="0">
                <a:latin typeface="Arial"/>
                <a:cs typeface="Arial"/>
              </a:rPr>
              <a:t>учебных</a:t>
            </a:r>
            <a:r>
              <a:rPr sz="1800" b="1" spc="40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материалов</a:t>
            </a:r>
            <a:r>
              <a:rPr sz="1800" b="1" spc="34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аудио-	</a:t>
            </a:r>
            <a:r>
              <a:rPr sz="1800" b="1" dirty="0">
                <a:latin typeface="Arial"/>
                <a:cs typeface="Arial"/>
              </a:rPr>
              <a:t>и  </a:t>
            </a:r>
            <a:r>
              <a:rPr sz="1800" b="1" spc="-10" dirty="0">
                <a:latin typeface="Arial"/>
                <a:cs typeface="Arial"/>
              </a:rPr>
              <a:t>видеоматериалами, </a:t>
            </a:r>
            <a:r>
              <a:rPr sz="1800" b="1" dirty="0">
                <a:latin typeface="Arial"/>
                <a:cs typeface="Arial"/>
              </a:rPr>
              <a:t>а </a:t>
            </a:r>
            <a:r>
              <a:rPr sz="1800" b="1" spc="-15" dirty="0">
                <a:latin typeface="Arial"/>
                <a:cs typeface="Arial"/>
              </a:rPr>
              <a:t>также </a:t>
            </a:r>
            <a:r>
              <a:rPr sz="1800" b="1" spc="-5" dirty="0">
                <a:latin typeface="Arial"/>
                <a:cs typeface="Arial"/>
              </a:rPr>
              <a:t>индивидуальной </a:t>
            </a:r>
            <a:r>
              <a:rPr sz="1800" b="1" spc="-15" dirty="0">
                <a:latin typeface="Arial"/>
                <a:cs typeface="Arial"/>
              </a:rPr>
              <a:t>помощью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15" dirty="0">
                <a:latin typeface="Arial"/>
                <a:cs typeface="Arial"/>
              </a:rPr>
              <a:t>случае  затруднений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5" dirty="0">
                <a:latin typeface="Arial"/>
                <a:cs typeface="Arial"/>
              </a:rPr>
              <a:t>понимании </a:t>
            </a:r>
            <a:r>
              <a:rPr sz="1800" b="1" spc="-10" dirty="0">
                <a:latin typeface="Arial"/>
                <a:cs typeface="Arial"/>
              </a:rPr>
              <a:t>слов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5" dirty="0">
                <a:latin typeface="Arial"/>
                <a:cs typeface="Arial"/>
              </a:rPr>
              <a:t>оборотов </a:t>
            </a:r>
            <a:r>
              <a:rPr sz="1800" b="1" spc="-10" dirty="0">
                <a:latin typeface="Arial"/>
                <a:cs typeface="Arial"/>
              </a:rPr>
              <a:t>речи, </a:t>
            </a:r>
            <a:r>
              <a:rPr sz="1800" b="1" spc="-5" dirty="0">
                <a:latin typeface="Arial"/>
                <a:cs typeface="Arial"/>
              </a:rPr>
              <a:t>смысла  содержания;</a:t>
            </a:r>
            <a:endParaRPr sz="1800">
              <a:latin typeface="Arial"/>
              <a:cs typeface="Arial"/>
            </a:endParaRPr>
          </a:p>
          <a:p>
            <a:pPr marL="276225" marR="1651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1859914" algn="l"/>
                <a:tab pos="3091180" algn="l"/>
                <a:tab pos="3345815" algn="l"/>
                <a:tab pos="5295265" algn="l"/>
                <a:tab pos="7230745" algn="l"/>
              </a:tabLst>
            </a:pP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5" dirty="0">
                <a:latin typeface="Arial"/>
                <a:cs typeface="Arial"/>
              </a:rPr>
              <a:t>б</a:t>
            </a:r>
            <a:r>
              <a:rPr sz="1800" b="1" spc="-35" dirty="0">
                <a:latin typeface="Arial"/>
                <a:cs typeface="Arial"/>
              </a:rPr>
              <a:t>е</a:t>
            </a:r>
            <a:r>
              <a:rPr sz="1800" b="1" spc="-5" dirty="0">
                <a:latin typeface="Arial"/>
                <a:cs typeface="Arial"/>
              </a:rPr>
              <a:t>сп</a:t>
            </a:r>
            <a:r>
              <a:rPr sz="1800" b="1" spc="-6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ние	</a:t>
            </a:r>
            <a:r>
              <a:rPr sz="1800" b="1" spc="-20" dirty="0">
                <a:latin typeface="Arial"/>
                <a:cs typeface="Arial"/>
              </a:rPr>
              <a:t>у</a:t>
            </a:r>
            <a:r>
              <a:rPr sz="1800" b="1" dirty="0">
                <a:latin typeface="Arial"/>
                <a:cs typeface="Arial"/>
              </a:rPr>
              <a:t>ча</a:t>
            </a:r>
            <a:r>
              <a:rPr sz="1800" b="1" spc="-35" dirty="0">
                <a:latin typeface="Arial"/>
                <a:cs typeface="Arial"/>
              </a:rPr>
              <a:t>щ</a:t>
            </a:r>
            <a:r>
              <a:rPr sz="1800" b="1" spc="5" dirty="0">
                <a:latin typeface="Arial"/>
                <a:cs typeface="Arial"/>
              </a:rPr>
              <a:t>и</a:t>
            </a:r>
            <a:r>
              <a:rPr sz="1800" b="1" spc="-60" dirty="0">
                <a:latin typeface="Arial"/>
                <a:cs typeface="Arial"/>
              </a:rPr>
              <a:t>х</a:t>
            </a:r>
            <a:r>
              <a:rPr sz="1800" b="1" spc="-5" dirty="0">
                <a:latin typeface="Arial"/>
                <a:cs typeface="Arial"/>
              </a:rPr>
              <a:t>ся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	огранич</a:t>
            </a:r>
            <a:r>
              <a:rPr sz="1800" b="1" spc="-1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ыми	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-50" dirty="0">
                <a:latin typeface="Arial"/>
                <a:cs typeface="Arial"/>
              </a:rPr>
              <a:t>з</a:t>
            </a:r>
            <a:r>
              <a:rPr sz="1800" b="1" spc="-25" dirty="0">
                <a:latin typeface="Arial"/>
                <a:cs typeface="Arial"/>
              </a:rPr>
              <a:t>м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жн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с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ями	</a:t>
            </a:r>
            <a:r>
              <a:rPr sz="1800" b="1" spc="5" dirty="0">
                <a:latin typeface="Arial"/>
                <a:cs typeface="Arial"/>
              </a:rPr>
              <a:t>п</a:t>
            </a:r>
            <a:r>
              <a:rPr sz="1800" b="1" spc="-60" dirty="0">
                <a:latin typeface="Arial"/>
                <a:cs typeface="Arial"/>
              </a:rPr>
              <a:t>е</a:t>
            </a:r>
            <a:r>
              <a:rPr sz="1800" b="1" dirty="0">
                <a:latin typeface="Arial"/>
                <a:cs typeface="Arial"/>
              </a:rPr>
              <a:t>ч</a:t>
            </a:r>
            <a:r>
              <a:rPr sz="1800" b="1" spc="-10" dirty="0">
                <a:latin typeface="Arial"/>
                <a:cs typeface="Arial"/>
              </a:rPr>
              <a:t>а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й  </a:t>
            </a:r>
            <a:r>
              <a:rPr sz="1800" b="1" spc="-5" dirty="0">
                <a:latin typeface="Arial"/>
                <a:cs typeface="Arial"/>
              </a:rPr>
              <a:t>копией </a:t>
            </a:r>
            <a:r>
              <a:rPr sz="1800" b="1" spc="-15" dirty="0">
                <a:latin typeface="Arial"/>
                <a:cs typeface="Arial"/>
              </a:rPr>
              <a:t>домашнего </a:t>
            </a:r>
            <a:r>
              <a:rPr sz="1800" b="1" spc="-5" dirty="0">
                <a:latin typeface="Arial"/>
                <a:cs typeface="Arial"/>
              </a:rPr>
              <a:t>задания, </a:t>
            </a:r>
            <a:r>
              <a:rPr sz="1800" b="1" spc="-15" dirty="0">
                <a:latin typeface="Arial"/>
                <a:cs typeface="Arial"/>
              </a:rPr>
              <a:t>записываемого учителем </a:t>
            </a:r>
            <a:r>
              <a:rPr sz="1800" b="1" spc="-5" dirty="0">
                <a:latin typeface="Arial"/>
                <a:cs typeface="Arial"/>
              </a:rPr>
              <a:t>на</a:t>
            </a:r>
            <a:r>
              <a:rPr sz="1800" b="1" spc="2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доске;</a:t>
            </a:r>
            <a:endParaRPr sz="18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800" b="1" spc="-10" dirty="0">
                <a:latin typeface="Arial"/>
                <a:cs typeface="Arial"/>
              </a:rPr>
              <a:t>использование </a:t>
            </a:r>
            <a:r>
              <a:rPr sz="1800" b="1" spc="-15" dirty="0">
                <a:latin typeface="Arial"/>
                <a:cs typeface="Arial"/>
              </a:rPr>
              <a:t>диктофона </a:t>
            </a:r>
            <a:r>
              <a:rPr sz="1800" b="1" spc="-5" dirty="0">
                <a:latin typeface="Arial"/>
                <a:cs typeface="Arial"/>
              </a:rPr>
              <a:t>для записи </a:t>
            </a:r>
            <a:r>
              <a:rPr sz="1800" b="1" spc="-20" dirty="0">
                <a:latin typeface="Arial"/>
                <a:cs typeface="Arial"/>
              </a:rPr>
              <a:t>устных </a:t>
            </a:r>
            <a:r>
              <a:rPr sz="1800" b="1" spc="-25" dirty="0">
                <a:latin typeface="Arial"/>
                <a:cs typeface="Arial"/>
              </a:rPr>
              <a:t>ответов</a:t>
            </a:r>
            <a:r>
              <a:rPr sz="1800" b="1" spc="22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учащихся;</a:t>
            </a:r>
            <a:endParaRPr sz="18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2268855" algn="l"/>
                <a:tab pos="4410075" algn="l"/>
                <a:tab pos="5518785" algn="l"/>
              </a:tabLst>
            </a:pPr>
            <a:r>
              <a:rPr sz="1800" b="1" spc="-10" dirty="0">
                <a:latin typeface="Arial"/>
                <a:cs typeface="Arial"/>
              </a:rPr>
              <a:t>предоставление	дополнительного	</a:t>
            </a:r>
            <a:r>
              <a:rPr sz="1800" b="1" spc="-5" dirty="0">
                <a:latin typeface="Arial"/>
                <a:cs typeface="Arial"/>
              </a:rPr>
              <a:t>времени	</a:t>
            </a:r>
            <a:r>
              <a:rPr sz="1800" b="1" spc="-15" dirty="0">
                <a:latin typeface="Arial"/>
                <a:cs typeface="Arial"/>
              </a:rPr>
              <a:t>учащемуся;</a:t>
            </a:r>
            <a:endParaRPr sz="1800">
              <a:latin typeface="Arial"/>
              <a:cs typeface="Arial"/>
            </a:endParaRPr>
          </a:p>
          <a:p>
            <a:pPr marL="276225" marR="508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2148205" algn="l"/>
                <a:tab pos="3286125" algn="l"/>
                <a:tab pos="3841115" algn="l"/>
                <a:tab pos="5711825" algn="l"/>
                <a:tab pos="6116955" algn="l"/>
                <a:tab pos="6952615" algn="l"/>
                <a:tab pos="7864475" algn="l"/>
              </a:tabLst>
            </a:pP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с</a:t>
            </a:r>
            <a:r>
              <a:rPr sz="1800" b="1" dirty="0">
                <a:latin typeface="Arial"/>
                <a:cs typeface="Arial"/>
              </a:rPr>
              <a:t>п</a:t>
            </a:r>
            <a:r>
              <a:rPr sz="1800" b="1" spc="-40" dirty="0">
                <a:latin typeface="Arial"/>
                <a:cs typeface="Arial"/>
              </a:rPr>
              <a:t>о</a:t>
            </a:r>
            <a:r>
              <a:rPr sz="1800" b="1" dirty="0">
                <a:latin typeface="Arial"/>
                <a:cs typeface="Arial"/>
              </a:rPr>
              <a:t>л</a:t>
            </a:r>
            <a:r>
              <a:rPr sz="1800" b="1" spc="-10" dirty="0">
                <a:latin typeface="Arial"/>
                <a:cs typeface="Arial"/>
              </a:rPr>
              <a:t>ь</a:t>
            </a:r>
            <a:r>
              <a:rPr sz="1800" b="1" spc="-50" dirty="0">
                <a:latin typeface="Arial"/>
                <a:cs typeface="Arial"/>
              </a:rPr>
              <a:t>з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ание	лине</a:t>
            </a:r>
            <a:r>
              <a:rPr sz="1800" b="1" spc="-10" dirty="0">
                <a:latin typeface="Arial"/>
                <a:cs typeface="Arial"/>
              </a:rPr>
              <a:t>й</a:t>
            </a:r>
            <a:r>
              <a:rPr sz="1800" b="1" spc="-5" dirty="0">
                <a:latin typeface="Arial"/>
                <a:cs typeface="Arial"/>
              </a:rPr>
              <a:t>ки</a:t>
            </a:r>
            <a:r>
              <a:rPr sz="1800" b="1" dirty="0">
                <a:latin typeface="Arial"/>
                <a:cs typeface="Arial"/>
              </a:rPr>
              <a:t>	или	</a:t>
            </a:r>
            <a:r>
              <a:rPr sz="1800" b="1" spc="5" dirty="0">
                <a:latin typeface="Arial"/>
                <a:cs typeface="Arial"/>
              </a:rPr>
              <a:t>р</a:t>
            </a:r>
            <a:r>
              <a:rPr sz="1800" b="1" dirty="0">
                <a:latin typeface="Arial"/>
                <a:cs typeface="Arial"/>
              </a:rPr>
              <a:t>амки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</a:t>
            </a:r>
            <a:r>
              <a:rPr sz="1800" b="1" spc="5" dirty="0">
                <a:latin typeface="Arial"/>
                <a:cs typeface="Arial"/>
              </a:rPr>
              <a:t>о</a:t>
            </a:r>
            <a:r>
              <a:rPr sz="1800" b="1" spc="-30" dirty="0">
                <a:latin typeface="Arial"/>
                <a:cs typeface="Arial"/>
              </a:rPr>
              <a:t>к</a:t>
            </a:r>
            <a:r>
              <a:rPr sz="1800" b="1" spc="-5" dirty="0">
                <a:latin typeface="Arial"/>
                <a:cs typeface="Arial"/>
              </a:rPr>
              <a:t>о</a:t>
            </a:r>
            <a:r>
              <a:rPr sz="1800" b="1" spc="-40" dirty="0">
                <a:latin typeface="Arial"/>
                <a:cs typeface="Arial"/>
              </a:rPr>
              <a:t>ш</a:t>
            </a:r>
            <a:r>
              <a:rPr sz="1800" b="1" spc="-5" dirty="0">
                <a:latin typeface="Arial"/>
                <a:cs typeface="Arial"/>
              </a:rPr>
              <a:t>ки)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dirty="0">
                <a:latin typeface="Arial"/>
                <a:cs typeface="Arial"/>
              </a:rPr>
              <a:t>о	вр</a:t>
            </a:r>
            <a:r>
              <a:rPr sz="1800" b="1" spc="-25" dirty="0">
                <a:latin typeface="Arial"/>
                <a:cs typeface="Arial"/>
              </a:rPr>
              <a:t>е</a:t>
            </a:r>
            <a:r>
              <a:rPr sz="1800" b="1" spc="-5" dirty="0">
                <a:latin typeface="Arial"/>
                <a:cs typeface="Arial"/>
              </a:rPr>
              <a:t>мя</a:t>
            </a:r>
            <a:r>
              <a:rPr sz="1800" b="1" dirty="0">
                <a:latin typeface="Arial"/>
                <a:cs typeface="Arial"/>
              </a:rPr>
              <a:t>	ч</a:t>
            </a:r>
            <a:r>
              <a:rPr sz="1800" b="1" spc="-35" dirty="0">
                <a:latin typeface="Arial"/>
                <a:cs typeface="Arial"/>
              </a:rPr>
              <a:t>т</a:t>
            </a:r>
            <a:r>
              <a:rPr sz="1800" b="1" spc="-5" dirty="0">
                <a:latin typeface="Arial"/>
                <a:cs typeface="Arial"/>
              </a:rPr>
              <a:t>ения</a:t>
            </a:r>
            <a:r>
              <a:rPr sz="1800" b="1" dirty="0">
                <a:latin typeface="Arial"/>
                <a:cs typeface="Arial"/>
              </a:rPr>
              <a:t>	</a:t>
            </a:r>
            <a:r>
              <a:rPr sz="1800" b="1" spc="-5" dirty="0">
                <a:latin typeface="Arial"/>
                <a:cs typeface="Arial"/>
              </a:rPr>
              <a:t>для  </a:t>
            </a:r>
            <a:r>
              <a:rPr sz="1800" b="1" spc="-15" dirty="0">
                <a:latin typeface="Arial"/>
                <a:cs typeface="Arial"/>
              </a:rPr>
              <a:t>его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облегчения.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127" y="291084"/>
            <a:ext cx="8619744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63396" y="260604"/>
            <a:ext cx="6705600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32663"/>
            <a:ext cx="8496935" cy="769620"/>
          </a:xfrm>
          <a:custGeom>
            <a:avLst/>
            <a:gdLst/>
            <a:ahLst/>
            <a:cxnLst/>
            <a:rect l="l" t="t" r="r" b="b"/>
            <a:pathLst>
              <a:path w="8496935" h="769619">
                <a:moveTo>
                  <a:pt x="0" y="769442"/>
                </a:moveTo>
                <a:lnTo>
                  <a:pt x="8496935" y="769442"/>
                </a:lnTo>
                <a:lnTo>
                  <a:pt x="8496935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32663"/>
            <a:ext cx="8496935" cy="769620"/>
          </a:xfrm>
          <a:custGeom>
            <a:avLst/>
            <a:gdLst/>
            <a:ahLst/>
            <a:cxnLst/>
            <a:rect l="l" t="t" r="r" b="b"/>
            <a:pathLst>
              <a:path w="8496935" h="769619">
                <a:moveTo>
                  <a:pt x="0" y="769442"/>
                </a:moveTo>
                <a:lnTo>
                  <a:pt x="8496935" y="769442"/>
                </a:lnTo>
                <a:lnTo>
                  <a:pt x="8496935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3019" y="280415"/>
            <a:ext cx="6626352" cy="995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7965440" y="6443958"/>
            <a:ext cx="90106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237869"/>
            <a:ext cx="8307705" cy="415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5" dirty="0">
                <a:latin typeface="Arial"/>
                <a:cs typeface="Arial"/>
              </a:rPr>
              <a:t>использование  </a:t>
            </a:r>
            <a:r>
              <a:rPr sz="1600" b="1" spc="-10" dirty="0">
                <a:latin typeface="Arial"/>
                <a:cs typeface="Arial"/>
              </a:rPr>
              <a:t>индивидуальной  </a:t>
            </a:r>
            <a:r>
              <a:rPr sz="1600" b="1" spc="-15" dirty="0">
                <a:latin typeface="Arial"/>
                <a:cs typeface="Arial"/>
              </a:rPr>
              <a:t>шкалы </a:t>
            </a:r>
            <a:r>
              <a:rPr sz="1600" b="1" spc="2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оценок;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ежедневный </a:t>
            </a:r>
            <a:r>
              <a:rPr sz="1600" b="1" spc="-5" dirty="0">
                <a:latin typeface="Arial"/>
                <a:cs typeface="Arial"/>
              </a:rPr>
              <a:t>анализ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достижений;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5" dirty="0">
                <a:latin typeface="Arial"/>
                <a:cs typeface="Arial"/>
              </a:rPr>
              <a:t>замещение </a:t>
            </a:r>
            <a:r>
              <a:rPr sz="1600" b="1" spc="-10" dirty="0">
                <a:latin typeface="Arial"/>
                <a:cs typeface="Arial"/>
              </a:rPr>
              <a:t>оценивания </a:t>
            </a:r>
            <a:r>
              <a:rPr sz="1600" b="1" spc="-5" dirty="0">
                <a:latin typeface="Arial"/>
                <a:cs typeface="Arial"/>
              </a:rPr>
              <a:t>на </a:t>
            </a:r>
            <a:r>
              <a:rPr sz="1600" b="1" spc="-15" dirty="0">
                <a:latin typeface="Arial"/>
                <a:cs typeface="Arial"/>
              </a:rPr>
              <a:t>основе </a:t>
            </a:r>
            <a:r>
              <a:rPr sz="1600" b="1" spc="-10" dirty="0">
                <a:latin typeface="Arial"/>
                <a:cs typeface="Arial"/>
              </a:rPr>
              <a:t>тестирования </a:t>
            </a:r>
            <a:r>
              <a:rPr sz="1600" b="1" spc="-20" dirty="0">
                <a:latin typeface="Arial"/>
                <a:cs typeface="Arial"/>
              </a:rPr>
              <a:t>поурочным </a:t>
            </a:r>
            <a:r>
              <a:rPr sz="1600" b="1" spc="36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оцениванием;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5" dirty="0">
                <a:latin typeface="Arial"/>
                <a:cs typeface="Arial"/>
              </a:rPr>
              <a:t>предоставление </a:t>
            </a:r>
            <a:r>
              <a:rPr sz="1600" b="1" spc="-25" dirty="0">
                <a:latin typeface="Arial"/>
                <a:cs typeface="Arial"/>
              </a:rPr>
              <a:t>возможности </a:t>
            </a:r>
            <a:r>
              <a:rPr sz="1600" b="1" spc="-5" dirty="0">
                <a:latin typeface="Arial"/>
                <a:cs typeface="Arial"/>
              </a:rPr>
              <a:t>выбора </a:t>
            </a:r>
            <a:r>
              <a:rPr sz="1600" b="1" spc="-15" dirty="0">
                <a:latin typeface="Arial"/>
                <a:cs typeface="Arial"/>
              </a:rPr>
              <a:t>контрольного</a:t>
            </a:r>
            <a:r>
              <a:rPr sz="1600" b="1" spc="2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задания;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5" dirty="0">
                <a:latin typeface="Arial"/>
                <a:cs typeface="Arial"/>
              </a:rPr>
              <a:t>разрешение </a:t>
            </a:r>
            <a:r>
              <a:rPr sz="1600" b="1" spc="-10" dirty="0">
                <a:latin typeface="Arial"/>
                <a:cs typeface="Arial"/>
              </a:rPr>
              <a:t>переделать задание, </a:t>
            </a:r>
            <a:r>
              <a:rPr sz="1600" b="1" spc="-5" dirty="0">
                <a:latin typeface="Arial"/>
                <a:cs typeface="Arial"/>
              </a:rPr>
              <a:t>с </a:t>
            </a:r>
            <a:r>
              <a:rPr sz="1600" b="1" spc="-20" dirty="0">
                <a:latin typeface="Arial"/>
                <a:cs typeface="Arial"/>
              </a:rPr>
              <a:t>которым </a:t>
            </a:r>
            <a:r>
              <a:rPr sz="1600" b="1" spc="-5" dirty="0">
                <a:latin typeface="Arial"/>
                <a:cs typeface="Arial"/>
              </a:rPr>
              <a:t>не</a:t>
            </a:r>
            <a:r>
              <a:rPr sz="1600" b="1" spc="23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справился;</a:t>
            </a:r>
            <a:endParaRPr sz="1600">
              <a:latin typeface="Arial"/>
              <a:cs typeface="Arial"/>
            </a:endParaRPr>
          </a:p>
          <a:p>
            <a:pPr marL="276225" marR="22034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объяснение </a:t>
            </a:r>
            <a:r>
              <a:rPr sz="1600" b="1" spc="-15" dirty="0">
                <a:latin typeface="Arial"/>
                <a:cs typeface="Arial"/>
              </a:rPr>
              <a:t>учащимся сущности контрольного </a:t>
            </a:r>
            <a:r>
              <a:rPr sz="1600" b="1" spc="-10" dirty="0">
                <a:latin typeface="Arial"/>
                <a:cs typeface="Arial"/>
              </a:rPr>
              <a:t>задания </a:t>
            </a:r>
            <a:r>
              <a:rPr sz="1600" b="1" spc="-5" dirty="0">
                <a:latin typeface="Arial"/>
                <a:cs typeface="Arial"/>
              </a:rPr>
              <a:t>в </a:t>
            </a:r>
            <a:r>
              <a:rPr sz="1600" b="1" spc="-10" dirty="0">
                <a:latin typeface="Arial"/>
                <a:cs typeface="Arial"/>
              </a:rPr>
              <a:t>доступной для  </a:t>
            </a:r>
            <a:r>
              <a:rPr sz="1600" b="1" spc="-5" dirty="0">
                <a:latin typeface="Arial"/>
                <a:cs typeface="Arial"/>
              </a:rPr>
              <a:t>них</a:t>
            </a:r>
            <a:r>
              <a:rPr sz="1600" b="1" spc="-8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форме;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проведение  </a:t>
            </a:r>
            <a:r>
              <a:rPr sz="1600" b="1" spc="-15" dirty="0">
                <a:latin typeface="Arial"/>
                <a:cs typeface="Arial"/>
              </a:rPr>
              <a:t>контрольной  работы  </a:t>
            </a:r>
            <a:r>
              <a:rPr sz="1600" b="1" spc="-10" dirty="0">
                <a:latin typeface="Arial"/>
                <a:cs typeface="Arial"/>
              </a:rPr>
              <a:t>(тестирования) 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5" dirty="0">
                <a:latin typeface="Arial"/>
                <a:cs typeface="Arial"/>
              </a:rPr>
              <a:t>помещении  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без</a:t>
            </a:r>
            <a:endParaRPr sz="16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внешних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раздражителей;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5" dirty="0">
                <a:latin typeface="Arial"/>
                <a:cs typeface="Arial"/>
              </a:rPr>
              <a:t>разрешение </a:t>
            </a:r>
            <a:r>
              <a:rPr sz="1600" b="1" spc="-20" dirty="0">
                <a:latin typeface="Arial"/>
                <a:cs typeface="Arial"/>
              </a:rPr>
              <a:t>устных </a:t>
            </a:r>
            <a:r>
              <a:rPr sz="1600" b="1" spc="-25" dirty="0">
                <a:latin typeface="Arial"/>
                <a:cs typeface="Arial"/>
              </a:rPr>
              <a:t>ответов </a:t>
            </a:r>
            <a:r>
              <a:rPr sz="1600" b="1" spc="-5" dirty="0">
                <a:latin typeface="Arial"/>
                <a:cs typeface="Arial"/>
              </a:rPr>
              <a:t>по </a:t>
            </a:r>
            <a:r>
              <a:rPr sz="1600" b="1" spc="-10" dirty="0">
                <a:latin typeface="Arial"/>
                <a:cs typeface="Arial"/>
              </a:rPr>
              <a:t>читаемым</a:t>
            </a:r>
            <a:r>
              <a:rPr sz="1600" b="1" spc="2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тестам;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5" dirty="0">
                <a:latin typeface="Arial"/>
                <a:cs typeface="Arial"/>
              </a:rPr>
              <a:t>использование  </a:t>
            </a:r>
            <a:r>
              <a:rPr sz="1600" b="1" spc="-20" dirty="0">
                <a:latin typeface="Arial"/>
                <a:cs typeface="Arial"/>
              </a:rPr>
              <a:t>тестов  </a:t>
            </a:r>
            <a:r>
              <a:rPr sz="1600" b="1" spc="-15" dirty="0">
                <a:latin typeface="Arial"/>
                <a:cs typeface="Arial"/>
              </a:rPr>
              <a:t>множественного  </a:t>
            </a:r>
            <a:r>
              <a:rPr sz="1600" b="1" spc="-5" dirty="0">
                <a:latin typeface="Arial"/>
                <a:cs typeface="Arial"/>
              </a:rPr>
              <a:t>выбора,  </a:t>
            </a:r>
            <a:r>
              <a:rPr sz="1600" b="1" spc="-15" dirty="0">
                <a:latin typeface="Arial"/>
                <a:cs typeface="Arial"/>
              </a:rPr>
              <a:t>верного/неверного 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ответов;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сообщение </a:t>
            </a:r>
            <a:r>
              <a:rPr sz="1600" b="1" spc="-5" dirty="0">
                <a:latin typeface="Arial"/>
                <a:cs typeface="Arial"/>
              </a:rPr>
              <a:t>о </a:t>
            </a:r>
            <a:r>
              <a:rPr sz="1600" b="1" spc="-10" dirty="0">
                <a:latin typeface="Arial"/>
                <a:cs typeface="Arial"/>
              </a:rPr>
              <a:t>достижениях </a:t>
            </a:r>
            <a:r>
              <a:rPr sz="1600" b="1" spc="-20" dirty="0">
                <a:latin typeface="Arial"/>
                <a:cs typeface="Arial"/>
              </a:rPr>
              <a:t>учащегося вместо</a:t>
            </a:r>
            <a:r>
              <a:rPr sz="1600" b="1" spc="254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оценки;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5" dirty="0">
                <a:latin typeface="Arial"/>
                <a:cs typeface="Arial"/>
              </a:rPr>
              <a:t>оценка  </a:t>
            </a:r>
            <a:r>
              <a:rPr sz="1600" b="1" spc="-10" dirty="0">
                <a:latin typeface="Arial"/>
                <a:cs typeface="Arial"/>
              </a:rPr>
              <a:t>содержания  выполненной  </a:t>
            </a:r>
            <a:r>
              <a:rPr sz="1600" b="1" spc="-15" dirty="0">
                <a:latin typeface="Arial"/>
                <a:cs typeface="Arial"/>
              </a:rPr>
              <a:t>работы  отдельно  </a:t>
            </a:r>
            <a:r>
              <a:rPr sz="1600" b="1" spc="-25" dirty="0">
                <a:latin typeface="Arial"/>
                <a:cs typeface="Arial"/>
              </a:rPr>
              <a:t>от  </a:t>
            </a:r>
            <a:r>
              <a:rPr sz="1600" b="1" spc="-5" dirty="0">
                <a:latin typeface="Arial"/>
                <a:cs typeface="Arial"/>
              </a:rPr>
              <a:t>ее </a:t>
            </a:r>
            <a:r>
              <a:rPr sz="1600" b="1" spc="3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правописания,</a:t>
            </a:r>
            <a:endParaRPr sz="16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1600" b="1" spc="-15" dirty="0">
                <a:latin typeface="Arial"/>
                <a:cs typeface="Arial"/>
              </a:rPr>
              <a:t>аккуратности,  скорости  </a:t>
            </a:r>
            <a:r>
              <a:rPr sz="1600" b="1" spc="-10" dirty="0">
                <a:latin typeface="Arial"/>
                <a:cs typeface="Arial"/>
              </a:rPr>
              <a:t>выполнения  </a:t>
            </a:r>
            <a:r>
              <a:rPr sz="1600" b="1" spc="-5" dirty="0">
                <a:latin typeface="Arial"/>
                <a:cs typeface="Arial"/>
              </a:rPr>
              <a:t>и  </a:t>
            </a:r>
            <a:r>
              <a:rPr sz="1600" b="1" spc="-20" dirty="0">
                <a:latin typeface="Arial"/>
                <a:cs typeface="Arial"/>
              </a:rPr>
              <a:t>других  </a:t>
            </a:r>
            <a:r>
              <a:rPr sz="1600" b="1" spc="-15" dirty="0">
                <a:latin typeface="Arial"/>
                <a:cs typeface="Arial"/>
              </a:rPr>
              <a:t>второстепенных 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показателей;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5" dirty="0">
                <a:latin typeface="Arial"/>
                <a:cs typeface="Arial"/>
              </a:rPr>
              <a:t>разрешение </a:t>
            </a:r>
            <a:r>
              <a:rPr sz="1600" b="1" spc="-10" dirty="0">
                <a:latin typeface="Arial"/>
                <a:cs typeface="Arial"/>
              </a:rPr>
              <a:t>выполнить </a:t>
            </a:r>
            <a:r>
              <a:rPr sz="1600" b="1" spc="-15" dirty="0">
                <a:latin typeface="Arial"/>
                <a:cs typeface="Arial"/>
              </a:rPr>
              <a:t>тесты </a:t>
            </a:r>
            <a:r>
              <a:rPr sz="1600" b="1" spc="-20" dirty="0">
                <a:latin typeface="Arial"/>
                <a:cs typeface="Arial"/>
              </a:rPr>
              <a:t>дома </a:t>
            </a:r>
            <a:r>
              <a:rPr sz="1600" b="1" spc="-5" dirty="0">
                <a:latin typeface="Arial"/>
                <a:cs typeface="Arial"/>
              </a:rPr>
              <a:t>или с </a:t>
            </a:r>
            <a:r>
              <a:rPr sz="1600" b="1" spc="-15" dirty="0">
                <a:latin typeface="Arial"/>
                <a:cs typeface="Arial"/>
              </a:rPr>
              <a:t>использованием</a:t>
            </a:r>
            <a:r>
              <a:rPr sz="1600" b="1" spc="29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учебника;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дополнительное время для выполнения </a:t>
            </a:r>
            <a:r>
              <a:rPr sz="1600" b="1" spc="-15" dirty="0">
                <a:latin typeface="Arial"/>
                <a:cs typeface="Arial"/>
              </a:rPr>
              <a:t>контрольной работы,</a:t>
            </a:r>
            <a:r>
              <a:rPr sz="1600" b="1" spc="27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тестов;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акцентирование внимания </a:t>
            </a:r>
            <a:r>
              <a:rPr sz="1600" b="1" spc="-5" dirty="0">
                <a:latin typeface="Arial"/>
                <a:cs typeface="Arial"/>
              </a:rPr>
              <a:t>на </a:t>
            </a:r>
            <a:r>
              <a:rPr sz="1600" b="1" spc="-10" dirty="0">
                <a:latin typeface="Arial"/>
                <a:cs typeface="Arial"/>
              </a:rPr>
              <a:t>достижениях</a:t>
            </a:r>
            <a:r>
              <a:rPr sz="1600" b="1" spc="19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ученика.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127" y="291084"/>
            <a:ext cx="8619744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1395" y="260604"/>
            <a:ext cx="8231124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32663"/>
            <a:ext cx="8496935" cy="769620"/>
          </a:xfrm>
          <a:custGeom>
            <a:avLst/>
            <a:gdLst/>
            <a:ahLst/>
            <a:cxnLst/>
            <a:rect l="l" t="t" r="r" b="b"/>
            <a:pathLst>
              <a:path w="8496935" h="769619">
                <a:moveTo>
                  <a:pt x="0" y="769442"/>
                </a:moveTo>
                <a:lnTo>
                  <a:pt x="8496935" y="769442"/>
                </a:lnTo>
                <a:lnTo>
                  <a:pt x="8496935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32663"/>
            <a:ext cx="8496935" cy="769620"/>
          </a:xfrm>
          <a:custGeom>
            <a:avLst/>
            <a:gdLst/>
            <a:ahLst/>
            <a:cxnLst/>
            <a:rect l="l" t="t" r="r" b="b"/>
            <a:pathLst>
              <a:path w="8496935" h="769619">
                <a:moveTo>
                  <a:pt x="0" y="769442"/>
                </a:moveTo>
                <a:lnTo>
                  <a:pt x="8496935" y="769442"/>
                </a:lnTo>
                <a:lnTo>
                  <a:pt x="8496935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19" y="280415"/>
            <a:ext cx="8151876" cy="995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878078"/>
            <a:ext cx="8416290" cy="421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5" dirty="0">
                <a:latin typeface="Arial"/>
                <a:cs typeface="Arial"/>
              </a:rPr>
              <a:t>На </a:t>
            </a:r>
            <a:r>
              <a:rPr sz="1200" b="1" spc="-15" dirty="0">
                <a:latin typeface="Arial"/>
                <a:cs typeface="Arial"/>
              </a:rPr>
              <a:t>столе </a:t>
            </a:r>
            <a:r>
              <a:rPr sz="1200" b="1" spc="-5" dirty="0">
                <a:latin typeface="Arial"/>
                <a:cs typeface="Arial"/>
              </a:rPr>
              <a:t>папка </a:t>
            </a:r>
            <a:r>
              <a:rPr sz="1200" b="1" spc="-10" dirty="0">
                <a:latin typeface="Arial"/>
                <a:cs typeface="Arial"/>
              </a:rPr>
              <a:t>(памятки </a:t>
            </a:r>
            <a:r>
              <a:rPr sz="1200" b="1" spc="-5" dirty="0">
                <a:latin typeface="Arial"/>
                <a:cs typeface="Arial"/>
              </a:rPr>
              <a:t>по </a:t>
            </a:r>
            <a:r>
              <a:rPr sz="1200" b="1" spc="-10" dirty="0">
                <a:latin typeface="Arial"/>
                <a:cs typeface="Arial"/>
              </a:rPr>
              <a:t>предметам,  цветовой </a:t>
            </a:r>
            <a:r>
              <a:rPr sz="1200" b="1" spc="-5" dirty="0">
                <a:latin typeface="Arial"/>
                <a:cs typeface="Arial"/>
              </a:rPr>
              <a:t>спектр, </a:t>
            </a:r>
            <a:r>
              <a:rPr sz="1200" b="1" spc="-10" dirty="0">
                <a:latin typeface="Arial"/>
                <a:cs typeface="Arial"/>
              </a:rPr>
              <a:t>карточки </a:t>
            </a:r>
            <a:r>
              <a:rPr sz="1200" b="1" spc="-5" dirty="0">
                <a:latin typeface="Arial"/>
                <a:cs typeface="Arial"/>
              </a:rPr>
              <a:t>к </a:t>
            </a:r>
            <a:r>
              <a:rPr sz="1200" b="1" spc="-10" dirty="0">
                <a:latin typeface="Arial"/>
                <a:cs typeface="Arial"/>
              </a:rPr>
              <a:t>таблице </a:t>
            </a:r>
            <a:r>
              <a:rPr sz="1200" b="1" dirty="0">
                <a:latin typeface="Arial"/>
                <a:cs typeface="Arial"/>
              </a:rPr>
              <a:t>№</a:t>
            </a:r>
            <a:r>
              <a:rPr sz="1200" b="1" spc="20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2).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Таблица </a:t>
            </a:r>
            <a:r>
              <a:rPr sz="1200" b="1" dirty="0">
                <a:latin typeface="Arial"/>
                <a:cs typeface="Arial"/>
              </a:rPr>
              <a:t>№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Таблица </a:t>
            </a:r>
            <a:r>
              <a:rPr sz="1200" b="1" dirty="0">
                <a:latin typeface="Arial"/>
                <a:cs typeface="Arial"/>
              </a:rPr>
              <a:t>№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Использовать </a:t>
            </a:r>
            <a:r>
              <a:rPr sz="1200" b="1" spc="-15" dirty="0">
                <a:latin typeface="Arial"/>
                <a:cs typeface="Arial"/>
              </a:rPr>
              <a:t>схему  </a:t>
            </a:r>
            <a:r>
              <a:rPr sz="1200" b="1" spc="-25" dirty="0">
                <a:latin typeface="Arial"/>
                <a:cs typeface="Arial"/>
              </a:rPr>
              <a:t>«СНАЧАЛА </a:t>
            </a:r>
            <a:r>
              <a:rPr sz="1200" b="1" spc="-5" dirty="0">
                <a:latin typeface="Arial"/>
                <a:cs typeface="Arial"/>
              </a:rPr>
              <a:t>–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ПОТОМ».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5" dirty="0">
                <a:latin typeface="Arial"/>
                <a:cs typeface="Arial"/>
              </a:rPr>
              <a:t>На </a:t>
            </a:r>
            <a:r>
              <a:rPr sz="1200" b="1" spc="-10" dirty="0">
                <a:latin typeface="Arial"/>
                <a:cs typeface="Arial"/>
              </a:rPr>
              <a:t>парте карточки </a:t>
            </a:r>
            <a:r>
              <a:rPr sz="1200" b="1" dirty="0">
                <a:latin typeface="Arial"/>
                <a:cs typeface="Arial"/>
              </a:rPr>
              <a:t>«Я </a:t>
            </a:r>
            <a:r>
              <a:rPr sz="1200" b="1" spc="-10" dirty="0">
                <a:latin typeface="Arial"/>
                <a:cs typeface="Arial"/>
              </a:rPr>
              <a:t>все </a:t>
            </a:r>
            <a:r>
              <a:rPr sz="1200" b="1" spc="-5" dirty="0">
                <a:latin typeface="Arial"/>
                <a:cs typeface="Arial"/>
              </a:rPr>
              <a:t>сделал!», </a:t>
            </a:r>
            <a:r>
              <a:rPr sz="1200" b="1" dirty="0">
                <a:latin typeface="Arial"/>
                <a:cs typeface="Arial"/>
              </a:rPr>
              <a:t>«Я </a:t>
            </a:r>
            <a:r>
              <a:rPr sz="1200" b="1" spc="-10" dirty="0">
                <a:latin typeface="Arial"/>
                <a:cs typeface="Arial"/>
              </a:rPr>
              <a:t>злюсь», </a:t>
            </a:r>
            <a:r>
              <a:rPr sz="1200" b="1" dirty="0">
                <a:latin typeface="Arial"/>
                <a:cs typeface="Arial"/>
              </a:rPr>
              <a:t>«Я </a:t>
            </a:r>
            <a:r>
              <a:rPr sz="1200" b="1" spc="-15" dirty="0">
                <a:latin typeface="Arial"/>
                <a:cs typeface="Arial"/>
              </a:rPr>
              <a:t>хочу </a:t>
            </a:r>
            <a:r>
              <a:rPr sz="1200" b="1" spc="-5" dirty="0">
                <a:latin typeface="Arial"/>
                <a:cs typeface="Arial"/>
              </a:rPr>
              <a:t>перерыв», </a:t>
            </a:r>
            <a:r>
              <a:rPr sz="1200" b="1" dirty="0">
                <a:latin typeface="Arial"/>
                <a:cs typeface="Arial"/>
              </a:rPr>
              <a:t>«Я </a:t>
            </a:r>
            <a:r>
              <a:rPr sz="1200" b="1" spc="-15" dirty="0">
                <a:latin typeface="Arial"/>
                <a:cs typeface="Arial"/>
              </a:rPr>
              <a:t>устал»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т.п.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Позитивный </a:t>
            </a:r>
            <a:r>
              <a:rPr sz="1200" b="1" spc="-5" dirty="0">
                <a:latin typeface="Arial"/>
                <a:cs typeface="Arial"/>
              </a:rPr>
              <a:t>настрой на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урок.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Четкая </a:t>
            </a:r>
            <a:r>
              <a:rPr sz="1200" b="1" spc="-15" dirty="0">
                <a:latin typeface="Arial"/>
                <a:cs typeface="Arial"/>
              </a:rPr>
              <a:t>тема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урока.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Предоставление </a:t>
            </a:r>
            <a:r>
              <a:rPr sz="1200" b="1" spc="-5" dirty="0">
                <a:latin typeface="Arial"/>
                <a:cs typeface="Arial"/>
              </a:rPr>
              <a:t>задания </a:t>
            </a:r>
            <a:r>
              <a:rPr sz="1200" b="1" dirty="0">
                <a:latin typeface="Arial"/>
                <a:cs typeface="Arial"/>
              </a:rPr>
              <a:t>на </a:t>
            </a:r>
            <a:r>
              <a:rPr sz="1200" b="1" spc="-5" dirty="0">
                <a:latin typeface="Arial"/>
                <a:cs typeface="Arial"/>
              </a:rPr>
              <a:t>выбор (даже если </a:t>
            </a:r>
            <a:r>
              <a:rPr sz="1200" b="1" spc="-10" dirty="0">
                <a:latin typeface="Arial"/>
                <a:cs typeface="Arial"/>
              </a:rPr>
              <a:t>одно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15" dirty="0">
                <a:latin typeface="Arial"/>
                <a:cs typeface="Arial"/>
              </a:rPr>
              <a:t>то </a:t>
            </a:r>
            <a:r>
              <a:rPr sz="1200" b="1" dirty="0">
                <a:latin typeface="Arial"/>
                <a:cs typeface="Arial"/>
              </a:rPr>
              <a:t>же </a:t>
            </a:r>
            <a:r>
              <a:rPr sz="1200" b="1" spc="-5" dirty="0">
                <a:latin typeface="Arial"/>
                <a:cs typeface="Arial"/>
              </a:rPr>
              <a:t>задание </a:t>
            </a:r>
            <a:r>
              <a:rPr sz="1200" b="1" spc="-10" dirty="0">
                <a:latin typeface="Arial"/>
                <a:cs typeface="Arial"/>
              </a:rPr>
              <a:t>немного по-другому</a:t>
            </a:r>
            <a:r>
              <a:rPr sz="1200" b="1" spc="1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оформлено).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Заинтересованность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заданием.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5" dirty="0">
                <a:latin typeface="Arial"/>
                <a:cs typeface="Arial"/>
              </a:rPr>
              <a:t>На задании сверху </a:t>
            </a:r>
            <a:r>
              <a:rPr sz="1200" b="1" spc="-10" dirty="0">
                <a:latin typeface="Arial"/>
                <a:cs typeface="Arial"/>
              </a:rPr>
              <a:t>можно </a:t>
            </a:r>
            <a:r>
              <a:rPr sz="1200" b="1" spc="-5" dirty="0">
                <a:latin typeface="Arial"/>
                <a:cs typeface="Arial"/>
              </a:rPr>
              <a:t>сделать </a:t>
            </a:r>
            <a:r>
              <a:rPr sz="1200" b="1" spc="-10" dirty="0">
                <a:latin typeface="Arial"/>
                <a:cs typeface="Arial"/>
              </a:rPr>
              <a:t>пометки: «Это </a:t>
            </a:r>
            <a:r>
              <a:rPr sz="1200" b="1" spc="-5" dirty="0">
                <a:latin typeface="Arial"/>
                <a:cs typeface="Arial"/>
              </a:rPr>
              <a:t>интересно!», «А сейчас игра!», «Ты знаешь, </a:t>
            </a:r>
            <a:r>
              <a:rPr sz="1200" b="1" spc="-10" dirty="0">
                <a:latin typeface="Arial"/>
                <a:cs typeface="Arial"/>
              </a:rPr>
              <a:t>что…»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100" dirty="0">
                <a:latin typeface="Arial"/>
                <a:cs typeface="Arial"/>
              </a:rPr>
              <a:t> </a:t>
            </a:r>
            <a:r>
              <a:rPr sz="1200" b="1" spc="-30" dirty="0">
                <a:latin typeface="Arial"/>
                <a:cs typeface="Arial"/>
              </a:rPr>
              <a:t>т.п.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Четкие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5" dirty="0">
                <a:latin typeface="Arial"/>
                <a:cs typeface="Arial"/>
              </a:rPr>
              <a:t>краткие </a:t>
            </a:r>
            <a:r>
              <a:rPr sz="1200" b="1" spc="-10" dirty="0">
                <a:latin typeface="Arial"/>
                <a:cs typeface="Arial"/>
              </a:rPr>
              <a:t>указания </a:t>
            </a:r>
            <a:r>
              <a:rPr sz="1200" b="1" spc="-5" dirty="0">
                <a:latin typeface="Arial"/>
                <a:cs typeface="Arial"/>
              </a:rPr>
              <a:t>(если </a:t>
            </a:r>
            <a:r>
              <a:rPr sz="1200" b="1" spc="-10" dirty="0">
                <a:latin typeface="Arial"/>
                <a:cs typeface="Arial"/>
              </a:rPr>
              <a:t>необходимо, </a:t>
            </a:r>
            <a:r>
              <a:rPr sz="1200" b="1" spc="-5" dirty="0">
                <a:latin typeface="Arial"/>
                <a:cs typeface="Arial"/>
              </a:rPr>
              <a:t>с </a:t>
            </a:r>
            <a:r>
              <a:rPr sz="1200" b="1" spc="-10" dirty="0">
                <a:latin typeface="Arial"/>
                <a:cs typeface="Arial"/>
              </a:rPr>
              <a:t>последующим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повторением).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Разбивать </a:t>
            </a:r>
            <a:r>
              <a:rPr sz="1200" b="1" spc="-5" dirty="0">
                <a:latin typeface="Arial"/>
                <a:cs typeface="Arial"/>
              </a:rPr>
              <a:t>задания </a:t>
            </a:r>
            <a:r>
              <a:rPr sz="1200" b="1" dirty="0">
                <a:latin typeface="Arial"/>
                <a:cs typeface="Arial"/>
              </a:rPr>
              <a:t>на </a:t>
            </a:r>
            <a:r>
              <a:rPr sz="1200" b="1" spc="-10" dirty="0">
                <a:latin typeface="Arial"/>
                <a:cs typeface="Arial"/>
              </a:rPr>
              <a:t>несколько </a:t>
            </a:r>
            <a:r>
              <a:rPr sz="1200" b="1" spc="-5" dirty="0">
                <a:latin typeface="Arial"/>
                <a:cs typeface="Arial"/>
              </a:rPr>
              <a:t>частей </a:t>
            </a:r>
            <a:r>
              <a:rPr sz="1200" b="1" spc="-10" dirty="0">
                <a:latin typeface="Arial"/>
                <a:cs typeface="Arial"/>
              </a:rPr>
              <a:t>(поэтапно,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пошагово).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Хвалить </a:t>
            </a:r>
            <a:r>
              <a:rPr sz="1200" b="1" spc="-20" dirty="0">
                <a:latin typeface="Arial"/>
                <a:cs typeface="Arial"/>
              </a:rPr>
              <a:t>хотя </a:t>
            </a:r>
            <a:r>
              <a:rPr sz="1200" b="1" dirty="0">
                <a:latin typeface="Arial"/>
                <a:cs typeface="Arial"/>
              </a:rPr>
              <a:t>бы </a:t>
            </a:r>
            <a:r>
              <a:rPr sz="1200" b="1" spc="-10" dirty="0">
                <a:latin typeface="Arial"/>
                <a:cs typeface="Arial"/>
              </a:rPr>
              <a:t>за </a:t>
            </a:r>
            <a:r>
              <a:rPr sz="1200" b="1" spc="-5" dirty="0">
                <a:latin typeface="Arial"/>
                <a:cs typeface="Arial"/>
              </a:rPr>
              <a:t>часть </a:t>
            </a:r>
            <a:r>
              <a:rPr sz="1200" b="1" spc="-10" dirty="0">
                <a:latin typeface="Arial"/>
                <a:cs typeface="Arial"/>
              </a:rPr>
              <a:t>выполненного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задания.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Использовать </a:t>
            </a:r>
            <a:r>
              <a:rPr sz="1200" b="1" spc="-5" dirty="0">
                <a:latin typeface="Arial"/>
                <a:cs typeface="Arial"/>
              </a:rPr>
              <a:t>много </a:t>
            </a:r>
            <a:r>
              <a:rPr sz="1200" b="1" spc="-10" dirty="0">
                <a:latin typeface="Arial"/>
                <a:cs typeface="Arial"/>
              </a:rPr>
              <a:t>наглядного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материала.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5" dirty="0">
                <a:latin typeface="Arial"/>
                <a:cs typeface="Arial"/>
              </a:rPr>
              <a:t>Чередовать </a:t>
            </a:r>
            <a:r>
              <a:rPr sz="1200" b="1" spc="-10" dirty="0">
                <a:latin typeface="Arial"/>
                <a:cs typeface="Arial"/>
              </a:rPr>
              <a:t>время занятий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0" dirty="0">
                <a:latin typeface="Arial"/>
                <a:cs typeface="Arial"/>
              </a:rPr>
              <a:t> отдыха.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5" dirty="0">
                <a:latin typeface="Arial"/>
                <a:cs typeface="Arial"/>
              </a:rPr>
              <a:t>Не </a:t>
            </a:r>
            <a:r>
              <a:rPr sz="1200" b="1" spc="-10" dirty="0">
                <a:latin typeface="Arial"/>
                <a:cs typeface="Arial"/>
              </a:rPr>
              <a:t>забывать включать </a:t>
            </a:r>
            <a:r>
              <a:rPr sz="1200" b="1" spc="-5" dirty="0">
                <a:latin typeface="Arial"/>
                <a:cs typeface="Arial"/>
              </a:rPr>
              <a:t>ребенка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15" dirty="0">
                <a:latin typeface="Arial"/>
                <a:cs typeface="Arial"/>
              </a:rPr>
              <a:t>физкультминутки, </a:t>
            </a:r>
            <a:r>
              <a:rPr sz="1200" b="1" spc="-5" dirty="0">
                <a:latin typeface="Arial"/>
                <a:cs typeface="Arial"/>
              </a:rPr>
              <a:t>по </a:t>
            </a:r>
            <a:r>
              <a:rPr sz="1200" b="1" spc="-15" dirty="0">
                <a:latin typeface="Arial"/>
                <a:cs typeface="Arial"/>
              </a:rPr>
              <a:t>возможности </a:t>
            </a:r>
            <a:r>
              <a:rPr sz="1200" b="1" spc="-10" dirty="0">
                <a:latin typeface="Arial"/>
                <a:cs typeface="Arial"/>
              </a:rPr>
              <a:t>работа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5" dirty="0">
                <a:latin typeface="Arial"/>
                <a:cs typeface="Arial"/>
              </a:rPr>
              <a:t>парах</a:t>
            </a:r>
            <a:r>
              <a:rPr sz="1200" b="1" spc="2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(группах).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10" dirty="0">
                <a:latin typeface="Arial"/>
                <a:cs typeface="Arial"/>
              </a:rPr>
              <a:t>Некоторые </a:t>
            </a:r>
            <a:r>
              <a:rPr sz="1200" b="1" spc="-5" dirty="0">
                <a:latin typeface="Arial"/>
                <a:cs typeface="Arial"/>
              </a:rPr>
              <a:t>задания разрешать </a:t>
            </a:r>
            <a:r>
              <a:rPr sz="1200" b="1" spc="-10" dirty="0">
                <a:latin typeface="Arial"/>
                <a:cs typeface="Arial"/>
              </a:rPr>
              <a:t>выполнять </a:t>
            </a:r>
            <a:r>
              <a:rPr sz="1200" b="1" spc="-5" dirty="0">
                <a:latin typeface="Arial"/>
                <a:cs typeface="Arial"/>
              </a:rPr>
              <a:t>на </a:t>
            </a:r>
            <a:r>
              <a:rPr sz="1200" b="1" spc="-10" dirty="0">
                <a:latin typeface="Arial"/>
                <a:cs typeface="Arial"/>
              </a:rPr>
              <a:t>отдельной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доске.</a:t>
            </a:r>
            <a:endParaRPr sz="1200">
              <a:latin typeface="Arial"/>
              <a:cs typeface="Arial"/>
            </a:endParaRPr>
          </a:p>
          <a:p>
            <a:pPr marL="36766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5" dirty="0">
                <a:latin typeface="Arial"/>
                <a:cs typeface="Arial"/>
              </a:rPr>
              <a:t>Делать </a:t>
            </a:r>
            <a:r>
              <a:rPr sz="1200" b="1" spc="-10" dirty="0">
                <a:latin typeface="Arial"/>
                <a:cs typeface="Arial"/>
              </a:rPr>
              <a:t>упор </a:t>
            </a:r>
            <a:r>
              <a:rPr sz="1200" b="1" spc="-5" dirty="0">
                <a:latin typeface="Arial"/>
                <a:cs typeface="Arial"/>
              </a:rPr>
              <a:t>на сильные стороны</a:t>
            </a:r>
            <a:r>
              <a:rPr sz="1200" b="1" spc="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ребенка.</a:t>
            </a:r>
            <a:endParaRPr sz="1200">
              <a:latin typeface="Arial"/>
              <a:cs typeface="Arial"/>
            </a:endParaRPr>
          </a:p>
          <a:p>
            <a:pPr marL="367665" marR="60325" indent="-354965">
              <a:lnSpc>
                <a:spcPct val="100000"/>
              </a:lnSpc>
              <a:buFont typeface="Arial"/>
              <a:buAutoNum type="arabicPeriod"/>
              <a:tabLst>
                <a:tab pos="368300" algn="l"/>
              </a:tabLst>
            </a:pPr>
            <a:r>
              <a:rPr sz="1200" b="1" spc="-5" dirty="0">
                <a:latin typeface="Arial"/>
                <a:cs typeface="Arial"/>
              </a:rPr>
              <a:t>Не </a:t>
            </a:r>
            <a:r>
              <a:rPr sz="1200" b="1" spc="-10" dirty="0">
                <a:latin typeface="Arial"/>
                <a:cs typeface="Arial"/>
              </a:rPr>
              <a:t>акцентировать внимание </a:t>
            </a:r>
            <a:r>
              <a:rPr sz="1200" b="1" spc="-5" dirty="0">
                <a:latin typeface="Arial"/>
                <a:cs typeface="Arial"/>
              </a:rPr>
              <a:t>на ребенке </a:t>
            </a:r>
            <a:r>
              <a:rPr sz="1200" b="1" spc="-10" dirty="0">
                <a:latin typeface="Arial"/>
                <a:cs typeface="Arial"/>
              </a:rPr>
              <a:t>во время урока </a:t>
            </a:r>
            <a:r>
              <a:rPr sz="1200" b="1" spc="-5" dirty="0">
                <a:latin typeface="Arial"/>
                <a:cs typeface="Arial"/>
              </a:rPr>
              <a:t>с </a:t>
            </a:r>
            <a:r>
              <a:rPr sz="1200" b="1" spc="-10" dirty="0">
                <a:latin typeface="Arial"/>
                <a:cs typeface="Arial"/>
              </a:rPr>
              <a:t>напоминаниями </a:t>
            </a:r>
            <a:r>
              <a:rPr sz="1200" b="1" dirty="0">
                <a:latin typeface="Arial"/>
                <a:cs typeface="Arial"/>
              </a:rPr>
              <a:t>о </a:t>
            </a:r>
            <a:r>
              <a:rPr sz="1200" b="1" spc="-10" dirty="0">
                <a:latin typeface="Arial"/>
                <a:cs typeface="Arial"/>
              </a:rPr>
              <a:t>задании, </a:t>
            </a:r>
            <a:r>
              <a:rPr sz="1200" b="1" spc="-5" dirty="0">
                <a:latin typeface="Arial"/>
                <a:cs typeface="Arial"/>
              </a:rPr>
              <a:t>а </a:t>
            </a:r>
            <a:r>
              <a:rPr sz="1200" b="1" spc="-15" dirty="0">
                <a:latin typeface="Arial"/>
                <a:cs typeface="Arial"/>
              </a:rPr>
              <a:t>придумать </a:t>
            </a:r>
            <a:r>
              <a:rPr sz="1200" b="1" dirty="0">
                <a:latin typeface="Arial"/>
                <a:cs typeface="Arial"/>
              </a:rPr>
              <a:t>какой-  </a:t>
            </a:r>
            <a:r>
              <a:rPr sz="1200" b="1" spc="-20" dirty="0">
                <a:latin typeface="Arial"/>
                <a:cs typeface="Arial"/>
              </a:rPr>
              <a:t>нибудь </a:t>
            </a:r>
            <a:r>
              <a:rPr sz="1200" b="1" spc="-5" dirty="0">
                <a:latin typeface="Arial"/>
                <a:cs typeface="Arial"/>
              </a:rPr>
              <a:t>жест (знак). </a:t>
            </a:r>
            <a:r>
              <a:rPr sz="1200" b="1" dirty="0">
                <a:latin typeface="Arial"/>
                <a:cs typeface="Arial"/>
              </a:rPr>
              <a:t>Если </a:t>
            </a:r>
            <a:r>
              <a:rPr sz="1200" b="1" spc="-5" dirty="0">
                <a:latin typeface="Arial"/>
                <a:cs typeface="Arial"/>
              </a:rPr>
              <a:t>ребенок </a:t>
            </a:r>
            <a:r>
              <a:rPr sz="1200" b="1" spc="-10" dirty="0">
                <a:latin typeface="Arial"/>
                <a:cs typeface="Arial"/>
              </a:rPr>
              <a:t>отвлекается, </a:t>
            </a:r>
            <a:r>
              <a:rPr sz="1200" b="1" spc="-15" dirty="0">
                <a:latin typeface="Arial"/>
                <a:cs typeface="Arial"/>
              </a:rPr>
              <a:t>то </a:t>
            </a:r>
            <a:r>
              <a:rPr sz="1200" b="1" spc="-5" dirty="0">
                <a:latin typeface="Arial"/>
                <a:cs typeface="Arial"/>
              </a:rPr>
              <a:t>назвать его </a:t>
            </a:r>
            <a:r>
              <a:rPr sz="1200" b="1" spc="-10" dirty="0">
                <a:latin typeface="Arial"/>
                <a:cs typeface="Arial"/>
              </a:rPr>
              <a:t>имя </a:t>
            </a:r>
            <a:r>
              <a:rPr sz="1200" b="1" dirty="0">
                <a:latin typeface="Arial"/>
                <a:cs typeface="Arial"/>
              </a:rPr>
              <a:t>и </a:t>
            </a:r>
            <a:r>
              <a:rPr sz="1200" b="1" spc="-5" dirty="0">
                <a:latin typeface="Arial"/>
                <a:cs typeface="Arial"/>
              </a:rPr>
              <a:t>показать жест (знак), </a:t>
            </a:r>
            <a:r>
              <a:rPr sz="1200" b="1" spc="-10" dirty="0">
                <a:latin typeface="Arial"/>
                <a:cs typeface="Arial"/>
              </a:rPr>
              <a:t>означающий  продолжение</a:t>
            </a:r>
            <a:r>
              <a:rPr sz="1200" b="1" spc="-5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работы.</a:t>
            </a:r>
            <a:endParaRPr sz="1200">
              <a:latin typeface="Arial"/>
              <a:cs typeface="Arial"/>
            </a:endParaRPr>
          </a:p>
          <a:p>
            <a:pPr marL="367665" marR="1240790" indent="-354965">
              <a:lnSpc>
                <a:spcPct val="100000"/>
              </a:lnSpc>
              <a:buFont typeface="Arial"/>
              <a:buAutoNum type="arabicPeriod"/>
              <a:tabLst>
                <a:tab pos="410845" algn="l"/>
              </a:tabLst>
            </a:pPr>
            <a:r>
              <a:rPr sz="1200" b="1" spc="-10" dirty="0">
                <a:latin typeface="Arial"/>
                <a:cs typeface="Arial"/>
              </a:rPr>
              <a:t>Оценивать </a:t>
            </a:r>
            <a:r>
              <a:rPr sz="1200" b="1" dirty="0">
                <a:latin typeface="Arial"/>
                <a:cs typeface="Arial"/>
              </a:rPr>
              <a:t>в </a:t>
            </a:r>
            <a:r>
              <a:rPr sz="1200" b="1" spc="-15" dirty="0">
                <a:latin typeface="Arial"/>
                <a:cs typeface="Arial"/>
              </a:rPr>
              <a:t>соответствии </a:t>
            </a:r>
            <a:r>
              <a:rPr sz="1200" b="1" spc="-5" dirty="0">
                <a:latin typeface="Arial"/>
                <a:cs typeface="Arial"/>
              </a:rPr>
              <a:t>с </a:t>
            </a:r>
            <a:r>
              <a:rPr sz="1200" b="1" spc="-10" dirty="0">
                <a:latin typeface="Arial"/>
                <a:cs typeface="Arial"/>
              </a:rPr>
              <a:t>Положением </a:t>
            </a:r>
            <a:r>
              <a:rPr sz="1200" b="1" dirty="0">
                <a:latin typeface="Arial"/>
                <a:cs typeface="Arial"/>
              </a:rPr>
              <a:t>«Об </a:t>
            </a:r>
            <a:r>
              <a:rPr sz="1200" b="1" spc="-10" dirty="0">
                <a:latin typeface="Arial"/>
                <a:cs typeface="Arial"/>
              </a:rPr>
              <a:t>оценивании </a:t>
            </a:r>
            <a:r>
              <a:rPr sz="1200" b="1" spc="-15" dirty="0">
                <a:latin typeface="Arial"/>
                <a:cs typeface="Arial"/>
              </a:rPr>
              <a:t>учащихся </a:t>
            </a:r>
            <a:r>
              <a:rPr sz="1200" b="1" spc="-5" dirty="0">
                <a:latin typeface="Arial"/>
                <a:cs typeface="Arial"/>
              </a:rPr>
              <a:t>по </a:t>
            </a:r>
            <a:r>
              <a:rPr sz="1200" b="1" spc="-10" dirty="0">
                <a:latin typeface="Arial"/>
                <a:cs typeface="Arial"/>
              </a:rPr>
              <a:t>адаптированной  </a:t>
            </a:r>
            <a:r>
              <a:rPr sz="1200" b="1" spc="-5" dirty="0">
                <a:latin typeface="Arial"/>
                <a:cs typeface="Arial"/>
              </a:rPr>
              <a:t>образовательной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программе».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127" y="291084"/>
            <a:ext cx="8619744" cy="554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8979" y="260604"/>
            <a:ext cx="2688336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08603" y="280415"/>
            <a:ext cx="2609088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947928"/>
            <a:ext cx="8321675" cy="4126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marR="5080" indent="-26670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spc="-25" dirty="0">
                <a:latin typeface="Arial"/>
                <a:cs typeface="Arial"/>
              </a:rPr>
              <a:t>неудачи </a:t>
            </a:r>
            <a:r>
              <a:rPr sz="1800" spc="-20" dirty="0">
                <a:latin typeface="Arial"/>
                <a:cs typeface="Arial"/>
              </a:rPr>
              <a:t>детей </a:t>
            </a:r>
            <a:r>
              <a:rPr sz="1800" spc="-5" dirty="0">
                <a:latin typeface="Arial"/>
                <a:cs typeface="Arial"/>
              </a:rPr>
              <a:t>не </a:t>
            </a:r>
            <a:r>
              <a:rPr sz="1800" spc="-20" dirty="0">
                <a:latin typeface="Arial"/>
                <a:cs typeface="Arial"/>
              </a:rPr>
              <a:t>всегда </a:t>
            </a:r>
            <a:r>
              <a:rPr sz="1800" spc="-5" dirty="0">
                <a:latin typeface="Arial"/>
                <a:cs typeface="Arial"/>
              </a:rPr>
              <a:t>связаны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отсутствием желания </a:t>
            </a:r>
            <a:r>
              <a:rPr sz="1800" spc="-5" dirty="0">
                <a:latin typeface="Arial"/>
                <a:cs typeface="Arial"/>
              </a:rPr>
              <a:t>учиться, а </a:t>
            </a:r>
            <a:r>
              <a:rPr sz="1800" spc="-10" dirty="0">
                <a:latin typeface="Arial"/>
                <a:cs typeface="Arial"/>
              </a:rPr>
              <a:t>чаще </a:t>
            </a:r>
            <a:r>
              <a:rPr sz="1800" spc="-5" dirty="0">
                <a:latin typeface="Arial"/>
                <a:cs typeface="Arial"/>
              </a:rPr>
              <a:t>–  </a:t>
            </a:r>
            <a:r>
              <a:rPr sz="1800" dirty="0">
                <a:latin typeface="Arial"/>
                <a:cs typeface="Arial"/>
              </a:rPr>
              <a:t>с </a:t>
            </a:r>
            <a:r>
              <a:rPr sz="1800" spc="-10" dirty="0">
                <a:latin typeface="Arial"/>
                <a:cs typeface="Arial"/>
              </a:rPr>
              <a:t>недостатком </a:t>
            </a:r>
            <a:r>
              <a:rPr sz="1800" spc="-5" dirty="0">
                <a:latin typeface="Arial"/>
                <a:cs typeface="Arial"/>
              </a:rPr>
              <a:t>способностей, </a:t>
            </a:r>
            <a:r>
              <a:rPr sz="1800" spc="-10" dirty="0">
                <a:latin typeface="Arial"/>
                <a:cs typeface="Arial"/>
              </a:rPr>
              <a:t>возможностей. Поэтому </a:t>
            </a:r>
            <a:r>
              <a:rPr sz="1800" spc="-15" dirty="0">
                <a:latin typeface="Arial"/>
                <a:cs typeface="Arial"/>
              </a:rPr>
              <a:t>очень </a:t>
            </a:r>
            <a:r>
              <a:rPr sz="1800" spc="-10" dirty="0">
                <a:latin typeface="Arial"/>
                <a:cs typeface="Arial"/>
              </a:rPr>
              <a:t>важно </a:t>
            </a:r>
            <a:r>
              <a:rPr sz="1800" spc="-5" dirty="0">
                <a:latin typeface="Arial"/>
                <a:cs typeface="Arial"/>
              </a:rPr>
              <a:t>в  </a:t>
            </a:r>
            <a:r>
              <a:rPr sz="1800" spc="-15" dirty="0">
                <a:latin typeface="Arial"/>
                <a:cs typeface="Arial"/>
              </a:rPr>
              <a:t>работе создать </a:t>
            </a:r>
            <a:r>
              <a:rPr sz="1800" spc="-5" dirty="0">
                <a:latin typeface="Arial"/>
                <a:cs typeface="Arial"/>
              </a:rPr>
              <a:t>ситуацию </a:t>
            </a:r>
            <a:r>
              <a:rPr sz="1800" spc="-20" dirty="0">
                <a:latin typeface="Arial"/>
                <a:cs typeface="Arial"/>
              </a:rPr>
              <a:t>успеха, </a:t>
            </a:r>
            <a:r>
              <a:rPr sz="1800" spc="-30" dirty="0">
                <a:latin typeface="Arial"/>
                <a:cs typeface="Arial"/>
              </a:rPr>
              <a:t>атмосферу, </a:t>
            </a:r>
            <a:r>
              <a:rPr sz="1800" spc="-10" dirty="0">
                <a:latin typeface="Arial"/>
                <a:cs typeface="Arial"/>
              </a:rPr>
              <a:t>которая </a:t>
            </a:r>
            <a:r>
              <a:rPr sz="1800" spc="-40" dirty="0">
                <a:latin typeface="Arial"/>
                <a:cs typeface="Arial"/>
              </a:rPr>
              <a:t>будет  </a:t>
            </a:r>
            <a:r>
              <a:rPr sz="1800" spc="-10" dirty="0">
                <a:latin typeface="Arial"/>
                <a:cs typeface="Arial"/>
              </a:rPr>
              <a:t>способствовать </a:t>
            </a:r>
            <a:r>
              <a:rPr sz="1800" spc="-45" dirty="0">
                <a:latin typeface="Arial"/>
                <a:cs typeface="Arial"/>
              </a:rPr>
              <a:t>тому, </a:t>
            </a:r>
            <a:r>
              <a:rPr sz="1800" spc="-10" dirty="0">
                <a:latin typeface="Arial"/>
                <a:cs typeface="Arial"/>
              </a:rPr>
              <a:t>что </a:t>
            </a:r>
            <a:r>
              <a:rPr sz="1800" spc="-15" dirty="0">
                <a:latin typeface="Arial"/>
                <a:cs typeface="Arial"/>
              </a:rPr>
              <a:t>ребенок </a:t>
            </a:r>
            <a:r>
              <a:rPr sz="1800" spc="-25" dirty="0">
                <a:latin typeface="Arial"/>
                <a:cs typeface="Arial"/>
              </a:rPr>
              <a:t>хоть </a:t>
            </a:r>
            <a:r>
              <a:rPr sz="1800" spc="-10" dirty="0">
                <a:latin typeface="Arial"/>
                <a:cs typeface="Arial"/>
              </a:rPr>
              <a:t>немного поверит </a:t>
            </a:r>
            <a:r>
              <a:rPr sz="1800" spc="-5" dirty="0">
                <a:latin typeface="Arial"/>
                <a:cs typeface="Arial"/>
              </a:rPr>
              <a:t>в свои</a:t>
            </a:r>
            <a:r>
              <a:rPr sz="1800" spc="2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силы.</a:t>
            </a:r>
            <a:endParaRPr sz="1800">
              <a:latin typeface="Arial"/>
              <a:cs typeface="Arial"/>
            </a:endParaRPr>
          </a:p>
          <a:p>
            <a:pPr marL="279400" marR="5080" indent="-26670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Чтобы </a:t>
            </a:r>
            <a:r>
              <a:rPr sz="1800" spc="-15" dirty="0">
                <a:latin typeface="Arial"/>
                <a:cs typeface="Arial"/>
              </a:rPr>
              <a:t>создать </a:t>
            </a:r>
            <a:r>
              <a:rPr sz="1800" spc="-5" dirty="0">
                <a:latin typeface="Arial"/>
                <a:cs typeface="Arial"/>
              </a:rPr>
              <a:t>ситуацию </a:t>
            </a:r>
            <a:r>
              <a:rPr sz="1800" spc="-20" dirty="0">
                <a:latin typeface="Arial"/>
                <a:cs typeface="Arial"/>
              </a:rPr>
              <a:t>успеха, </a:t>
            </a:r>
            <a:r>
              <a:rPr sz="1800" spc="-5" dirty="0">
                <a:latin typeface="Arial"/>
                <a:cs typeface="Arial"/>
              </a:rPr>
              <a:t>задания </a:t>
            </a:r>
            <a:r>
              <a:rPr sz="1800" spc="-15" dirty="0">
                <a:latin typeface="Arial"/>
                <a:cs typeface="Arial"/>
              </a:rPr>
              <a:t>необходимо </a:t>
            </a:r>
            <a:r>
              <a:rPr sz="1800" spc="-10" dirty="0">
                <a:latin typeface="Arial"/>
                <a:cs typeface="Arial"/>
              </a:rPr>
              <a:t>подбирать </a:t>
            </a:r>
            <a:r>
              <a:rPr sz="1800" dirty="0">
                <a:latin typeface="Arial"/>
                <a:cs typeface="Arial"/>
              </a:rPr>
              <a:t>по </a:t>
            </a:r>
            <a:r>
              <a:rPr sz="1800" spc="-5" dirty="0">
                <a:latin typeface="Arial"/>
                <a:cs typeface="Arial"/>
              </a:rPr>
              <a:t>силам,  </a:t>
            </a:r>
            <a:r>
              <a:rPr sz="1800" spc="-10" dirty="0">
                <a:latin typeface="Arial"/>
                <a:cs typeface="Arial"/>
              </a:rPr>
              <a:t>учитывая </a:t>
            </a:r>
            <a:r>
              <a:rPr sz="1800" spc="-5" dirty="0">
                <a:latin typeface="Arial"/>
                <a:cs typeface="Arial"/>
              </a:rPr>
              <a:t>индивидуальные </a:t>
            </a:r>
            <a:r>
              <a:rPr sz="1800" spc="-10" dirty="0">
                <a:latin typeface="Arial"/>
                <a:cs typeface="Arial"/>
              </a:rPr>
              <a:t>возможности </a:t>
            </a:r>
            <a:r>
              <a:rPr sz="1800" dirty="0">
                <a:latin typeface="Arial"/>
                <a:cs typeface="Arial"/>
              </a:rPr>
              <a:t>и способности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ребенка: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spc="-10" dirty="0">
                <a:latin typeface="Arial"/>
                <a:cs typeface="Arial"/>
              </a:rPr>
              <a:t>сделай </a:t>
            </a:r>
            <a:r>
              <a:rPr sz="1800" dirty="0">
                <a:latin typeface="Arial"/>
                <a:cs typeface="Arial"/>
              </a:rPr>
              <a:t>надписи к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рисункам;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напиши </a:t>
            </a:r>
            <a:r>
              <a:rPr sz="1800" spc="-20" dirty="0">
                <a:latin typeface="Arial"/>
                <a:cs typeface="Arial"/>
              </a:rPr>
              <a:t>под </a:t>
            </a:r>
            <a:r>
              <a:rPr sz="1800" spc="-5" dirty="0">
                <a:latin typeface="Arial"/>
                <a:cs typeface="Arial"/>
              </a:rPr>
              <a:t>рисунками </a:t>
            </a:r>
            <a:r>
              <a:rPr sz="1800" dirty="0">
                <a:latin typeface="Arial"/>
                <a:cs typeface="Arial"/>
              </a:rPr>
              <a:t>их </a:t>
            </a:r>
            <a:r>
              <a:rPr sz="1800" spc="-10" dirty="0">
                <a:latin typeface="Arial"/>
                <a:cs typeface="Arial"/>
              </a:rPr>
              <a:t>устаревшие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названия;</a:t>
            </a:r>
            <a:endParaRPr sz="1800">
              <a:latin typeface="Arial"/>
              <a:cs typeface="Arial"/>
            </a:endParaRPr>
          </a:p>
          <a:p>
            <a:pPr marL="279400" marR="619125" indent="-26670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dirty="0">
                <a:latin typeface="Arial"/>
                <a:cs typeface="Arial"/>
              </a:rPr>
              <a:t>найди и </a:t>
            </a:r>
            <a:r>
              <a:rPr sz="1800" spc="-10" dirty="0">
                <a:latin typeface="Arial"/>
                <a:cs typeface="Arial"/>
              </a:rPr>
              <a:t>подчеркни </a:t>
            </a:r>
            <a:r>
              <a:rPr sz="1800" spc="-5" dirty="0">
                <a:latin typeface="Arial"/>
                <a:cs typeface="Arial"/>
              </a:rPr>
              <a:t>в </a:t>
            </a:r>
            <a:r>
              <a:rPr sz="1800" u="heavy" spc="-10" dirty="0">
                <a:latin typeface="Arial"/>
                <a:cs typeface="Arial"/>
              </a:rPr>
              <a:t>выделенном </a:t>
            </a:r>
            <a:r>
              <a:rPr sz="1800" u="heavy" spc="-5" dirty="0">
                <a:latin typeface="Arial"/>
                <a:cs typeface="Arial"/>
              </a:rPr>
              <a:t>отрывке </a:t>
            </a:r>
            <a:r>
              <a:rPr sz="1800" spc="-5" dirty="0">
                <a:latin typeface="Arial"/>
                <a:cs typeface="Arial"/>
              </a:rPr>
              <a:t>(предложении) сравнения,  </a:t>
            </a:r>
            <a:r>
              <a:rPr sz="1800" spc="-15" dirty="0">
                <a:latin typeface="Arial"/>
                <a:cs typeface="Arial"/>
              </a:rPr>
              <a:t>эпитеты,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олицетворения;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spc="-10" dirty="0">
                <a:latin typeface="Arial"/>
                <a:cs typeface="Arial"/>
              </a:rPr>
              <a:t>выбери </a:t>
            </a:r>
            <a:r>
              <a:rPr sz="1800" dirty="0">
                <a:latin typeface="Arial"/>
                <a:cs typeface="Arial"/>
              </a:rPr>
              <a:t>из </a:t>
            </a:r>
            <a:r>
              <a:rPr sz="1800" spc="-5" dirty="0">
                <a:latin typeface="Arial"/>
                <a:cs typeface="Arial"/>
              </a:rPr>
              <a:t>данных характеристик </a:t>
            </a:r>
            <a:r>
              <a:rPr sz="1800" spc="-10" dirty="0">
                <a:latin typeface="Arial"/>
                <a:cs typeface="Arial"/>
              </a:rPr>
              <a:t>те, которые </a:t>
            </a:r>
            <a:r>
              <a:rPr sz="1800" spc="-15" dirty="0">
                <a:latin typeface="Arial"/>
                <a:cs typeface="Arial"/>
              </a:rPr>
              <a:t>подходят </a:t>
            </a:r>
            <a:r>
              <a:rPr sz="1800" dirty="0">
                <a:latin typeface="Arial"/>
                <a:cs typeface="Arial"/>
              </a:rPr>
              <a:t>данному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герою;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spc="-5" dirty="0">
                <a:latin typeface="Arial"/>
                <a:cs typeface="Arial"/>
              </a:rPr>
              <a:t>раскрась рисунок, </a:t>
            </a:r>
            <a:r>
              <a:rPr sz="1800" spc="-10" dirty="0">
                <a:latin typeface="Arial"/>
                <a:cs typeface="Arial"/>
              </a:rPr>
              <a:t>объясни </a:t>
            </a:r>
            <a:r>
              <a:rPr sz="1800" dirty="0">
                <a:latin typeface="Arial"/>
                <a:cs typeface="Arial"/>
              </a:rPr>
              <a:t>выбор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цветов;</a:t>
            </a:r>
            <a:endParaRPr sz="180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dirty="0">
                <a:latin typeface="Arial"/>
                <a:cs typeface="Arial"/>
              </a:rPr>
              <a:t>закончите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фразу;</a:t>
            </a:r>
            <a:endParaRPr sz="1800">
              <a:latin typeface="Arial"/>
              <a:cs typeface="Arial"/>
            </a:endParaRPr>
          </a:p>
          <a:p>
            <a:pPr marL="12700" marR="445770">
              <a:lnSpc>
                <a:spcPct val="100000"/>
              </a:lnSpc>
              <a:buFont typeface="Wingdings"/>
              <a:buChar char=""/>
              <a:tabLst>
                <a:tab pos="279400" algn="l"/>
              </a:tabLst>
            </a:pPr>
            <a:r>
              <a:rPr sz="1800" spc="-25" dirty="0">
                <a:latin typeface="Arial"/>
                <a:cs typeface="Arial"/>
              </a:rPr>
              <a:t>составьте </a:t>
            </a:r>
            <a:r>
              <a:rPr sz="1800" dirty="0">
                <a:latin typeface="Arial"/>
                <a:cs typeface="Arial"/>
              </a:rPr>
              <a:t>текст </a:t>
            </a:r>
            <a:r>
              <a:rPr sz="1800" spc="-10" dirty="0">
                <a:latin typeface="Arial"/>
                <a:cs typeface="Arial"/>
              </a:rPr>
              <a:t>(предложение, словосочетание) </a:t>
            </a:r>
            <a:r>
              <a:rPr sz="1800" dirty="0">
                <a:latin typeface="Arial"/>
                <a:cs typeface="Arial"/>
              </a:rPr>
              <a:t>по картинке.  </a:t>
            </a:r>
            <a:r>
              <a:rPr sz="1800" spc="-5" dirty="0">
                <a:latin typeface="Arial"/>
                <a:cs typeface="Arial"/>
              </a:rPr>
              <a:t>Подобные задания </a:t>
            </a:r>
            <a:r>
              <a:rPr sz="1800" spc="-10" dirty="0">
                <a:latin typeface="Arial"/>
                <a:cs typeface="Arial"/>
              </a:rPr>
              <a:t>вызывают </a:t>
            </a:r>
            <a:r>
              <a:rPr sz="1800" spc="-5" dirty="0">
                <a:latin typeface="Arial"/>
                <a:cs typeface="Arial"/>
              </a:rPr>
              <a:t>интерес, </a:t>
            </a:r>
            <a:r>
              <a:rPr sz="1800" spc="-20" dirty="0">
                <a:latin typeface="Arial"/>
                <a:cs typeface="Arial"/>
              </a:rPr>
              <a:t>дети </a:t>
            </a:r>
            <a:r>
              <a:rPr sz="1800" dirty="0">
                <a:latin typeface="Arial"/>
                <a:cs typeface="Arial"/>
              </a:rPr>
              <a:t>активны, </a:t>
            </a:r>
            <a:r>
              <a:rPr sz="1800" spc="-5" dirty="0">
                <a:latin typeface="Arial"/>
                <a:cs typeface="Arial"/>
              </a:rPr>
              <a:t>не боятся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отвечать.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127" y="291084"/>
            <a:ext cx="8619744" cy="554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3683" y="260604"/>
            <a:ext cx="5138928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3307" y="280415"/>
            <a:ext cx="5059680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1021588"/>
            <a:ext cx="8314690" cy="404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54965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700" b="1" spc="-20" dirty="0">
                <a:latin typeface="Arial"/>
                <a:cs typeface="Arial"/>
              </a:rPr>
              <a:t>Трудности </a:t>
            </a:r>
            <a:r>
              <a:rPr sz="1700" b="1" spc="-10" dirty="0">
                <a:latin typeface="Arial"/>
                <a:cs typeface="Arial"/>
              </a:rPr>
              <a:t>взаимодействия </a:t>
            </a:r>
            <a:r>
              <a:rPr sz="1700" b="1" dirty="0">
                <a:latin typeface="Arial"/>
                <a:cs typeface="Arial"/>
              </a:rPr>
              <a:t>с окружающей средой, </a:t>
            </a:r>
            <a:r>
              <a:rPr sz="1700" b="1" spc="-5" dirty="0">
                <a:latin typeface="Arial"/>
                <a:cs typeface="Arial"/>
              </a:rPr>
              <a:t>прежде </a:t>
            </a:r>
            <a:r>
              <a:rPr sz="1700" b="1" spc="-15" dirty="0">
                <a:latin typeface="Arial"/>
                <a:cs typeface="Arial"/>
              </a:rPr>
              <a:t>всего, </a:t>
            </a:r>
            <a:r>
              <a:rPr sz="1700" b="1" dirty="0">
                <a:latin typeface="Arial"/>
                <a:cs typeface="Arial"/>
              </a:rPr>
              <a:t>с  окружающими  </a:t>
            </a:r>
            <a:r>
              <a:rPr sz="1700" b="1" spc="-5" dirty="0">
                <a:latin typeface="Arial"/>
                <a:cs typeface="Arial"/>
              </a:rPr>
              <a:t>людьми,  нарушения  </a:t>
            </a:r>
            <a:r>
              <a:rPr sz="1700" b="1" dirty="0">
                <a:latin typeface="Arial"/>
                <a:cs typeface="Arial"/>
              </a:rPr>
              <a:t>развития 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личности.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Меньшая  </a:t>
            </a:r>
            <a:r>
              <a:rPr sz="1700" b="1" spc="-10" dirty="0">
                <a:latin typeface="Arial"/>
                <a:cs typeface="Arial"/>
              </a:rPr>
              <a:t>скорость  приема  </a:t>
            </a:r>
            <a:r>
              <a:rPr sz="1700" b="1" dirty="0">
                <a:latin typeface="Arial"/>
                <a:cs typeface="Arial"/>
              </a:rPr>
              <a:t>и  </a:t>
            </a:r>
            <a:r>
              <a:rPr sz="1700" b="1" spc="-5" dirty="0">
                <a:latin typeface="Arial"/>
                <a:cs typeface="Arial"/>
              </a:rPr>
              <a:t>переработки  </a:t>
            </a:r>
            <a:r>
              <a:rPr sz="1700" b="1" dirty="0">
                <a:latin typeface="Arial"/>
                <a:cs typeface="Arial"/>
              </a:rPr>
              <a:t>сенсорной </a:t>
            </a:r>
            <a:r>
              <a:rPr sz="1700" b="1" spc="10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информации.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Меньший  </a:t>
            </a:r>
            <a:r>
              <a:rPr sz="1700" b="1" spc="-10" dirty="0">
                <a:latin typeface="Arial"/>
                <a:cs typeface="Arial"/>
              </a:rPr>
              <a:t>объем  информации,  </a:t>
            </a:r>
            <a:r>
              <a:rPr sz="1700" b="1" spc="-15" dirty="0">
                <a:latin typeface="Arial"/>
                <a:cs typeface="Arial"/>
              </a:rPr>
              <a:t>запечатляемой  </a:t>
            </a:r>
            <a:r>
              <a:rPr sz="1700" b="1" dirty="0">
                <a:latin typeface="Arial"/>
                <a:cs typeface="Arial"/>
              </a:rPr>
              <a:t>и  </a:t>
            </a:r>
            <a:r>
              <a:rPr sz="1700" b="1" spc="-5" dirty="0">
                <a:latin typeface="Arial"/>
                <a:cs typeface="Arial"/>
              </a:rPr>
              <a:t>сохраняющейся </a:t>
            </a:r>
            <a:r>
              <a:rPr sz="1700" b="1" spc="2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</a:t>
            </a:r>
            <a:endParaRPr sz="17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700" b="1" spc="-5" dirty="0">
                <a:latin typeface="Arial"/>
                <a:cs typeface="Arial"/>
              </a:rPr>
              <a:t>памяти.</a:t>
            </a:r>
            <a:endParaRPr sz="1700">
              <a:latin typeface="Arial"/>
              <a:cs typeface="Arial"/>
            </a:endParaRPr>
          </a:p>
          <a:p>
            <a:pPr marL="355600" marR="231140" indent="-342900">
              <a:lnSpc>
                <a:spcPct val="100000"/>
              </a:lnSpc>
              <a:buFont typeface="Arial"/>
              <a:buAutoNum type="arabicPeriod" startAt="4"/>
              <a:tabLst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Недостатки </a:t>
            </a:r>
            <a:r>
              <a:rPr sz="1700" b="1" spc="-10" dirty="0">
                <a:latin typeface="Arial"/>
                <a:cs typeface="Arial"/>
              </a:rPr>
              <a:t>словесного опосредствования </a:t>
            </a:r>
            <a:r>
              <a:rPr sz="1700" b="1" dirty="0">
                <a:latin typeface="Arial"/>
                <a:cs typeface="Arial"/>
              </a:rPr>
              <a:t>(например, </a:t>
            </a:r>
            <a:r>
              <a:rPr sz="1700" b="1" spc="-10" dirty="0">
                <a:latin typeface="Arial"/>
                <a:cs typeface="Arial"/>
              </a:rPr>
              <a:t>затруднения </a:t>
            </a:r>
            <a:r>
              <a:rPr sz="1700" b="1" dirty="0">
                <a:latin typeface="Arial"/>
                <a:cs typeface="Arial"/>
              </a:rPr>
              <a:t>в  </a:t>
            </a:r>
            <a:r>
              <a:rPr sz="1700" b="1" spc="-10" dirty="0">
                <a:latin typeface="Arial"/>
                <a:cs typeface="Arial"/>
              </a:rPr>
              <a:t>формировании  словесных  </a:t>
            </a:r>
            <a:r>
              <a:rPr sz="1700" b="1" spc="-5" dirty="0">
                <a:latin typeface="Arial"/>
                <a:cs typeface="Arial"/>
              </a:rPr>
              <a:t>обобщений  </a:t>
            </a:r>
            <a:r>
              <a:rPr sz="1700" b="1" dirty="0">
                <a:latin typeface="Arial"/>
                <a:cs typeface="Arial"/>
              </a:rPr>
              <a:t>и  в  </a:t>
            </a:r>
            <a:r>
              <a:rPr sz="1700" b="1" spc="-5" dirty="0">
                <a:latin typeface="Arial"/>
                <a:cs typeface="Arial"/>
              </a:rPr>
              <a:t>номинации</a:t>
            </a:r>
            <a:r>
              <a:rPr sz="1700" b="1" spc="14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объектов).</a:t>
            </a:r>
            <a:endParaRPr sz="1700">
              <a:latin typeface="Arial"/>
              <a:cs typeface="Arial"/>
            </a:endParaRPr>
          </a:p>
          <a:p>
            <a:pPr marL="355600" marR="1233805" indent="-342900">
              <a:lnSpc>
                <a:spcPct val="100000"/>
              </a:lnSpc>
              <a:buFont typeface="Arial"/>
              <a:buAutoNum type="arabicPeriod" startAt="4"/>
              <a:tabLst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Недостатки </a:t>
            </a:r>
            <a:r>
              <a:rPr sz="1700" b="1" dirty="0">
                <a:latin typeface="Arial"/>
                <a:cs typeface="Arial"/>
              </a:rPr>
              <a:t>развития </a:t>
            </a:r>
            <a:r>
              <a:rPr sz="1700" b="1" spc="-5" dirty="0">
                <a:latin typeface="Arial"/>
                <a:cs typeface="Arial"/>
              </a:rPr>
              <a:t>произвольных движений </a:t>
            </a:r>
            <a:r>
              <a:rPr sz="1700" b="1" spc="-15" dirty="0">
                <a:latin typeface="Arial"/>
                <a:cs typeface="Arial"/>
              </a:rPr>
              <a:t>(отставание,  </a:t>
            </a:r>
            <a:r>
              <a:rPr sz="1700" b="1" spc="-5" dirty="0">
                <a:latin typeface="Arial"/>
                <a:cs typeface="Arial"/>
              </a:rPr>
              <a:t>замедленность,  </a:t>
            </a:r>
            <a:r>
              <a:rPr sz="1700" b="1" spc="-15" dirty="0">
                <a:latin typeface="Arial"/>
                <a:cs typeface="Arial"/>
              </a:rPr>
              <a:t>трудности 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координации).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 startAt="4"/>
              <a:tabLst>
                <a:tab pos="355600" algn="l"/>
              </a:tabLst>
            </a:pPr>
            <a:r>
              <a:rPr sz="1700" b="1" dirty="0">
                <a:latin typeface="Arial"/>
                <a:cs typeface="Arial"/>
              </a:rPr>
              <a:t>Замедленный  </a:t>
            </a:r>
            <a:r>
              <a:rPr sz="1700" b="1" spc="-10" dirty="0">
                <a:latin typeface="Arial"/>
                <a:cs typeface="Arial"/>
              </a:rPr>
              <a:t>темп психического  </a:t>
            </a:r>
            <a:r>
              <a:rPr sz="1700" b="1" dirty="0">
                <a:latin typeface="Arial"/>
                <a:cs typeface="Arial"/>
              </a:rPr>
              <a:t>развития  в </a:t>
            </a:r>
            <a:r>
              <a:rPr sz="1700" b="1" spc="40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целом.</a:t>
            </a:r>
            <a:endParaRPr sz="1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 startAt="4"/>
              <a:tabLst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Повышенная  </a:t>
            </a:r>
            <a:r>
              <a:rPr sz="1700" b="1" spc="-10" dirty="0">
                <a:latin typeface="Arial"/>
                <a:cs typeface="Arial"/>
              </a:rPr>
              <a:t>утомляемость,  </a:t>
            </a:r>
            <a:r>
              <a:rPr sz="1700" b="1" dirty="0">
                <a:latin typeface="Arial"/>
                <a:cs typeface="Arial"/>
              </a:rPr>
              <a:t>высокая</a:t>
            </a:r>
            <a:r>
              <a:rPr sz="1700" b="1" spc="5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истощаемость.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26034" marR="5080" indent="635" algn="ctr">
              <a:lnSpc>
                <a:spcPct val="100000"/>
              </a:lnSpc>
              <a:tabLst>
                <a:tab pos="349885" algn="l"/>
                <a:tab pos="885190" algn="l"/>
                <a:tab pos="1377315" algn="l"/>
                <a:tab pos="5455920" algn="l"/>
                <a:tab pos="7341234" algn="l"/>
              </a:tabLst>
            </a:pP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С	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учетом	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этих </a:t>
            </a:r>
            <a:r>
              <a:rPr sz="2000" b="1" spc="6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особых </a:t>
            </a:r>
            <a:r>
              <a:rPr sz="2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образовательных	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потребностей	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для 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детей	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с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ОВЗ 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создаются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специальные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образовательные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 условия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 и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пишется </a:t>
            </a: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адаптированная образовательная</a:t>
            </a:r>
            <a:r>
              <a:rPr sz="2000" b="1" spc="-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программа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127" y="291084"/>
            <a:ext cx="8619744" cy="554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0979" y="260604"/>
            <a:ext cx="8784336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604" y="280415"/>
            <a:ext cx="8705088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065" y="686053"/>
            <a:ext cx="7893050" cy="4399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16990">
              <a:lnSpc>
                <a:spcPct val="100000"/>
              </a:lnSpc>
              <a:tabLst>
                <a:tab pos="400685" algn="l"/>
                <a:tab pos="556260" algn="l"/>
                <a:tab pos="2627630" algn="l"/>
                <a:tab pos="2965450" algn="l"/>
                <a:tab pos="3350260" algn="l"/>
                <a:tab pos="5283835" algn="l"/>
              </a:tabLst>
            </a:pPr>
            <a:r>
              <a:rPr sz="2400" b="1" spc="-5" dirty="0">
                <a:latin typeface="Arial"/>
                <a:cs typeface="Arial"/>
              </a:rPr>
              <a:t>В	со</a:t>
            </a:r>
            <a:r>
              <a:rPr sz="2400" b="1" spc="-70" dirty="0">
                <a:latin typeface="Arial"/>
                <a:cs typeface="Arial"/>
              </a:rPr>
              <a:t>о</a:t>
            </a:r>
            <a:r>
              <a:rPr sz="2400" b="1" spc="-25" dirty="0">
                <a:latin typeface="Arial"/>
                <a:cs typeface="Arial"/>
              </a:rPr>
              <a:t>т</a:t>
            </a:r>
            <a:r>
              <a:rPr sz="2400" b="1" spc="-40" dirty="0">
                <a:latin typeface="Arial"/>
                <a:cs typeface="Arial"/>
              </a:rPr>
              <a:t>в</a:t>
            </a:r>
            <a:r>
              <a:rPr sz="2400" b="1" spc="-35" dirty="0">
                <a:latin typeface="Arial"/>
                <a:cs typeface="Arial"/>
              </a:rPr>
              <a:t>е</a:t>
            </a:r>
            <a:r>
              <a:rPr sz="2400" b="1" spc="-60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с</a:t>
            </a:r>
            <a:r>
              <a:rPr sz="2400" b="1" spc="-15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вии	</a:t>
            </a:r>
            <a:r>
              <a:rPr sz="2400" b="1" spc="-5" dirty="0">
                <a:latin typeface="Arial"/>
                <a:cs typeface="Arial"/>
              </a:rPr>
              <a:t>с</a:t>
            </a:r>
            <a:r>
              <a:rPr sz="2400" b="1" dirty="0">
                <a:latin typeface="Arial"/>
                <a:cs typeface="Arial"/>
              </a:rPr>
              <a:t>	дейс</a:t>
            </a:r>
            <a:r>
              <a:rPr sz="2400" b="1" spc="-35" dirty="0">
                <a:latin typeface="Arial"/>
                <a:cs typeface="Arial"/>
              </a:rPr>
              <a:t>т</a:t>
            </a:r>
            <a:r>
              <a:rPr sz="2400" b="1" spc="-60" dirty="0">
                <a:latin typeface="Arial"/>
                <a:cs typeface="Arial"/>
              </a:rPr>
              <a:t>в</a:t>
            </a:r>
            <a:r>
              <a:rPr sz="2400" b="1" spc="-35" dirty="0">
                <a:latin typeface="Arial"/>
                <a:cs typeface="Arial"/>
              </a:rPr>
              <a:t>у</a:t>
            </a:r>
            <a:r>
              <a:rPr sz="2400" b="1" dirty="0">
                <a:latin typeface="Arial"/>
                <a:cs typeface="Arial"/>
              </a:rPr>
              <a:t>ющим	</a:t>
            </a:r>
            <a:r>
              <a:rPr sz="2400" b="1" spc="-15" dirty="0">
                <a:latin typeface="Arial"/>
                <a:cs typeface="Arial"/>
              </a:rPr>
              <a:t>З</a:t>
            </a:r>
            <a:r>
              <a:rPr sz="2400" b="1" spc="-5" dirty="0">
                <a:latin typeface="Arial"/>
                <a:cs typeface="Arial"/>
              </a:rPr>
              <a:t>а</a:t>
            </a:r>
            <a:r>
              <a:rPr sz="2400" b="1" spc="-45" dirty="0">
                <a:latin typeface="Arial"/>
                <a:cs typeface="Arial"/>
              </a:rPr>
              <a:t>к</a:t>
            </a:r>
            <a:r>
              <a:rPr sz="2400" b="1" dirty="0">
                <a:latin typeface="Arial"/>
                <a:cs typeface="Arial"/>
              </a:rPr>
              <a:t>он</a:t>
            </a:r>
            <a:r>
              <a:rPr sz="2400" b="1" spc="-40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м  об		</a:t>
            </a:r>
            <a:r>
              <a:rPr sz="2400" b="1" spc="-10" dirty="0">
                <a:latin typeface="Arial"/>
                <a:cs typeface="Arial"/>
              </a:rPr>
              <a:t>образовании,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FB5F0F"/>
                </a:solidFill>
                <a:latin typeface="Arial"/>
                <a:cs typeface="Arial"/>
              </a:rPr>
              <a:t>АДАПТИРОВАННАЯ </a:t>
            </a:r>
            <a:r>
              <a:rPr sz="2400" b="1" dirty="0">
                <a:solidFill>
                  <a:srgbClr val="FB5F0F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FB5F0F"/>
                </a:solidFill>
                <a:latin typeface="Arial"/>
                <a:cs typeface="Arial"/>
              </a:rPr>
              <a:t>ОБРАЗОВАТЕЛЬНАЯ	</a:t>
            </a:r>
            <a:r>
              <a:rPr sz="2400" b="1" spc="-35" dirty="0">
                <a:solidFill>
                  <a:srgbClr val="FB5F0F"/>
                </a:solidFill>
                <a:latin typeface="Arial"/>
                <a:cs typeface="Arial"/>
              </a:rPr>
              <a:t>ПРОГРАММА </a:t>
            </a:r>
            <a:r>
              <a:rPr sz="2400" b="1" spc="-10" dirty="0">
                <a:solidFill>
                  <a:srgbClr val="FB5F0F"/>
                </a:solidFill>
                <a:latin typeface="Arial"/>
                <a:cs typeface="Arial"/>
              </a:rPr>
              <a:t>(АОП)</a:t>
            </a:r>
            <a:r>
              <a:rPr sz="2400" b="1" spc="10" dirty="0">
                <a:solidFill>
                  <a:srgbClr val="FB5F0F"/>
                </a:solidFill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1616075" algn="l"/>
                <a:tab pos="1869439" algn="l"/>
                <a:tab pos="2353945" algn="l"/>
                <a:tab pos="2536825" algn="l"/>
                <a:tab pos="2693035" algn="l"/>
                <a:tab pos="2836545" algn="l"/>
                <a:tab pos="3436620" algn="l"/>
                <a:tab pos="4652645" algn="l"/>
                <a:tab pos="5173980" algn="l"/>
                <a:tab pos="5346065" algn="l"/>
                <a:tab pos="5530215" algn="l"/>
                <a:tab pos="5665470" algn="l"/>
                <a:tab pos="7314565" algn="l"/>
              </a:tabLst>
            </a:pPr>
            <a:r>
              <a:rPr sz="2400" b="1" dirty="0">
                <a:latin typeface="Arial"/>
                <a:cs typeface="Arial"/>
              </a:rPr>
              <a:t>обр</a:t>
            </a:r>
            <a:r>
              <a:rPr sz="2400" b="1" spc="10" dirty="0">
                <a:latin typeface="Arial"/>
                <a:cs typeface="Arial"/>
              </a:rPr>
              <a:t>а</a:t>
            </a:r>
            <a:r>
              <a:rPr sz="2400" b="1" spc="-65" dirty="0">
                <a:latin typeface="Arial"/>
                <a:cs typeface="Arial"/>
              </a:rPr>
              <a:t>з</a:t>
            </a:r>
            <a:r>
              <a:rPr sz="2400" b="1" dirty="0">
                <a:latin typeface="Arial"/>
                <a:cs typeface="Arial"/>
              </a:rPr>
              <a:t>о</a:t>
            </a:r>
            <a:r>
              <a:rPr sz="2400" b="1" spc="-45" dirty="0">
                <a:latin typeface="Arial"/>
                <a:cs typeface="Arial"/>
              </a:rPr>
              <a:t>в</a:t>
            </a:r>
            <a:r>
              <a:rPr sz="2400" b="1" dirty="0">
                <a:latin typeface="Arial"/>
                <a:cs typeface="Arial"/>
              </a:rPr>
              <a:t>а</a:t>
            </a:r>
            <a:r>
              <a:rPr sz="2400" b="1" spc="-30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ельн</a:t>
            </a:r>
            <a:r>
              <a:rPr sz="2400" b="1" spc="-10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я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про</a:t>
            </a:r>
            <a:r>
              <a:rPr sz="2400" b="1" spc="-15" dirty="0">
                <a:latin typeface="Arial"/>
                <a:cs typeface="Arial"/>
              </a:rPr>
              <a:t>г</a:t>
            </a:r>
            <a:r>
              <a:rPr sz="2400" b="1" dirty="0">
                <a:latin typeface="Arial"/>
                <a:cs typeface="Arial"/>
              </a:rPr>
              <a:t>р</a:t>
            </a:r>
            <a:r>
              <a:rPr sz="2400" b="1" spc="-10" dirty="0">
                <a:latin typeface="Arial"/>
                <a:cs typeface="Arial"/>
              </a:rPr>
              <a:t>а</a:t>
            </a:r>
            <a:r>
              <a:rPr sz="2400" b="1" dirty="0">
                <a:latin typeface="Arial"/>
                <a:cs typeface="Arial"/>
              </a:rPr>
              <a:t>м</a:t>
            </a:r>
            <a:r>
              <a:rPr sz="2400" b="1" spc="-4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а,	адап</a:t>
            </a:r>
            <a:r>
              <a:rPr sz="2400" b="1" spc="-30" dirty="0">
                <a:latin typeface="Arial"/>
                <a:cs typeface="Arial"/>
              </a:rPr>
              <a:t>т</a:t>
            </a:r>
            <a:r>
              <a:rPr sz="2400" b="1" dirty="0">
                <a:latin typeface="Arial"/>
                <a:cs typeface="Arial"/>
              </a:rPr>
              <a:t>ир</a:t>
            </a:r>
            <a:r>
              <a:rPr sz="2400" b="1" spc="-10" dirty="0">
                <a:latin typeface="Arial"/>
                <a:cs typeface="Arial"/>
              </a:rPr>
              <a:t>о</a:t>
            </a:r>
            <a:r>
              <a:rPr sz="2400" b="1" spc="-40" dirty="0">
                <a:latin typeface="Arial"/>
                <a:cs typeface="Arial"/>
              </a:rPr>
              <a:t>в</a:t>
            </a:r>
            <a:r>
              <a:rPr sz="2400" b="1" dirty="0">
                <a:latin typeface="Arial"/>
                <a:cs typeface="Arial"/>
              </a:rPr>
              <a:t>анная	для  </a:t>
            </a:r>
            <a:r>
              <a:rPr sz="2400" b="1" spc="-10" dirty="0">
                <a:latin typeface="Arial"/>
                <a:cs typeface="Arial"/>
              </a:rPr>
              <a:t>обучения	</a:t>
            </a:r>
            <a:r>
              <a:rPr sz="2400" b="1" dirty="0">
                <a:latin typeface="Arial"/>
                <a:cs typeface="Arial"/>
              </a:rPr>
              <a:t>лиц	</a:t>
            </a:r>
            <a:r>
              <a:rPr sz="2400" b="1" spc="-5" dirty="0">
                <a:latin typeface="Arial"/>
                <a:cs typeface="Arial"/>
              </a:rPr>
              <a:t>с		ограниченными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возможностями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здоровья </a:t>
            </a:r>
            <a:r>
              <a:rPr sz="2400" b="1" dirty="0">
                <a:latin typeface="Arial"/>
                <a:cs typeface="Arial"/>
              </a:rPr>
              <a:t>и лиц </a:t>
            </a:r>
            <a:r>
              <a:rPr sz="2400" b="1" spc="-5" dirty="0">
                <a:latin typeface="Arial"/>
                <a:cs typeface="Arial"/>
              </a:rPr>
              <a:t>с </a:t>
            </a:r>
            <a:r>
              <a:rPr sz="2400" b="1" spc="-10" dirty="0">
                <a:latin typeface="Arial"/>
                <a:cs typeface="Arial"/>
              </a:rPr>
              <a:t>инвалидностью </a:t>
            </a:r>
            <a:r>
              <a:rPr sz="2400" b="1" spc="-5" dirty="0">
                <a:latin typeface="Arial"/>
                <a:cs typeface="Arial"/>
              </a:rPr>
              <a:t>с </a:t>
            </a:r>
            <a:r>
              <a:rPr sz="2400" b="1" spc="-30" dirty="0">
                <a:latin typeface="Arial"/>
                <a:cs typeface="Arial"/>
              </a:rPr>
              <a:t>учетом  </a:t>
            </a:r>
            <a:r>
              <a:rPr sz="2400" b="1" spc="-10" dirty="0">
                <a:latin typeface="Arial"/>
                <a:cs typeface="Arial"/>
              </a:rPr>
              <a:t>особенностей</a:t>
            </a:r>
            <a:r>
              <a:rPr sz="2400" b="1" spc="2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их</a:t>
            </a:r>
            <a:r>
              <a:rPr sz="2400" b="1" spc="16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психофизического		</a:t>
            </a:r>
            <a:r>
              <a:rPr sz="2400" b="1" spc="-5" dirty="0">
                <a:latin typeface="Arial"/>
                <a:cs typeface="Arial"/>
              </a:rPr>
              <a:t>развития,  индивидуальных		</a:t>
            </a:r>
            <a:r>
              <a:rPr sz="2400" b="1" spc="-25" dirty="0">
                <a:latin typeface="Arial"/>
                <a:cs typeface="Arial"/>
              </a:rPr>
              <a:t>возможностей	</a:t>
            </a:r>
            <a:r>
              <a:rPr sz="2400" b="1" dirty="0">
                <a:latin typeface="Arial"/>
                <a:cs typeface="Arial"/>
              </a:rPr>
              <a:t>и	при  </a:t>
            </a:r>
            <a:r>
              <a:rPr sz="2400" b="1" spc="-25" dirty="0">
                <a:latin typeface="Arial"/>
                <a:cs typeface="Arial"/>
              </a:rPr>
              <a:t>необходимости		</a:t>
            </a:r>
            <a:r>
              <a:rPr sz="2400" b="1" spc="-10" dirty="0">
                <a:latin typeface="Arial"/>
                <a:cs typeface="Arial"/>
              </a:rPr>
              <a:t>обеспечивающая	коррекцию  нарушений	</a:t>
            </a:r>
            <a:r>
              <a:rPr sz="2400" b="1" spc="-5" dirty="0">
                <a:latin typeface="Arial"/>
                <a:cs typeface="Arial"/>
              </a:rPr>
              <a:t>развития	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социальную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адаптацию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указанных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лиц.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Arial"/>
                <a:cs typeface="Arial"/>
              </a:rPr>
              <a:t>(ФЗ, </a:t>
            </a:r>
            <a:r>
              <a:rPr sz="2400" b="1" spc="-50" dirty="0">
                <a:latin typeface="Arial"/>
                <a:cs typeface="Arial"/>
              </a:rPr>
              <a:t>ст.2, </a:t>
            </a:r>
            <a:r>
              <a:rPr sz="2400" b="1" dirty="0">
                <a:latin typeface="Arial"/>
                <a:cs typeface="Arial"/>
              </a:rPr>
              <a:t>п.п.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28)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175" y="260350"/>
            <a:ext cx="5345176" cy="5616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370838"/>
            <a:ext cx="8369934" cy="3515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2300" b="1" spc="-10" dirty="0">
                <a:latin typeface="Arial"/>
                <a:cs typeface="Arial"/>
              </a:rPr>
              <a:t>Комплексный сбор </a:t>
            </a:r>
            <a:r>
              <a:rPr sz="2300" b="1" dirty="0">
                <a:latin typeface="Arial"/>
                <a:cs typeface="Arial"/>
              </a:rPr>
              <a:t>данных о </a:t>
            </a:r>
            <a:r>
              <a:rPr sz="2300" b="1" spc="-5" dirty="0">
                <a:latin typeface="Arial"/>
                <a:cs typeface="Arial"/>
              </a:rPr>
              <a:t>ребенке </a:t>
            </a:r>
            <a:r>
              <a:rPr sz="2300" b="1" dirty="0">
                <a:latin typeface="Arial"/>
                <a:cs typeface="Arial"/>
              </a:rPr>
              <a:t>с</a:t>
            </a:r>
            <a:r>
              <a:rPr sz="2300" b="1" spc="-145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ОВЗ.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2300" b="1" spc="-15" dirty="0">
                <a:latin typeface="Arial"/>
                <a:cs typeface="Arial"/>
              </a:rPr>
              <a:t>Составление всесторонней </a:t>
            </a:r>
            <a:r>
              <a:rPr sz="2300" b="1" spc="-10" dirty="0">
                <a:latin typeface="Arial"/>
                <a:cs typeface="Arial"/>
              </a:rPr>
              <a:t>характеристики </a:t>
            </a:r>
            <a:r>
              <a:rPr sz="2300" b="1" dirty="0">
                <a:latin typeface="Arial"/>
                <a:cs typeface="Arial"/>
              </a:rPr>
              <a:t>по</a:t>
            </a:r>
            <a:r>
              <a:rPr sz="2300" b="1" spc="4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сферам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300" b="1" spc="-5" dirty="0">
                <a:latin typeface="Arial"/>
                <a:cs typeface="Arial"/>
              </a:rPr>
              <a:t>развития </a:t>
            </a:r>
            <a:r>
              <a:rPr sz="2300" b="1" dirty="0">
                <a:latin typeface="Arial"/>
                <a:cs typeface="Arial"/>
              </a:rPr>
              <a:t>на </a:t>
            </a:r>
            <a:r>
              <a:rPr sz="2300" b="1" spc="-5" dirty="0">
                <a:latin typeface="Arial"/>
                <a:cs typeface="Arial"/>
              </a:rPr>
              <a:t>ребенка </a:t>
            </a:r>
            <a:r>
              <a:rPr sz="2300" b="1" dirty="0">
                <a:latin typeface="Arial"/>
                <a:cs typeface="Arial"/>
              </a:rPr>
              <a:t>с</a:t>
            </a:r>
            <a:r>
              <a:rPr sz="2300" b="1" spc="-100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ОВЗ.</a:t>
            </a:r>
            <a:endParaRPr sz="2300">
              <a:latin typeface="Arial"/>
              <a:cs typeface="Arial"/>
            </a:endParaRPr>
          </a:p>
          <a:p>
            <a:pPr marL="355600" marR="495300" indent="-342900">
              <a:lnSpc>
                <a:spcPct val="100000"/>
              </a:lnSpc>
              <a:buFont typeface="Arial"/>
              <a:buAutoNum type="arabicPeriod" startAt="3"/>
              <a:tabLst>
                <a:tab pos="355600" algn="l"/>
              </a:tabLst>
            </a:pPr>
            <a:r>
              <a:rPr sz="2300" b="1" spc="-5" dirty="0">
                <a:latin typeface="Arial"/>
                <a:cs typeface="Arial"/>
              </a:rPr>
              <a:t>Определение </a:t>
            </a:r>
            <a:r>
              <a:rPr sz="2300" b="1" dirty="0">
                <a:latin typeface="Arial"/>
                <a:cs typeface="Arial"/>
              </a:rPr>
              <a:t>СИЛЬНЫХ и слабых </a:t>
            </a:r>
            <a:r>
              <a:rPr sz="2300" b="1" spc="-15" dirty="0">
                <a:latin typeface="Arial"/>
                <a:cs typeface="Arial"/>
              </a:rPr>
              <a:t>сторон</a:t>
            </a:r>
            <a:r>
              <a:rPr sz="2300" b="1" spc="-8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развития  ребенка </a:t>
            </a:r>
            <a:r>
              <a:rPr sz="2300" b="1" dirty="0">
                <a:latin typeface="Arial"/>
                <a:cs typeface="Arial"/>
              </a:rPr>
              <a:t>с</a:t>
            </a:r>
            <a:r>
              <a:rPr sz="2300" b="1" spc="-114" dirty="0">
                <a:latin typeface="Arial"/>
                <a:cs typeface="Arial"/>
              </a:rPr>
              <a:t> </a:t>
            </a:r>
            <a:r>
              <a:rPr sz="2300" b="1" spc="-10" dirty="0">
                <a:latin typeface="Arial"/>
                <a:cs typeface="Arial"/>
              </a:rPr>
              <a:t>ОВЗ.</a:t>
            </a:r>
            <a:endParaRPr sz="23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AutoNum type="arabicPeriod" startAt="3"/>
              <a:tabLst>
                <a:tab pos="355600" algn="l"/>
              </a:tabLst>
            </a:pPr>
            <a:r>
              <a:rPr sz="2300" b="1" spc="-5" dirty="0">
                <a:latin typeface="Arial"/>
                <a:cs typeface="Arial"/>
              </a:rPr>
              <a:t>Определение актуальных </a:t>
            </a:r>
            <a:r>
              <a:rPr sz="2300" b="1" spc="-20" dirty="0">
                <a:latin typeface="Arial"/>
                <a:cs typeface="Arial"/>
              </a:rPr>
              <a:t>долгосрочных </a:t>
            </a:r>
            <a:r>
              <a:rPr sz="2300" b="1" spc="-5" dirty="0">
                <a:latin typeface="Arial"/>
                <a:cs typeface="Arial"/>
              </a:rPr>
              <a:t>целей</a:t>
            </a:r>
            <a:r>
              <a:rPr sz="2300" b="1" spc="-3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и</a:t>
            </a:r>
            <a:endParaRPr sz="23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300" b="1" spc="-15" dirty="0">
                <a:latin typeface="Arial"/>
                <a:cs typeface="Arial"/>
              </a:rPr>
              <a:t>краткосрочных </a:t>
            </a:r>
            <a:r>
              <a:rPr sz="2300" b="1" spc="-20" dirty="0">
                <a:latin typeface="Arial"/>
                <a:cs typeface="Arial"/>
              </a:rPr>
              <a:t>задач </a:t>
            </a:r>
            <a:r>
              <a:rPr sz="2300" b="1" spc="-5" dirty="0">
                <a:latin typeface="Arial"/>
                <a:cs typeface="Arial"/>
              </a:rPr>
              <a:t>(шагов </a:t>
            </a:r>
            <a:r>
              <a:rPr sz="2300" b="1" spc="-15" dirty="0">
                <a:latin typeface="Arial"/>
                <a:cs typeface="Arial"/>
              </a:rPr>
              <a:t>достижения</a:t>
            </a:r>
            <a:r>
              <a:rPr sz="2300" b="1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целей).</a:t>
            </a:r>
            <a:endParaRPr sz="2300">
              <a:latin typeface="Arial"/>
              <a:cs typeface="Arial"/>
            </a:endParaRPr>
          </a:p>
          <a:p>
            <a:pPr marL="355600" marR="139700" indent="-342900">
              <a:lnSpc>
                <a:spcPct val="100000"/>
              </a:lnSpc>
              <a:buFont typeface="Arial"/>
              <a:buAutoNum type="arabicPeriod" startAt="5"/>
              <a:tabLst>
                <a:tab pos="355600" algn="l"/>
              </a:tabLst>
            </a:pPr>
            <a:r>
              <a:rPr sz="2300" b="1" dirty="0">
                <a:latin typeface="Arial"/>
                <a:cs typeface="Arial"/>
              </a:rPr>
              <a:t>В </a:t>
            </a:r>
            <a:r>
              <a:rPr sz="2300" b="1" spc="-25" dirty="0">
                <a:latin typeface="Arial"/>
                <a:cs typeface="Arial"/>
              </a:rPr>
              <a:t>соответствии </a:t>
            </a:r>
            <a:r>
              <a:rPr sz="2300" b="1" dirty="0">
                <a:latin typeface="Arial"/>
                <a:cs typeface="Arial"/>
              </a:rPr>
              <a:t>с п. 1, 2, 3, 4 </a:t>
            </a:r>
            <a:r>
              <a:rPr sz="2300" b="1" spc="-15" dirty="0">
                <a:latin typeface="Arial"/>
                <a:cs typeface="Arial"/>
              </a:rPr>
              <a:t>составление  </a:t>
            </a:r>
            <a:r>
              <a:rPr sz="2300" b="1" spc="-5" dirty="0">
                <a:latin typeface="Arial"/>
                <a:cs typeface="Arial"/>
              </a:rPr>
              <a:t>адаптированных </a:t>
            </a:r>
            <a:r>
              <a:rPr sz="2300" b="1" spc="-10" dirty="0">
                <a:latin typeface="Arial"/>
                <a:cs typeface="Arial"/>
              </a:rPr>
              <a:t>общеобразовательных </a:t>
            </a:r>
            <a:r>
              <a:rPr sz="2300" b="1" dirty="0">
                <a:latin typeface="Arial"/>
                <a:cs typeface="Arial"/>
              </a:rPr>
              <a:t>программ</a:t>
            </a:r>
            <a:r>
              <a:rPr sz="2300" b="1" spc="-5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по  </a:t>
            </a:r>
            <a:r>
              <a:rPr sz="2300" b="1" spc="-10" dirty="0">
                <a:latin typeface="Arial"/>
                <a:cs typeface="Arial"/>
              </a:rPr>
              <a:t>предметам.</a:t>
            </a:r>
            <a:endParaRPr sz="23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127" y="291084"/>
            <a:ext cx="8619744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56003" y="260604"/>
            <a:ext cx="6202680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32663"/>
            <a:ext cx="8496935" cy="769620"/>
          </a:xfrm>
          <a:custGeom>
            <a:avLst/>
            <a:gdLst/>
            <a:ahLst/>
            <a:cxnLst/>
            <a:rect l="l" t="t" r="r" b="b"/>
            <a:pathLst>
              <a:path w="8496935" h="769619">
                <a:moveTo>
                  <a:pt x="0" y="769442"/>
                </a:moveTo>
                <a:lnTo>
                  <a:pt x="8496935" y="769442"/>
                </a:lnTo>
                <a:lnTo>
                  <a:pt x="8496935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32663"/>
            <a:ext cx="8496935" cy="769620"/>
          </a:xfrm>
          <a:custGeom>
            <a:avLst/>
            <a:gdLst/>
            <a:ahLst/>
            <a:cxnLst/>
            <a:rect l="l" t="t" r="r" b="b"/>
            <a:pathLst>
              <a:path w="8496935" h="769619">
                <a:moveTo>
                  <a:pt x="0" y="769442"/>
                </a:moveTo>
                <a:lnTo>
                  <a:pt x="8496935" y="769442"/>
                </a:lnTo>
                <a:lnTo>
                  <a:pt x="8496935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95627" y="280415"/>
            <a:ext cx="6123432" cy="995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1947" y="776604"/>
            <a:ext cx="6851650" cy="4217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  <a:tabLst>
                <a:tab pos="758825" algn="l"/>
                <a:tab pos="2712720" algn="l"/>
              </a:tabLst>
            </a:pPr>
            <a:r>
              <a:rPr sz="2400" b="1" spc="-5" dirty="0">
                <a:latin typeface="Arial"/>
                <a:cs typeface="Arial"/>
              </a:rPr>
              <a:t>Для	реализации	адаптированной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  <a:tabLst>
                <a:tab pos="2840990" algn="l"/>
              </a:tabLst>
            </a:pPr>
            <a:r>
              <a:rPr sz="2400" b="1" spc="-10" dirty="0">
                <a:latin typeface="Arial"/>
                <a:cs typeface="Arial"/>
              </a:rPr>
              <a:t>образовательной	</a:t>
            </a:r>
            <a:r>
              <a:rPr sz="2400" b="1" spc="-5" dirty="0">
                <a:latin typeface="Arial"/>
                <a:cs typeface="Arial"/>
              </a:rPr>
              <a:t>программы</a:t>
            </a:r>
            <a:endParaRPr sz="24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1440"/>
              </a:spcBef>
              <a:tabLst>
                <a:tab pos="2846705" algn="l"/>
                <a:tab pos="4610100" algn="l"/>
                <a:tab pos="4947920" algn="l"/>
              </a:tabLst>
            </a:pPr>
            <a:r>
              <a:rPr sz="2400" b="1" dirty="0">
                <a:latin typeface="Arial"/>
                <a:cs typeface="Arial"/>
              </a:rPr>
              <a:t>и  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сопровождения	</a:t>
            </a:r>
            <a:r>
              <a:rPr sz="2400" b="1" spc="-15" dirty="0">
                <a:latin typeface="Arial"/>
                <a:cs typeface="Arial"/>
              </a:rPr>
              <a:t>учащегося	</a:t>
            </a:r>
            <a:r>
              <a:rPr sz="2400" b="1" spc="-5" dirty="0">
                <a:latin typeface="Arial"/>
                <a:cs typeface="Arial"/>
              </a:rPr>
              <a:t>с	</a:t>
            </a:r>
            <a:r>
              <a:rPr sz="2400" b="1" spc="-15" dirty="0">
                <a:latin typeface="Arial"/>
                <a:cs typeface="Arial"/>
              </a:rPr>
              <a:t>ОВЗ</a:t>
            </a:r>
            <a:endParaRPr sz="2400">
              <a:latin typeface="Arial"/>
              <a:cs typeface="Arial"/>
            </a:endParaRPr>
          </a:p>
          <a:p>
            <a:pPr marL="12700" marR="5080" indent="-635" algn="ctr">
              <a:lnSpc>
                <a:spcPct val="150000"/>
              </a:lnSpc>
              <a:tabLst>
                <a:tab pos="367665" algn="l"/>
                <a:tab pos="1475105" algn="l"/>
                <a:tab pos="2277745" algn="l"/>
                <a:tab pos="2778760" algn="l"/>
                <a:tab pos="4933950" algn="l"/>
                <a:tab pos="5624830" algn="l"/>
              </a:tabLst>
            </a:pPr>
            <a:r>
              <a:rPr sz="2400" b="1" dirty="0">
                <a:latin typeface="Arial"/>
                <a:cs typeface="Arial"/>
              </a:rPr>
              <a:t>в	</a:t>
            </a:r>
            <a:r>
              <a:rPr sz="2400" b="1" spc="-30" dirty="0">
                <a:latin typeface="Arial"/>
                <a:cs typeface="Arial"/>
              </a:rPr>
              <a:t>школе	</a:t>
            </a:r>
            <a:r>
              <a:rPr sz="2400" b="1" spc="-10" dirty="0">
                <a:latin typeface="Arial"/>
                <a:cs typeface="Arial"/>
              </a:rPr>
              <a:t>должна  </a:t>
            </a:r>
            <a:r>
              <a:rPr sz="2400" b="1" spc="13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функционировать	</a:t>
            </a:r>
            <a:r>
              <a:rPr sz="2400" b="1" spc="-10" dirty="0">
                <a:latin typeface="Arial"/>
                <a:cs typeface="Arial"/>
              </a:rPr>
              <a:t>служба  </a:t>
            </a:r>
            <a:r>
              <a:rPr sz="2400" b="1" spc="-20" dirty="0">
                <a:latin typeface="Arial"/>
                <a:cs typeface="Arial"/>
              </a:rPr>
              <a:t>комплексного	</a:t>
            </a:r>
            <a:r>
              <a:rPr sz="2400" b="1" spc="-10" dirty="0">
                <a:latin typeface="Arial"/>
                <a:cs typeface="Arial"/>
              </a:rPr>
              <a:t>сопровождения	</a:t>
            </a:r>
            <a:r>
              <a:rPr sz="2400" b="1" spc="-15" dirty="0">
                <a:latin typeface="Arial"/>
                <a:cs typeface="Arial"/>
              </a:rPr>
              <a:t>учащегося  </a:t>
            </a:r>
            <a:r>
              <a:rPr sz="2400" b="1" dirty="0">
                <a:latin typeface="Arial"/>
                <a:cs typeface="Arial"/>
              </a:rPr>
              <a:t>(ПМПк), в </a:t>
            </a:r>
            <a:r>
              <a:rPr sz="2400" b="1" spc="-20" dirty="0">
                <a:latin typeface="Arial"/>
                <a:cs typeface="Arial"/>
              </a:rPr>
              <a:t>задачи </a:t>
            </a:r>
            <a:r>
              <a:rPr sz="2400" b="1" spc="-25" dirty="0">
                <a:latin typeface="Arial"/>
                <a:cs typeface="Arial"/>
              </a:rPr>
              <a:t>которой </a:t>
            </a:r>
            <a:r>
              <a:rPr sz="2400" b="1" spc="-20" dirty="0">
                <a:latin typeface="Arial"/>
                <a:cs typeface="Arial"/>
              </a:rPr>
              <a:t>входит </a:t>
            </a:r>
            <a:r>
              <a:rPr sz="2400" b="1" spc="-10" dirty="0">
                <a:latin typeface="Arial"/>
                <a:cs typeface="Arial"/>
              </a:rPr>
              <a:t>реализация  </a:t>
            </a:r>
            <a:r>
              <a:rPr sz="2400" b="1" spc="-5" dirty="0">
                <a:latin typeface="Arial"/>
                <a:cs typeface="Arial"/>
              </a:rPr>
              <a:t>индивидуальной	</a:t>
            </a:r>
            <a:r>
              <a:rPr sz="2400" b="1" spc="-15" dirty="0">
                <a:latin typeface="Arial"/>
                <a:cs typeface="Arial"/>
              </a:rPr>
              <a:t>комплексной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Arial"/>
                <a:cs typeface="Arial"/>
              </a:rPr>
              <a:t>программы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развития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65" y="226567"/>
            <a:ext cx="8480425" cy="4734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60525">
              <a:lnSpc>
                <a:spcPct val="100000"/>
              </a:lnSpc>
              <a:tabLst>
                <a:tab pos="1904364" algn="l"/>
                <a:tab pos="2579370" algn="l"/>
                <a:tab pos="4457700" algn="l"/>
                <a:tab pos="5398770" algn="l"/>
              </a:tabLst>
            </a:pPr>
            <a:r>
              <a:rPr sz="2200" b="1" spc="-10" dirty="0">
                <a:latin typeface="Arial"/>
                <a:cs typeface="Arial"/>
              </a:rPr>
              <a:t>Ориентиром	</a:t>
            </a:r>
            <a:r>
              <a:rPr sz="2200" b="1" spc="-5" dirty="0">
                <a:latin typeface="Arial"/>
                <a:cs typeface="Arial"/>
              </a:rPr>
              <a:t>для	</a:t>
            </a:r>
            <a:r>
              <a:rPr sz="2200" b="1" spc="-15" dirty="0">
                <a:latin typeface="Arial"/>
                <a:cs typeface="Arial"/>
              </a:rPr>
              <a:t>составления	</a:t>
            </a:r>
            <a:r>
              <a:rPr sz="2200" b="1" spc="-10" dirty="0">
                <a:latin typeface="Arial"/>
                <a:cs typeface="Arial"/>
              </a:rPr>
              <a:t>адаптированной 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образовательной	</a:t>
            </a:r>
            <a:r>
              <a:rPr sz="2200" b="1" spc="-5" dirty="0">
                <a:latin typeface="Arial"/>
                <a:cs typeface="Arial"/>
              </a:rPr>
              <a:t>программы	</a:t>
            </a:r>
            <a:r>
              <a:rPr sz="2200" b="1" spc="-10" dirty="0">
                <a:latin typeface="Arial"/>
                <a:cs typeface="Arial"/>
              </a:rPr>
              <a:t>могут	</a:t>
            </a:r>
            <a:r>
              <a:rPr sz="2200" b="1" spc="-15" dirty="0">
                <a:latin typeface="Arial"/>
                <a:cs typeface="Arial"/>
              </a:rPr>
              <a:t>быть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126740" algn="l"/>
              </a:tabLst>
            </a:pPr>
            <a:r>
              <a:rPr sz="2200" u="heavy" spc="-55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35" dirty="0">
                <a:solidFill>
                  <a:srgbClr val="FF6600"/>
                </a:solidFill>
                <a:latin typeface="Arial"/>
                <a:cs typeface="Arial"/>
              </a:rPr>
              <a:t>ОБРАЗОВАТЕЛЬНЫЕ	</a:t>
            </a:r>
            <a:r>
              <a:rPr sz="2200" b="1" u="heavy" spc="-30" dirty="0">
                <a:solidFill>
                  <a:srgbClr val="FF6600"/>
                </a:solidFill>
                <a:latin typeface="Arial"/>
                <a:cs typeface="Arial"/>
              </a:rPr>
              <a:t>ПРОГРАММЫ</a:t>
            </a:r>
            <a:r>
              <a:rPr sz="2200" b="1" u="heavy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СПЕЦИАЛЬНЫХ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126740" algn="l"/>
                <a:tab pos="5577840" algn="l"/>
              </a:tabLst>
            </a:pPr>
            <a:r>
              <a:rPr sz="2200" u="heavy" spc="-55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35" dirty="0">
                <a:solidFill>
                  <a:srgbClr val="FF6600"/>
                </a:solidFill>
                <a:latin typeface="Arial"/>
                <a:cs typeface="Arial"/>
              </a:rPr>
              <a:t>ОБРАЗОВАТЕЛЬНЫХ	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УЧРЕЖДЕНИЙ</a:t>
            </a:r>
            <a:r>
              <a:rPr sz="2200" b="1" spc="-5" dirty="0">
                <a:latin typeface="Arial"/>
                <a:cs typeface="Arial"/>
              </a:rPr>
              <a:t>,  </a:t>
            </a:r>
            <a:r>
              <a:rPr sz="2200" b="1" spc="6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а	</a:t>
            </a:r>
            <a:r>
              <a:rPr sz="2200" b="1" spc="-15" dirty="0">
                <a:latin typeface="Arial"/>
                <a:cs typeface="Arial"/>
              </a:rPr>
              <a:t>также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199765" algn="l"/>
                <a:tab pos="4648835" algn="l"/>
                <a:tab pos="5323840" algn="l"/>
                <a:tab pos="6190615" algn="l"/>
              </a:tabLst>
            </a:pPr>
            <a:r>
              <a:rPr sz="2200" b="1" spc="-10" dirty="0">
                <a:latin typeface="Arial"/>
                <a:cs typeface="Arial"/>
              </a:rPr>
              <a:t>специализированные	учебники	</a:t>
            </a:r>
            <a:r>
              <a:rPr sz="2200" b="1" spc="-5" dirty="0">
                <a:latin typeface="Arial"/>
                <a:cs typeface="Arial"/>
              </a:rPr>
              <a:t>для	</a:t>
            </a:r>
            <a:r>
              <a:rPr sz="2200" b="1" spc="-25" dirty="0">
                <a:latin typeface="Arial"/>
                <a:cs typeface="Arial"/>
              </a:rPr>
              <a:t>школ	</a:t>
            </a:r>
            <a:r>
              <a:rPr sz="2200" b="1" spc="-20" dirty="0">
                <a:latin typeface="Arial"/>
                <a:cs typeface="Arial"/>
              </a:rPr>
              <a:t>этих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Arial"/>
                <a:cs typeface="Arial"/>
              </a:rPr>
              <a:t>видов, </a:t>
            </a:r>
            <a:r>
              <a:rPr sz="2200" b="1" spc="-20" dirty="0">
                <a:latin typeface="Arial"/>
                <a:cs typeface="Arial"/>
              </a:rPr>
              <a:t>соответствующая </a:t>
            </a:r>
            <a:r>
              <a:rPr sz="2200" b="1" spc="-15" dirty="0">
                <a:latin typeface="Arial"/>
                <a:cs typeface="Arial"/>
              </a:rPr>
              <a:t>методическая</a:t>
            </a:r>
            <a:r>
              <a:rPr sz="2200" b="1" spc="15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литература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1597025" marR="5080">
              <a:lnSpc>
                <a:spcPct val="100000"/>
              </a:lnSpc>
              <a:tabLst>
                <a:tab pos="2987675" algn="l"/>
                <a:tab pos="3329304" algn="l"/>
                <a:tab pos="3452495" algn="l"/>
                <a:tab pos="3661410" algn="l"/>
                <a:tab pos="3931920" algn="l"/>
                <a:tab pos="4061460" algn="l"/>
                <a:tab pos="5397500" algn="l"/>
                <a:tab pos="6608445" algn="l"/>
              </a:tabLst>
            </a:pPr>
            <a:r>
              <a:rPr sz="2200" b="1" spc="-50" dirty="0">
                <a:latin typeface="Arial"/>
                <a:cs typeface="Arial"/>
              </a:rPr>
              <a:t>Поэтому,	</a:t>
            </a:r>
            <a:r>
              <a:rPr sz="2200" b="1" spc="-5" dirty="0">
                <a:latin typeface="Arial"/>
                <a:cs typeface="Arial"/>
              </a:rPr>
              <a:t>для	</a:t>
            </a:r>
            <a:r>
              <a:rPr sz="2200" b="1" spc="-10" dirty="0">
                <a:latin typeface="Arial"/>
                <a:cs typeface="Arial"/>
              </a:rPr>
              <a:t>разработки	адекватной  адаптированной		образовательной</a:t>
            </a:r>
            <a:r>
              <a:rPr sz="2200" b="1" spc="2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программы  </a:t>
            </a:r>
            <a:r>
              <a:rPr sz="2200" b="1" spc="-25" dirty="0">
                <a:latin typeface="Arial"/>
                <a:cs typeface="Arial"/>
              </a:rPr>
              <a:t>необходимо		</a:t>
            </a:r>
            <a:r>
              <a:rPr sz="2200" b="1" spc="-5" dirty="0">
                <a:latin typeface="Arial"/>
                <a:cs typeface="Arial"/>
              </a:rPr>
              <a:t>на	</a:t>
            </a:r>
            <a:r>
              <a:rPr sz="2200" b="1" spc="-15" dirty="0">
                <a:latin typeface="Arial"/>
                <a:cs typeface="Arial"/>
              </a:rPr>
              <a:t>этапе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10" dirty="0">
                <a:latin typeface="Arial"/>
                <a:cs typeface="Arial"/>
              </a:rPr>
              <a:t>предварительной </a:t>
            </a:r>
            <a:r>
              <a:rPr sz="2200" b="1" spc="-5" dirty="0">
                <a:latin typeface="Arial"/>
                <a:cs typeface="Arial"/>
              </a:rPr>
              <a:t> п</a:t>
            </a:r>
            <a:r>
              <a:rPr sz="2200" b="1" spc="-25" dirty="0">
                <a:latin typeface="Arial"/>
                <a:cs typeface="Arial"/>
              </a:rPr>
              <a:t>о</a:t>
            </a:r>
            <a:r>
              <a:rPr sz="2200" b="1" spc="-5" dirty="0">
                <a:latin typeface="Arial"/>
                <a:cs typeface="Arial"/>
              </a:rPr>
              <a:t>д</a:t>
            </a:r>
            <a:r>
              <a:rPr sz="2200" b="1" spc="-40" dirty="0">
                <a:latin typeface="Arial"/>
                <a:cs typeface="Arial"/>
              </a:rPr>
              <a:t>г</a:t>
            </a:r>
            <a:r>
              <a:rPr sz="2200" b="1" spc="-65" dirty="0">
                <a:latin typeface="Arial"/>
                <a:cs typeface="Arial"/>
              </a:rPr>
              <a:t>от</a:t>
            </a:r>
            <a:r>
              <a:rPr sz="2200" b="1" spc="-5" dirty="0">
                <a:latin typeface="Arial"/>
                <a:cs typeface="Arial"/>
              </a:rPr>
              <a:t>овки</a:t>
            </a:r>
            <a:r>
              <a:rPr sz="2200" b="1" dirty="0">
                <a:latin typeface="Arial"/>
                <a:cs typeface="Arial"/>
              </a:rPr>
              <a:t>	</a:t>
            </a:r>
            <a:r>
              <a:rPr sz="2200" u="heavy" spc="-550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П</a:t>
            </a:r>
            <a:r>
              <a:rPr sz="2200" b="1" u="heavy" spc="-25" dirty="0">
                <a:solidFill>
                  <a:srgbClr val="FF6600"/>
                </a:solidFill>
                <a:latin typeface="Arial"/>
                <a:cs typeface="Arial"/>
              </a:rPr>
              <a:t>Р</a:t>
            </a:r>
            <a:r>
              <a:rPr sz="2200" b="1" u="heavy" spc="-70" dirty="0">
                <a:solidFill>
                  <a:srgbClr val="FF6600"/>
                </a:solidFill>
                <a:latin typeface="Arial"/>
                <a:cs typeface="Arial"/>
              </a:rPr>
              <a:t>О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АН</a:t>
            </a:r>
            <a:r>
              <a:rPr sz="2200" b="1" u="heavy" spc="5" dirty="0">
                <a:solidFill>
                  <a:srgbClr val="FF6600"/>
                </a:solidFill>
                <a:latin typeface="Arial"/>
                <a:cs typeface="Arial"/>
              </a:rPr>
              <a:t>А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ЛИЗ</a:t>
            </a:r>
            <a:r>
              <a:rPr sz="2200" b="1" u="heavy" dirty="0">
                <a:solidFill>
                  <a:srgbClr val="FF6600"/>
                </a:solidFill>
                <a:latin typeface="Arial"/>
                <a:cs typeface="Arial"/>
              </a:rPr>
              <a:t>И</a:t>
            </a:r>
            <a:r>
              <a:rPr sz="2200" b="1" u="heavy" spc="-30" dirty="0">
                <a:solidFill>
                  <a:srgbClr val="FF6600"/>
                </a:solidFill>
                <a:latin typeface="Arial"/>
                <a:cs typeface="Arial"/>
              </a:rPr>
              <a:t>Р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О</a:t>
            </a:r>
            <a:r>
              <a:rPr sz="2200" b="1" u="heavy" spc="-120" dirty="0">
                <a:solidFill>
                  <a:srgbClr val="FF6600"/>
                </a:solidFill>
                <a:latin typeface="Arial"/>
                <a:cs typeface="Arial"/>
              </a:rPr>
              <a:t>В</a:t>
            </a:r>
            <a:r>
              <a:rPr sz="2200" b="1" u="heavy" spc="-114" dirty="0">
                <a:solidFill>
                  <a:srgbClr val="FF6600"/>
                </a:solidFill>
                <a:latin typeface="Arial"/>
                <a:cs typeface="Arial"/>
              </a:rPr>
              <a:t>А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ТЬ</a:t>
            </a:r>
            <a:r>
              <a:rPr sz="2200" b="1" u="heavy" dirty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П</a:t>
            </a:r>
            <a:r>
              <a:rPr sz="2200" b="1" u="heavy" spc="-30" dirty="0">
                <a:solidFill>
                  <a:srgbClr val="FF6600"/>
                </a:solidFill>
                <a:latin typeface="Arial"/>
                <a:cs typeface="Arial"/>
              </a:rPr>
              <a:t>Р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ОГ</a:t>
            </a:r>
            <a:r>
              <a:rPr sz="2200" b="1" u="heavy" spc="-204" dirty="0">
                <a:solidFill>
                  <a:srgbClr val="FF6600"/>
                </a:solidFill>
                <a:latin typeface="Arial"/>
                <a:cs typeface="Arial"/>
              </a:rPr>
              <a:t>Р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А</a:t>
            </a:r>
            <a:r>
              <a:rPr sz="2200" b="1" u="heavy" spc="-15" dirty="0">
                <a:solidFill>
                  <a:srgbClr val="FF6600"/>
                </a:solidFill>
                <a:latin typeface="Arial"/>
                <a:cs typeface="Arial"/>
              </a:rPr>
              <a:t>М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М</a:t>
            </a:r>
            <a:r>
              <a:rPr sz="2200" b="1" u="heavy" spc="-10" dirty="0">
                <a:solidFill>
                  <a:srgbClr val="FF6600"/>
                </a:solidFill>
                <a:latin typeface="Arial"/>
                <a:cs typeface="Arial"/>
              </a:rPr>
              <a:t>Ы</a:t>
            </a:r>
            <a:endParaRPr sz="2200">
              <a:latin typeface="Arial"/>
              <a:cs typeface="Arial"/>
            </a:endParaRPr>
          </a:p>
          <a:p>
            <a:pPr marL="1596390">
              <a:lnSpc>
                <a:spcPct val="100000"/>
              </a:lnSpc>
              <a:tabLst>
                <a:tab pos="4681855" algn="l"/>
                <a:tab pos="5695950" algn="l"/>
                <a:tab pos="6007735" algn="l"/>
              </a:tabLst>
            </a:pPr>
            <a:r>
              <a:rPr sz="2200" u="heavy" spc="-55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2200" b="1" u="heavy" spc="-10" dirty="0">
                <a:solidFill>
                  <a:srgbClr val="FF6600"/>
                </a:solidFill>
                <a:latin typeface="Arial"/>
                <a:cs typeface="Arial"/>
              </a:rPr>
              <a:t>ДЛЯ  </a:t>
            </a:r>
            <a:r>
              <a:rPr sz="2200" b="1" u="heavy" spc="110" dirty="0">
                <a:solidFill>
                  <a:srgbClr val="FF6600"/>
                </a:solidFill>
                <a:latin typeface="Arial"/>
                <a:cs typeface="Arial"/>
              </a:rPr>
              <a:t> </a:t>
            </a:r>
            <a:r>
              <a:rPr sz="2200" b="1" u="heavy" spc="-5" dirty="0">
                <a:solidFill>
                  <a:srgbClr val="FF6600"/>
                </a:solidFill>
                <a:latin typeface="Arial"/>
                <a:cs typeface="Arial"/>
              </a:rPr>
              <a:t>СПЕЦИАЛЬНЫХ	</a:t>
            </a:r>
            <a:r>
              <a:rPr sz="2200" b="1" u="heavy" spc="-20" dirty="0">
                <a:solidFill>
                  <a:srgbClr val="FF6600"/>
                </a:solidFill>
                <a:latin typeface="Arial"/>
                <a:cs typeface="Arial"/>
              </a:rPr>
              <a:t>ШКОЛ</a:t>
            </a:r>
            <a:r>
              <a:rPr sz="2200" b="1" spc="-20" dirty="0">
                <a:solidFill>
                  <a:srgbClr val="FF6600"/>
                </a:solidFill>
                <a:latin typeface="Arial"/>
                <a:cs typeface="Arial"/>
              </a:rPr>
              <a:t>	</a:t>
            </a:r>
            <a:r>
              <a:rPr sz="2200" b="1" spc="-5" dirty="0">
                <a:latin typeface="Arial"/>
                <a:cs typeface="Arial"/>
              </a:rPr>
              <a:t>с	</a:t>
            </a:r>
            <a:r>
              <a:rPr sz="2200" b="1" spc="-10" dirty="0">
                <a:latin typeface="Arial"/>
                <a:cs typeface="Arial"/>
              </a:rPr>
              <a:t>целью</a:t>
            </a:r>
            <a:endParaRPr sz="2200">
              <a:latin typeface="Arial"/>
              <a:cs typeface="Arial"/>
            </a:endParaRPr>
          </a:p>
          <a:p>
            <a:pPr marL="1597025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определения </a:t>
            </a:r>
            <a:r>
              <a:rPr sz="2200" b="1" spc="-20" dirty="0">
                <a:latin typeface="Arial"/>
                <a:cs typeface="Arial"/>
              </a:rPr>
              <a:t>необходимого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spc="-20" dirty="0">
                <a:latin typeface="Arial"/>
                <a:cs typeface="Arial"/>
              </a:rPr>
              <a:t>минимума</a:t>
            </a:r>
            <a:endParaRPr sz="2200">
              <a:latin typeface="Arial"/>
              <a:cs typeface="Arial"/>
            </a:endParaRPr>
          </a:p>
          <a:p>
            <a:pPr marL="1597025">
              <a:lnSpc>
                <a:spcPct val="100000"/>
              </a:lnSpc>
            </a:pPr>
            <a:r>
              <a:rPr sz="2200" b="1" spc="-5" dirty="0">
                <a:latin typeface="Arial"/>
                <a:cs typeface="Arial"/>
              </a:rPr>
              <a:t>содержания </a:t>
            </a:r>
            <a:r>
              <a:rPr sz="2200" b="1" spc="-10" dirty="0">
                <a:latin typeface="Arial"/>
                <a:cs typeface="Arial"/>
              </a:rPr>
              <a:t>обучения </a:t>
            </a:r>
            <a:r>
              <a:rPr sz="2200" b="1" spc="-15" dirty="0">
                <a:latin typeface="Arial"/>
                <a:cs typeface="Arial"/>
              </a:rPr>
              <a:t>детей </a:t>
            </a:r>
            <a:r>
              <a:rPr sz="2200" b="1" spc="-5" dirty="0">
                <a:latin typeface="Arial"/>
                <a:cs typeface="Arial"/>
              </a:rPr>
              <a:t>с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spc="-15" dirty="0">
                <a:latin typeface="Arial"/>
                <a:cs typeface="Arial"/>
              </a:rPr>
              <a:t>ОВЗ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7965440" y="6443958"/>
            <a:ext cx="901065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309496"/>
            <a:ext cx="8420735" cy="269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5" dirty="0">
                <a:latin typeface="Arial"/>
                <a:cs typeface="Arial"/>
              </a:rPr>
              <a:t>ознакомление  </a:t>
            </a:r>
            <a:r>
              <a:rPr sz="1600" b="1" spc="-5" dirty="0">
                <a:latin typeface="Arial"/>
                <a:cs typeface="Arial"/>
              </a:rPr>
              <a:t>с  правилами  инклюзивной  </a:t>
            </a:r>
            <a:r>
              <a:rPr sz="1600" b="1" spc="-25" dirty="0">
                <a:latin typeface="Arial"/>
                <a:cs typeface="Arial"/>
              </a:rPr>
              <a:t>школы</a:t>
            </a:r>
            <a:r>
              <a:rPr sz="1600" b="1" spc="2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(класса/группы);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20" dirty="0">
                <a:latin typeface="Arial"/>
                <a:cs typeface="Arial"/>
              </a:rPr>
              <a:t>сотрудничество  </a:t>
            </a:r>
            <a:r>
              <a:rPr sz="1600" b="1" spc="-5" dirty="0">
                <a:latin typeface="Arial"/>
                <a:cs typeface="Arial"/>
              </a:rPr>
              <a:t>и </a:t>
            </a:r>
            <a:r>
              <a:rPr sz="1600" b="1" spc="-10" dirty="0">
                <a:latin typeface="Arial"/>
                <a:cs typeface="Arial"/>
              </a:rPr>
              <a:t>согласованная </a:t>
            </a:r>
            <a:r>
              <a:rPr sz="1600" b="1" spc="-15" dirty="0">
                <a:latin typeface="Arial"/>
                <a:cs typeface="Arial"/>
              </a:rPr>
              <a:t>работа педагогического </a:t>
            </a:r>
            <a:r>
              <a:rPr sz="1600" b="1" spc="29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коллектива;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взаимоотношение </a:t>
            </a:r>
            <a:r>
              <a:rPr sz="1600" b="1" spc="-5" dirty="0">
                <a:latin typeface="Arial"/>
                <a:cs typeface="Arial"/>
              </a:rPr>
              <a:t>и </a:t>
            </a:r>
            <a:r>
              <a:rPr sz="1600" b="1" spc="-20" dirty="0">
                <a:latin typeface="Arial"/>
                <a:cs typeface="Arial"/>
              </a:rPr>
              <a:t>сотрудничество </a:t>
            </a:r>
            <a:r>
              <a:rPr sz="1600" b="1" spc="-25" dirty="0">
                <a:latin typeface="Arial"/>
                <a:cs typeface="Arial"/>
              </a:rPr>
              <a:t>школы </a:t>
            </a:r>
            <a:r>
              <a:rPr sz="1600" b="1" spc="-5" dirty="0">
                <a:latin typeface="Arial"/>
                <a:cs typeface="Arial"/>
              </a:rPr>
              <a:t>с</a:t>
            </a:r>
            <a:r>
              <a:rPr sz="1600" b="1" spc="2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родителями;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введение традиций </a:t>
            </a:r>
            <a:r>
              <a:rPr sz="1600" b="1" spc="-5" dirty="0">
                <a:latin typeface="Arial"/>
                <a:cs typeface="Arial"/>
              </a:rPr>
              <a:t>и </a:t>
            </a:r>
            <a:r>
              <a:rPr sz="1600" b="1" spc="-10" dirty="0">
                <a:latin typeface="Arial"/>
                <a:cs typeface="Arial"/>
              </a:rPr>
              <a:t>ритуалов </a:t>
            </a:r>
            <a:r>
              <a:rPr sz="1600" b="1" spc="-5" dirty="0">
                <a:latin typeface="Arial"/>
                <a:cs typeface="Arial"/>
              </a:rPr>
              <a:t>в </a:t>
            </a:r>
            <a:r>
              <a:rPr sz="1600" b="1" spc="-10" dirty="0">
                <a:latin typeface="Arial"/>
                <a:cs typeface="Arial"/>
              </a:rPr>
              <a:t>организацию </a:t>
            </a:r>
            <a:r>
              <a:rPr sz="1600" b="1" spc="-20" dirty="0">
                <a:latin typeface="Arial"/>
                <a:cs typeface="Arial"/>
              </a:rPr>
              <a:t>учебного</a:t>
            </a:r>
            <a:r>
              <a:rPr sz="1600" b="1" spc="3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дня;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5" dirty="0">
                <a:latin typeface="Arial"/>
                <a:cs typeface="Arial"/>
              </a:rPr>
              <a:t>использование  </a:t>
            </a:r>
            <a:r>
              <a:rPr sz="1600" b="1" spc="-10" dirty="0">
                <a:latin typeface="Arial"/>
                <a:cs typeface="Arial"/>
              </a:rPr>
              <a:t>невербальных  средств,  маркеров, </a:t>
            </a:r>
            <a:r>
              <a:rPr sz="1600" b="1" spc="-15" dirty="0">
                <a:latin typeface="Arial"/>
                <a:cs typeface="Arial"/>
              </a:rPr>
              <a:t>визуальных</a:t>
            </a:r>
            <a:r>
              <a:rPr sz="1600" b="1" spc="37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средств,</a:t>
            </a:r>
            <a:endParaRPr sz="16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напоминающих </a:t>
            </a:r>
            <a:r>
              <a:rPr sz="1600" b="1" spc="-5" dirty="0">
                <a:latin typeface="Arial"/>
                <a:cs typeface="Arial"/>
              </a:rPr>
              <a:t>о правилах инклюзивной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школы;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5" dirty="0">
                <a:latin typeface="Arial"/>
                <a:cs typeface="Arial"/>
              </a:rPr>
              <a:t>использование  </a:t>
            </a:r>
            <a:r>
              <a:rPr sz="1600" b="1" spc="-10" dirty="0">
                <a:latin typeface="Arial"/>
                <a:cs typeface="Arial"/>
              </a:rPr>
              <a:t>поощрений  для  </a:t>
            </a:r>
            <a:r>
              <a:rPr sz="1600" b="1" spc="-15" dirty="0">
                <a:latin typeface="Arial"/>
                <a:cs typeface="Arial"/>
              </a:rPr>
              <a:t>учащихся,  </a:t>
            </a:r>
            <a:r>
              <a:rPr sz="1600" b="1" spc="-20" dirty="0">
                <a:latin typeface="Arial"/>
                <a:cs typeface="Arial"/>
              </a:rPr>
              <a:t>которые  </a:t>
            </a:r>
            <a:r>
              <a:rPr sz="1600" b="1" spc="-15" dirty="0">
                <a:latin typeface="Arial"/>
                <a:cs typeface="Arial"/>
              </a:rPr>
              <a:t>выполняют  </a:t>
            </a:r>
            <a:r>
              <a:rPr sz="1600" b="1" spc="-20" dirty="0">
                <a:latin typeface="Arial"/>
                <a:cs typeface="Arial"/>
              </a:rPr>
              <a:t>эти </a:t>
            </a:r>
            <a:r>
              <a:rPr sz="1600" b="1" spc="7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правила;</a:t>
            </a:r>
            <a:endParaRPr sz="1600">
              <a:latin typeface="Arial"/>
              <a:cs typeface="Arial"/>
            </a:endParaRPr>
          </a:p>
          <a:p>
            <a:pPr marL="276225" marR="304800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5" dirty="0">
                <a:latin typeface="Arial"/>
                <a:cs typeface="Arial"/>
              </a:rPr>
              <a:t>составление </a:t>
            </a:r>
            <a:r>
              <a:rPr sz="1600" b="1" spc="-5" dirty="0">
                <a:latin typeface="Arial"/>
                <a:cs typeface="Arial"/>
              </a:rPr>
              <a:t>и </a:t>
            </a:r>
            <a:r>
              <a:rPr sz="1600" b="1" spc="-10" dirty="0">
                <a:latin typeface="Arial"/>
                <a:cs typeface="Arial"/>
              </a:rPr>
              <a:t>реализация индивидуального </a:t>
            </a:r>
            <a:r>
              <a:rPr sz="1600" b="1" spc="-5" dirty="0">
                <a:latin typeface="Arial"/>
                <a:cs typeface="Arial"/>
              </a:rPr>
              <a:t>плана </a:t>
            </a:r>
            <a:r>
              <a:rPr sz="1600" b="1" spc="-10" dirty="0">
                <a:latin typeface="Arial"/>
                <a:cs typeface="Arial"/>
              </a:rPr>
              <a:t>коррекции поведения  </a:t>
            </a:r>
            <a:r>
              <a:rPr sz="1600" b="1" spc="-20" dirty="0">
                <a:latin typeface="Arial"/>
                <a:cs typeface="Arial"/>
              </a:rPr>
              <a:t>учащегося </a:t>
            </a:r>
            <a:r>
              <a:rPr sz="1600" b="1" spc="-5" dirty="0">
                <a:latin typeface="Arial"/>
                <a:cs typeface="Arial"/>
              </a:rPr>
              <a:t>с ограниченными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возможностями;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  <a:tab pos="3329304" algn="l"/>
              </a:tabLst>
            </a:pPr>
            <a:r>
              <a:rPr sz="1600" b="1" spc="-15" dirty="0">
                <a:latin typeface="Arial"/>
                <a:cs typeface="Arial"/>
              </a:rPr>
              <a:t>предоставление   </a:t>
            </a:r>
            <a:r>
              <a:rPr sz="1600" b="1" spc="20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учащемуся	</a:t>
            </a:r>
            <a:r>
              <a:rPr sz="1600" b="1" spc="-10" dirty="0">
                <a:latin typeface="Arial"/>
                <a:cs typeface="Arial"/>
              </a:rPr>
              <a:t>права  уединиться  </a:t>
            </a:r>
            <a:r>
              <a:rPr sz="1600" b="1" spc="-5" dirty="0">
                <a:latin typeface="Arial"/>
                <a:cs typeface="Arial"/>
              </a:rPr>
              <a:t>на  </a:t>
            </a:r>
            <a:r>
              <a:rPr sz="1600" b="1" spc="-15" dirty="0">
                <a:latin typeface="Arial"/>
                <a:cs typeface="Arial"/>
              </a:rPr>
              <a:t>некоторое  </a:t>
            </a:r>
            <a:r>
              <a:rPr sz="1600" b="1" spc="-10" dirty="0">
                <a:latin typeface="Arial"/>
                <a:cs typeface="Arial"/>
              </a:rPr>
              <a:t>время </a:t>
            </a:r>
            <a:r>
              <a:rPr sz="1600" b="1" spc="17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  <a:p>
            <a:pPr marL="27622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классном </a:t>
            </a:r>
            <a:r>
              <a:rPr sz="1600" b="1" spc="-20" dirty="0">
                <a:latin typeface="Arial"/>
                <a:cs typeface="Arial"/>
              </a:rPr>
              <a:t>«уголке </a:t>
            </a:r>
            <a:r>
              <a:rPr sz="1600" b="1" spc="-10" dirty="0">
                <a:latin typeface="Arial"/>
                <a:cs typeface="Arial"/>
              </a:rPr>
              <a:t>тишины» </a:t>
            </a:r>
            <a:r>
              <a:rPr sz="1600" b="1" spc="-5" dirty="0">
                <a:latin typeface="Arial"/>
                <a:cs typeface="Arial"/>
              </a:rPr>
              <a:t>или </a:t>
            </a:r>
            <a:r>
              <a:rPr sz="1600" b="1" spc="-10" dirty="0">
                <a:latin typeface="Arial"/>
                <a:cs typeface="Arial"/>
              </a:rPr>
              <a:t>«кабинете для индивидуальной</a:t>
            </a:r>
            <a:r>
              <a:rPr sz="1600" b="1" spc="31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работы»;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15179" y="3992371"/>
            <a:ext cx="5152390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и  </a:t>
            </a:r>
            <a:r>
              <a:rPr sz="1600" b="1" spc="-15" dirty="0">
                <a:latin typeface="Arial"/>
                <a:cs typeface="Arial"/>
              </a:rPr>
              <a:t>использование  кодовой 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системы;</a:t>
            </a:r>
            <a:endParaRPr sz="1600">
              <a:latin typeface="Arial"/>
              <a:cs typeface="Arial"/>
            </a:endParaRPr>
          </a:p>
          <a:p>
            <a:pPr marL="55880" marR="5080" indent="-4381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мер </a:t>
            </a:r>
            <a:r>
              <a:rPr sz="1600" b="1" spc="-10" dirty="0">
                <a:latin typeface="Arial"/>
                <a:cs typeface="Arial"/>
              </a:rPr>
              <a:t>предупреждения </a:t>
            </a:r>
            <a:r>
              <a:rPr sz="1600" b="1" spc="-15" dirty="0">
                <a:latin typeface="Arial"/>
                <a:cs typeface="Arial"/>
              </a:rPr>
              <a:t>недопустимого </a:t>
            </a:r>
            <a:r>
              <a:rPr sz="1600" b="1" spc="-10" dirty="0">
                <a:latin typeface="Arial"/>
                <a:cs typeface="Arial"/>
              </a:rPr>
              <a:t>поведения;  </a:t>
            </a:r>
            <a:r>
              <a:rPr sz="1600" b="1" spc="-5" dirty="0">
                <a:latin typeface="Arial"/>
                <a:cs typeface="Arial"/>
              </a:rPr>
              <a:t>социально  </a:t>
            </a:r>
            <a:r>
              <a:rPr sz="1600" b="1" spc="-20" dirty="0">
                <a:latin typeface="Arial"/>
                <a:cs typeface="Arial"/>
              </a:rPr>
              <a:t>приемлемого 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поведения;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3992371"/>
            <a:ext cx="1461770" cy="1230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разработка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10" dirty="0">
                <a:latin typeface="Arial"/>
                <a:cs typeface="Arial"/>
              </a:rPr>
              <a:t>разработка</a:t>
            </a:r>
            <a:endParaRPr sz="1600">
              <a:latin typeface="Arial"/>
              <a:cs typeface="Arial"/>
            </a:endParaRPr>
          </a:p>
          <a:p>
            <a:pPr marL="276225" indent="-263525">
              <a:lnSpc>
                <a:spcPct val="100000"/>
              </a:lnSpc>
              <a:buFont typeface="Wingdings"/>
              <a:buChar char=""/>
              <a:tabLst>
                <a:tab pos="276860" algn="l"/>
              </a:tabLst>
            </a:pP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35" dirty="0">
                <a:latin typeface="Arial"/>
                <a:cs typeface="Arial"/>
              </a:rPr>
              <a:t>о</a:t>
            </a:r>
            <a:r>
              <a:rPr sz="1600" b="1" spc="-5" dirty="0">
                <a:latin typeface="Arial"/>
                <a:cs typeface="Arial"/>
              </a:rPr>
              <a:t>спи</a:t>
            </a:r>
            <a:r>
              <a:rPr sz="1600" b="1" spc="-20" dirty="0">
                <a:latin typeface="Arial"/>
                <a:cs typeface="Arial"/>
              </a:rPr>
              <a:t>т</a:t>
            </a:r>
            <a:r>
              <a:rPr sz="1600" b="1" spc="-5" dirty="0">
                <a:latin typeface="Arial"/>
                <a:cs typeface="Arial"/>
              </a:rPr>
              <a:t>ание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Wingdings"/>
                <a:cs typeface="Wingdings"/>
              </a:rPr>
              <a:t>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6394" y="4723892"/>
            <a:ext cx="8185784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поощрение </a:t>
            </a:r>
            <a:r>
              <a:rPr sz="1600" b="1" spc="-15" dirty="0">
                <a:latin typeface="Arial"/>
                <a:cs typeface="Arial"/>
              </a:rPr>
              <a:t>стремления </a:t>
            </a:r>
            <a:r>
              <a:rPr sz="1600" b="1" spc="-20" dirty="0">
                <a:latin typeface="Arial"/>
                <a:cs typeface="Arial"/>
              </a:rPr>
              <a:t>других </a:t>
            </a:r>
            <a:r>
              <a:rPr sz="1600" b="1" spc="-15" dirty="0">
                <a:latin typeface="Arial"/>
                <a:cs typeface="Arial"/>
              </a:rPr>
              <a:t>учащихся </a:t>
            </a:r>
            <a:r>
              <a:rPr sz="1600" b="1" spc="-5" dirty="0">
                <a:latin typeface="Arial"/>
                <a:cs typeface="Arial"/>
              </a:rPr>
              <a:t>к</a:t>
            </a:r>
            <a:r>
              <a:rPr sz="1600" b="1" spc="29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общению;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содействие  </a:t>
            </a:r>
            <a:r>
              <a:rPr sz="1600" b="1" spc="-5" dirty="0">
                <a:latin typeface="Arial"/>
                <a:cs typeface="Arial"/>
              </a:rPr>
              <a:t>обычным  </a:t>
            </a:r>
            <a:r>
              <a:rPr sz="1600" b="1" spc="-15" dirty="0">
                <a:latin typeface="Arial"/>
                <a:cs typeface="Arial"/>
              </a:rPr>
              <a:t>учащимся  </a:t>
            </a:r>
            <a:r>
              <a:rPr sz="1600" b="1" spc="-5" dirty="0">
                <a:latin typeface="Arial"/>
                <a:cs typeface="Arial"/>
              </a:rPr>
              <a:t>в  </a:t>
            </a:r>
            <a:r>
              <a:rPr sz="1600" b="1" spc="-10" dirty="0">
                <a:latin typeface="Arial"/>
                <a:cs typeface="Arial"/>
              </a:rPr>
              <a:t>овладении  </a:t>
            </a:r>
            <a:r>
              <a:rPr sz="1600" b="1" spc="-15" dirty="0">
                <a:latin typeface="Arial"/>
                <a:cs typeface="Arial"/>
              </a:rPr>
              <a:t>техникой  </a:t>
            </a:r>
            <a:r>
              <a:rPr sz="1600" b="1" spc="-10" dirty="0">
                <a:latin typeface="Arial"/>
                <a:cs typeface="Arial"/>
              </a:rPr>
              <a:t>общения  </a:t>
            </a:r>
            <a:r>
              <a:rPr sz="1600" b="1" spc="-5" dirty="0">
                <a:latin typeface="Arial"/>
                <a:cs typeface="Arial"/>
              </a:rPr>
              <a:t>с 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ребенком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с  ограниченными</a:t>
            </a:r>
            <a:r>
              <a:rPr sz="1600" b="1" spc="39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возможностями.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2127" y="291084"/>
            <a:ext cx="8619744" cy="893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659" y="260604"/>
            <a:ext cx="8569452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482" y="280415"/>
            <a:ext cx="8553005" cy="9951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948435"/>
            <a:ext cx="8446135" cy="467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7365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Пояснительная записка, раскрывающая </a:t>
            </a:r>
            <a:r>
              <a:rPr sz="1700" b="1" dirty="0">
                <a:latin typeface="Arial"/>
                <a:cs typeface="Arial"/>
              </a:rPr>
              <a:t>содержание </a:t>
            </a:r>
            <a:r>
              <a:rPr sz="1700" b="1" spc="-5" dirty="0">
                <a:latin typeface="Arial"/>
                <a:cs typeface="Arial"/>
              </a:rPr>
              <a:t>особых  образовательных </a:t>
            </a:r>
            <a:r>
              <a:rPr sz="1700" b="1" spc="-10" dirty="0">
                <a:latin typeface="Arial"/>
                <a:cs typeface="Arial"/>
              </a:rPr>
              <a:t>потребностей </a:t>
            </a:r>
            <a:r>
              <a:rPr sz="1700" b="1" spc="-5" dirty="0">
                <a:latin typeface="Arial"/>
                <a:cs typeface="Arial"/>
              </a:rPr>
              <a:t>ученика, </a:t>
            </a:r>
            <a:r>
              <a:rPr sz="1700" b="1" dirty="0">
                <a:latin typeface="Arial"/>
                <a:cs typeface="Arial"/>
              </a:rPr>
              <a:t>определяемых на </a:t>
            </a:r>
            <a:r>
              <a:rPr sz="1700" b="1" spc="-5" dirty="0">
                <a:latin typeface="Arial"/>
                <a:cs typeface="Arial"/>
              </a:rPr>
              <a:t>основе  </a:t>
            </a:r>
            <a:r>
              <a:rPr sz="1700" b="1" spc="-10" dirty="0">
                <a:latin typeface="Arial"/>
                <a:cs typeface="Arial"/>
              </a:rPr>
              <a:t>заключения </a:t>
            </a:r>
            <a:r>
              <a:rPr sz="1700" b="1" dirty="0">
                <a:latin typeface="Arial"/>
                <a:cs typeface="Arial"/>
              </a:rPr>
              <a:t>и </a:t>
            </a:r>
            <a:r>
              <a:rPr sz="1700" b="1" spc="-5" dirty="0">
                <a:latin typeface="Arial"/>
                <a:cs typeface="Arial"/>
              </a:rPr>
              <a:t>рекомендаций</a:t>
            </a:r>
            <a:r>
              <a:rPr sz="1700" b="1" spc="-1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ЦПМПК.</a:t>
            </a:r>
            <a:endParaRPr sz="1700">
              <a:latin typeface="Arial"/>
              <a:cs typeface="Arial"/>
            </a:endParaRPr>
          </a:p>
          <a:p>
            <a:pPr marL="355600" marR="8636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Индивидуальный учебный </a:t>
            </a:r>
            <a:r>
              <a:rPr sz="1700" b="1" dirty="0">
                <a:latin typeface="Arial"/>
                <a:cs typeface="Arial"/>
              </a:rPr>
              <a:t>план, </a:t>
            </a:r>
            <a:r>
              <a:rPr sz="1700" b="1" spc="-10" dirty="0">
                <a:latin typeface="Arial"/>
                <a:cs typeface="Arial"/>
              </a:rPr>
              <a:t>включающий объем </a:t>
            </a:r>
            <a:r>
              <a:rPr sz="1700" b="1" dirty="0">
                <a:latin typeface="Arial"/>
                <a:cs typeface="Arial"/>
              </a:rPr>
              <a:t>и </a:t>
            </a:r>
            <a:r>
              <a:rPr sz="1700" b="1" spc="-15" dirty="0">
                <a:latin typeface="Arial"/>
                <a:cs typeface="Arial"/>
              </a:rPr>
              <a:t>формы  </a:t>
            </a:r>
            <a:r>
              <a:rPr sz="1700" b="1" spc="-5" dirty="0">
                <a:latin typeface="Arial"/>
                <a:cs typeface="Arial"/>
              </a:rPr>
              <a:t>организации</a:t>
            </a:r>
            <a:r>
              <a:rPr sz="1700" b="1" spc="-2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обучения.</a:t>
            </a:r>
            <a:endParaRPr sz="1700">
              <a:latin typeface="Arial"/>
              <a:cs typeface="Arial"/>
            </a:endParaRPr>
          </a:p>
          <a:p>
            <a:pPr marL="355600" marR="6350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</a:tabLst>
            </a:pPr>
            <a:r>
              <a:rPr sz="1700" b="1" spc="-5" dirty="0">
                <a:latin typeface="Arial"/>
                <a:cs typeface="Arial"/>
              </a:rPr>
              <a:t>Адаптированные </a:t>
            </a:r>
            <a:r>
              <a:rPr sz="1700" b="1" dirty="0">
                <a:latin typeface="Arial"/>
                <a:cs typeface="Arial"/>
              </a:rPr>
              <a:t>программы </a:t>
            </a:r>
            <a:r>
              <a:rPr sz="1700" b="1" spc="-10" dirty="0">
                <a:latin typeface="Arial"/>
                <a:cs typeface="Arial"/>
              </a:rPr>
              <a:t>изучаемых </a:t>
            </a:r>
            <a:r>
              <a:rPr sz="1700" b="1" spc="-5" dirty="0">
                <a:latin typeface="Arial"/>
                <a:cs typeface="Arial"/>
              </a:rPr>
              <a:t>предметов, </a:t>
            </a:r>
            <a:r>
              <a:rPr sz="1700" b="1" spc="-10" dirty="0">
                <a:latin typeface="Arial"/>
                <a:cs typeface="Arial"/>
              </a:rPr>
              <a:t>включающие  </a:t>
            </a:r>
            <a:r>
              <a:rPr sz="1700" b="1" spc="-5" dirty="0">
                <a:latin typeface="Arial"/>
                <a:cs typeface="Arial"/>
              </a:rPr>
              <a:t>компоненты коррекционно-развивающей направленности </a:t>
            </a:r>
            <a:r>
              <a:rPr sz="1700" b="1" dirty="0">
                <a:latin typeface="Arial"/>
                <a:cs typeface="Arial"/>
              </a:rPr>
              <a:t>в </a:t>
            </a:r>
            <a:r>
              <a:rPr sz="1700" b="1" spc="-15" dirty="0">
                <a:latin typeface="Arial"/>
                <a:cs typeface="Arial"/>
              </a:rPr>
              <a:t>соответствии  </a:t>
            </a:r>
            <a:r>
              <a:rPr sz="1700" b="1" dirty="0">
                <a:latin typeface="Arial"/>
                <a:cs typeface="Arial"/>
              </a:rPr>
              <a:t>с </a:t>
            </a:r>
            <a:r>
              <a:rPr sz="1700" b="1" spc="-5" dirty="0">
                <a:latin typeface="Arial"/>
                <a:cs typeface="Arial"/>
              </a:rPr>
              <a:t>особенностями нарушений </a:t>
            </a:r>
            <a:r>
              <a:rPr sz="1700" b="1" dirty="0">
                <a:latin typeface="Arial"/>
                <a:cs typeface="Arial"/>
              </a:rPr>
              <a:t>у </a:t>
            </a:r>
            <a:r>
              <a:rPr sz="1700" b="1" spc="-5" dirty="0">
                <a:latin typeface="Arial"/>
                <a:cs typeface="Arial"/>
              </a:rPr>
              <a:t>ребенка, требования </a:t>
            </a:r>
            <a:r>
              <a:rPr sz="1700" b="1" dirty="0">
                <a:latin typeface="Arial"/>
                <a:cs typeface="Arial"/>
              </a:rPr>
              <a:t>к </a:t>
            </a:r>
            <a:r>
              <a:rPr sz="1700" b="1" spc="-15" dirty="0">
                <a:latin typeface="Arial"/>
                <a:cs typeface="Arial"/>
              </a:rPr>
              <a:t>формируемым  </a:t>
            </a:r>
            <a:r>
              <a:rPr sz="1700" b="1" spc="-5" dirty="0">
                <a:latin typeface="Arial"/>
                <a:cs typeface="Arial"/>
              </a:rPr>
              <a:t>компетенциям, </a:t>
            </a:r>
            <a:r>
              <a:rPr sz="1700" b="1" dirty="0">
                <a:latin typeface="Arial"/>
                <a:cs typeface="Arial"/>
              </a:rPr>
              <a:t>а </a:t>
            </a:r>
            <a:r>
              <a:rPr sz="1700" b="1" spc="-10" dirty="0">
                <a:latin typeface="Arial"/>
                <a:cs typeface="Arial"/>
              </a:rPr>
              <a:t>также </a:t>
            </a:r>
            <a:r>
              <a:rPr sz="1700" b="1" spc="-5" dirty="0">
                <a:latin typeface="Arial"/>
                <a:cs typeface="Arial"/>
              </a:rPr>
              <a:t>критерии </a:t>
            </a:r>
            <a:r>
              <a:rPr sz="1700" b="1" dirty="0">
                <a:latin typeface="Arial"/>
                <a:cs typeface="Arial"/>
              </a:rPr>
              <a:t>и </a:t>
            </a:r>
            <a:r>
              <a:rPr sz="1700" b="1" spc="-15" dirty="0">
                <a:latin typeface="Arial"/>
                <a:cs typeface="Arial"/>
              </a:rPr>
              <a:t>условия </a:t>
            </a:r>
            <a:r>
              <a:rPr sz="1700" b="1" dirty="0">
                <a:latin typeface="Arial"/>
                <a:cs typeface="Arial"/>
              </a:rPr>
              <a:t>определения </a:t>
            </a:r>
            <a:r>
              <a:rPr sz="1700" b="1" spc="-25" dirty="0">
                <a:latin typeface="Arial"/>
                <a:cs typeface="Arial"/>
              </a:rPr>
              <a:t>результатов  </a:t>
            </a:r>
            <a:r>
              <a:rPr sz="1700" b="1" spc="-5" dirty="0">
                <a:latin typeface="Arial"/>
                <a:cs typeface="Arial"/>
              </a:rPr>
              <a:t>обучения,</a:t>
            </a:r>
            <a:r>
              <a:rPr sz="1700" b="1" spc="-3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оценивания.</a:t>
            </a:r>
            <a:endParaRPr sz="17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AutoNum type="arabicPeriod"/>
              <a:tabLst>
                <a:tab pos="355600" algn="l"/>
                <a:tab pos="4351655" algn="l"/>
                <a:tab pos="5991225" algn="l"/>
                <a:tab pos="7188834" algn="l"/>
              </a:tabLst>
            </a:pPr>
            <a:r>
              <a:rPr sz="1700" b="1" spc="-5" dirty="0">
                <a:latin typeface="Arial"/>
                <a:cs typeface="Arial"/>
              </a:rPr>
              <a:t>Индивидуально ориентированные </a:t>
            </a:r>
            <a:r>
              <a:rPr sz="1700" b="1" dirty="0">
                <a:latin typeface="Arial"/>
                <a:cs typeface="Arial"/>
              </a:rPr>
              <a:t>программы </a:t>
            </a:r>
            <a:r>
              <a:rPr sz="1700" b="1" spc="-10" dirty="0">
                <a:latin typeface="Arial"/>
                <a:cs typeface="Arial"/>
              </a:rPr>
              <a:t>психолого-педагогической  </a:t>
            </a:r>
            <a:r>
              <a:rPr sz="1700" b="1" spc="-5" dirty="0">
                <a:latin typeface="Arial"/>
                <a:cs typeface="Arial"/>
              </a:rPr>
              <a:t>поддержки ребенка  </a:t>
            </a:r>
            <a:r>
              <a:rPr sz="1700" b="1" spc="30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</a:t>
            </a:r>
            <a:r>
              <a:rPr sz="1700" b="1" spc="275" dirty="0">
                <a:latin typeface="Arial"/>
                <a:cs typeface="Arial"/>
              </a:rPr>
              <a:t> </a:t>
            </a:r>
            <a:r>
              <a:rPr sz="1700" b="1" spc="-15" dirty="0">
                <a:latin typeface="Arial"/>
                <a:cs typeface="Arial"/>
              </a:rPr>
              <a:t>соответствии	</a:t>
            </a:r>
            <a:r>
              <a:rPr sz="1700" b="1" dirty="0">
                <a:latin typeface="Arial"/>
                <a:cs typeface="Arial"/>
              </a:rPr>
              <a:t>с</a:t>
            </a:r>
            <a:r>
              <a:rPr sz="1700" b="1" spc="-20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рекомендациями</a:t>
            </a:r>
            <a:r>
              <a:rPr sz="1700" b="1" spc="44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ЦПМПК  </a:t>
            </a:r>
            <a:r>
              <a:rPr sz="1700" b="1" spc="-5" dirty="0">
                <a:latin typeface="Arial"/>
                <a:cs typeface="Arial"/>
              </a:rPr>
              <a:t>(программа </a:t>
            </a:r>
            <a:r>
              <a:rPr sz="1700" b="1" spc="-10" dirty="0">
                <a:latin typeface="Arial"/>
                <a:cs typeface="Arial"/>
              </a:rPr>
              <a:t>логопедической работы, </a:t>
            </a:r>
            <a:r>
              <a:rPr sz="1700" b="1" dirty="0">
                <a:latin typeface="Arial"/>
                <a:cs typeface="Arial"/>
              </a:rPr>
              <a:t>программа коррекционной </a:t>
            </a:r>
            <a:r>
              <a:rPr sz="1700" b="1" spc="-10" dirty="0">
                <a:latin typeface="Arial"/>
                <a:cs typeface="Arial"/>
              </a:rPr>
              <a:t>работы  </a:t>
            </a:r>
            <a:r>
              <a:rPr sz="1700" b="1" spc="-15" dirty="0">
                <a:latin typeface="Arial"/>
                <a:cs typeface="Arial"/>
              </a:rPr>
              <a:t>психолога, </a:t>
            </a:r>
            <a:r>
              <a:rPr sz="1700" b="1" dirty="0">
                <a:latin typeface="Arial"/>
                <a:cs typeface="Arial"/>
              </a:rPr>
              <a:t>программа   </a:t>
            </a:r>
            <a:r>
              <a:rPr sz="1700" b="1" spc="-10" dirty="0">
                <a:latin typeface="Arial"/>
                <a:cs typeface="Arial"/>
              </a:rPr>
              <a:t>работы </a:t>
            </a:r>
            <a:r>
              <a:rPr sz="1700" b="1" spc="320" dirty="0">
                <a:latin typeface="Arial"/>
                <a:cs typeface="Arial"/>
              </a:rPr>
              <a:t> </a:t>
            </a:r>
            <a:r>
              <a:rPr sz="1700" b="1" spc="-15" dirty="0">
                <a:latin typeface="Arial"/>
                <a:cs typeface="Arial"/>
              </a:rPr>
              <a:t>дефектолога </a:t>
            </a:r>
            <a:r>
              <a:rPr sz="1700" b="1" spc="365" dirty="0">
                <a:latin typeface="Arial"/>
                <a:cs typeface="Arial"/>
              </a:rPr>
              <a:t> </a:t>
            </a:r>
            <a:r>
              <a:rPr sz="1700" b="1" spc="-10" dirty="0">
                <a:latin typeface="Arial"/>
                <a:cs typeface="Arial"/>
              </a:rPr>
              <a:t>(тифлопедагога)	</a:t>
            </a:r>
            <a:r>
              <a:rPr sz="1700" b="1" dirty="0">
                <a:latin typeface="Arial"/>
                <a:cs typeface="Arial"/>
              </a:rPr>
              <a:t>-  </a:t>
            </a:r>
            <a:r>
              <a:rPr sz="1700" b="1" spc="-5" dirty="0">
                <a:latin typeface="Arial"/>
                <a:cs typeface="Arial"/>
              </a:rPr>
              <a:t>индивидуальные </a:t>
            </a:r>
            <a:r>
              <a:rPr sz="1700" b="1" dirty="0">
                <a:latin typeface="Arial"/>
                <a:cs typeface="Arial"/>
              </a:rPr>
              <a:t>и </a:t>
            </a:r>
            <a:r>
              <a:rPr sz="1700" b="1" spc="-5" dirty="0">
                <a:latin typeface="Arial"/>
                <a:cs typeface="Arial"/>
              </a:rPr>
              <a:t>групповые занятия коррекционно-педагогической </a:t>
            </a:r>
            <a:r>
              <a:rPr sz="1700" b="1" dirty="0">
                <a:latin typeface="Arial"/>
                <a:cs typeface="Arial"/>
              </a:rPr>
              <a:t>и  </a:t>
            </a:r>
            <a:r>
              <a:rPr sz="1700" b="1" spc="-15" dirty="0">
                <a:latin typeface="Arial"/>
                <a:cs typeface="Arial"/>
              </a:rPr>
              <a:t>психологической  </a:t>
            </a:r>
            <a:r>
              <a:rPr sz="1700" b="1" spc="-5" dirty="0">
                <a:latin typeface="Arial"/>
                <a:cs typeface="Arial"/>
              </a:rPr>
              <a:t>направленности </a:t>
            </a:r>
            <a:r>
              <a:rPr sz="1700" b="1" spc="240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в </a:t>
            </a:r>
            <a:r>
              <a:rPr sz="1700" b="1" spc="445" dirty="0">
                <a:latin typeface="Arial"/>
                <a:cs typeface="Arial"/>
              </a:rPr>
              <a:t> </a:t>
            </a:r>
            <a:r>
              <a:rPr sz="1700" b="1" spc="-15" dirty="0">
                <a:latin typeface="Arial"/>
                <a:cs typeface="Arial"/>
              </a:rPr>
              <a:t>соответствии	</a:t>
            </a:r>
            <a:r>
              <a:rPr sz="1700" b="1" dirty="0">
                <a:latin typeface="Arial"/>
                <a:cs typeface="Arial"/>
              </a:rPr>
              <a:t>со</a:t>
            </a:r>
            <a:r>
              <a:rPr sz="1700" b="1" spc="395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специфическими </a:t>
            </a:r>
            <a:r>
              <a:rPr sz="1700" b="1" dirty="0">
                <a:latin typeface="Arial"/>
                <a:cs typeface="Arial"/>
              </a:rPr>
              <a:t> </a:t>
            </a:r>
            <a:r>
              <a:rPr sz="1700" b="1" spc="-5" dirty="0">
                <a:latin typeface="Arial"/>
                <a:cs typeface="Arial"/>
              </a:rPr>
              <a:t>психофизическими особенностями </a:t>
            </a:r>
            <a:r>
              <a:rPr sz="1700" b="1" dirty="0">
                <a:latin typeface="Arial"/>
                <a:cs typeface="Arial"/>
              </a:rPr>
              <a:t>и </a:t>
            </a:r>
            <a:r>
              <a:rPr sz="1700" b="1" spc="-5" dirty="0">
                <a:latin typeface="Arial"/>
                <a:cs typeface="Arial"/>
              </a:rPr>
              <a:t>образовательными </a:t>
            </a:r>
            <a:r>
              <a:rPr sz="1700" b="1" spc="-10" dirty="0">
                <a:latin typeface="Arial"/>
                <a:cs typeface="Arial"/>
              </a:rPr>
              <a:t>потребностями  </a:t>
            </a:r>
            <a:r>
              <a:rPr sz="1700" b="1" spc="-5" dirty="0">
                <a:latin typeface="Arial"/>
                <a:cs typeface="Arial"/>
              </a:rPr>
              <a:t>данного</a:t>
            </a:r>
            <a:r>
              <a:rPr sz="1700" b="1" spc="385" dirty="0">
                <a:latin typeface="Arial"/>
                <a:cs typeface="Arial"/>
              </a:rPr>
              <a:t> </a:t>
            </a:r>
            <a:r>
              <a:rPr sz="1700" b="1" dirty="0">
                <a:latin typeface="Arial"/>
                <a:cs typeface="Arial"/>
              </a:rPr>
              <a:t>ребенка.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127" y="291084"/>
            <a:ext cx="8619744" cy="554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24455" y="260604"/>
            <a:ext cx="4975860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solidFill>
            <a:srgbClr val="FF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532" y="332638"/>
            <a:ext cx="8496935" cy="431165"/>
          </a:xfrm>
          <a:custGeom>
            <a:avLst/>
            <a:gdLst/>
            <a:ahLst/>
            <a:cxnLst/>
            <a:rect l="l" t="t" r="r" b="b"/>
            <a:pathLst>
              <a:path w="8496935" h="431165">
                <a:moveTo>
                  <a:pt x="0" y="430885"/>
                </a:moveTo>
                <a:lnTo>
                  <a:pt x="8496935" y="430885"/>
                </a:lnTo>
                <a:lnTo>
                  <a:pt x="8496935" y="0"/>
                </a:lnTo>
                <a:lnTo>
                  <a:pt x="0" y="0"/>
                </a:lnTo>
                <a:lnTo>
                  <a:pt x="0" y="43088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4079" y="280415"/>
            <a:ext cx="4896612" cy="6598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</TotalTime>
  <Words>847</Words>
  <Application>Microsoft Office PowerPoint</Application>
  <PresentationFormat>Экран (4:3)</PresentationFormat>
  <Paragraphs>169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 составлении адаптированной образовательной  программы по общеобразовательным предметам  для детей с ОВЗ необходимо предусмотреть  возможность:</vt:lpstr>
      <vt:lpstr>изучаемой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Floral Background</dc:title>
  <dc:creator>www.powerpointstyles.com</dc:creator>
  <cp:lastModifiedBy>StariK</cp:lastModifiedBy>
  <cp:revision>8</cp:revision>
  <dcterms:created xsi:type="dcterms:W3CDTF">2015-09-28T07:12:47Z</dcterms:created>
  <dcterms:modified xsi:type="dcterms:W3CDTF">2015-09-28T13:54:07Z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2015-09-28T00:00:00Z</vt:filetime>
  </property>
</Properties>
</file>