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7"/>
  </p:notesMasterIdLst>
  <p:sldIdLst>
    <p:sldId id="317" r:id="rId2"/>
    <p:sldId id="316" r:id="rId3"/>
    <p:sldId id="265" r:id="rId4"/>
    <p:sldId id="319" r:id="rId5"/>
    <p:sldId id="260" r:id="rId6"/>
    <p:sldId id="261" r:id="rId7"/>
    <p:sldId id="266" r:id="rId8"/>
    <p:sldId id="259" r:id="rId9"/>
    <p:sldId id="274" r:id="rId10"/>
    <p:sldId id="276" r:id="rId11"/>
    <p:sldId id="277" r:id="rId12"/>
    <p:sldId id="278" r:id="rId13"/>
    <p:sldId id="279" r:id="rId14"/>
    <p:sldId id="292" r:id="rId15"/>
    <p:sldId id="291" r:id="rId16"/>
    <p:sldId id="282" r:id="rId17"/>
    <p:sldId id="283" r:id="rId18"/>
    <p:sldId id="305" r:id="rId19"/>
    <p:sldId id="303" r:id="rId20"/>
    <p:sldId id="285" r:id="rId21"/>
    <p:sldId id="315" r:id="rId22"/>
    <p:sldId id="289" r:id="rId23"/>
    <p:sldId id="297" r:id="rId24"/>
    <p:sldId id="318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5E2"/>
    <a:srgbClr val="979DD9"/>
    <a:srgbClr val="B7B3FF"/>
    <a:srgbClr val="B5EEFD"/>
    <a:srgbClr val="7DE0FB"/>
    <a:srgbClr val="C89CD4"/>
    <a:srgbClr val="A0ADD0"/>
    <a:srgbClr val="31D6E7"/>
    <a:srgbClr val="0000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10" autoAdjust="0"/>
    <p:restoredTop sz="94660"/>
  </p:normalViewPr>
  <p:slideViewPr>
    <p:cSldViewPr>
      <p:cViewPr varScale="1">
        <p:scale>
          <a:sx n="51" d="100"/>
          <a:sy n="51" d="100"/>
        </p:scale>
        <p:origin x="-7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0CB1-FE6D-48A0-A2F6-5E46B93F9A2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8161-6A2A-4874-B4A5-3BDB20B38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47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44;%20&#1044;&#1054;&#1050;&#1059;&#1052;&#1045;&#1053;&#1058;&#1067;\&#1055;&#1057;&#1048;&#1061;&#1054;&#1051;&#1054;&#1043;\&#1057;&#1045;&#1052;&#1048;&#1053;&#1040;&#1056;\&#1057;&#1045;&#1052;&#1048;&#1053;&#1040;&#1056;%20&#1052;&#1040;&#1058;&#1045;&#1056;&#1048;&#1040;&#1051;&#1067;\&#1059;&#1089;&#1072;&#1090;&#1099;&#1081;%20&#1085;&#1103;&#1085;&#1100;%20-%20&#1052;&#1091;&#1079;&#1099;&#1082;&#1072;%20&#1082;&#1080;&#1085;&#1086;%20(mp3ostrov.com).mp3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534400" cy="2362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Эмоциональное выгорание педагогов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524000" y="3200400"/>
            <a:ext cx="68405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Corbel" pitchFamily="34" charset="0"/>
              </a:rPr>
              <a:t>Давайте учиться не «гореть»</a:t>
            </a:r>
            <a:endParaRPr lang="ru-RU" sz="4000" dirty="0">
              <a:latin typeface="Corbel" pitchFamily="34" charset="0"/>
            </a:endParaRPr>
          </a:p>
          <a:p>
            <a:endParaRPr lang="ru-RU" dirty="0">
              <a:latin typeface="Corbel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810000" y="228600"/>
            <a:ext cx="5076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«Ничто </a:t>
            </a:r>
            <a:r>
              <a:rPr lang="ru-RU" dirty="0">
                <a:latin typeface="Corbel" pitchFamily="34" charset="0"/>
              </a:rPr>
              <a:t>не является для человека такой сильной </a:t>
            </a:r>
            <a:r>
              <a:rPr lang="ru-RU" dirty="0" smtClean="0">
                <a:latin typeface="Corbel" pitchFamily="34" charset="0"/>
              </a:rPr>
              <a:t>нагрузкой. И </a:t>
            </a:r>
            <a:r>
              <a:rPr lang="ru-RU" dirty="0">
                <a:latin typeface="Corbel" pitchFamily="34" charset="0"/>
              </a:rPr>
              <a:t>таким сильным испытанием, как другой </a:t>
            </a:r>
            <a:r>
              <a:rPr lang="ru-RU" dirty="0" smtClean="0">
                <a:latin typeface="Corbel" pitchFamily="34" charset="0"/>
              </a:rPr>
              <a:t>человек.»</a:t>
            </a:r>
            <a:endParaRPr lang="ru-RU" dirty="0">
              <a:latin typeface="Corbel" pitchFamily="34" charset="0"/>
            </a:endParaRPr>
          </a:p>
          <a:p>
            <a:endParaRPr lang="ru-RU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257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Работа: Корчагиной Н.С.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6106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Безразличие, скука, пассивность и депрессия (пониженный эмоциональный тонус, чувство подавленности);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повышенная раздражительность на незначительные, мелкие события;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частые нервные срывы (вспышки немотивированного гнева или отказы от общения, уход в себя);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постоянное переживание негативных эмоций, для которых во внешней ситуации причин нет (чувство вины, обиды, стыда, подозрительность, скованность);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неосознанного беспокойства и повышенной тревожности (ощущение, что «что-то не так, как надо»);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гиперответственности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постоянное чувство страха, «что не получится» или « не справлюсь»;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негативная установка на жизненные и профессиональные перспективы (по типу «как ни старайся, все равно ничего не получится»).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Поведенческие симптомы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344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Ощущение, что работа становится все тяжелее и тяжелее, а выполнять её - всё труднее и труднее;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постоянно, без необходимости, берет работу домой, но дома её не делает;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чувство бесполезности, неверие в улучшения, снижение энтузиазма по отношению к работе, безразличие к результатам;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невыполнение важных, приоритетных задач и «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застревание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дистанцированность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от сотрудников и клиентов, повышение неадекватной критичности</a:t>
            </a:r>
            <a:r>
              <a:rPr lang="ru-RU" sz="4500" dirty="0" smtClean="0">
                <a:latin typeface="Bookman Old Style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tto.net.ua-32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>
            <a:off x="685800" y="4038600"/>
            <a:ext cx="7772400" cy="26670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ПРОФИЛАКТИКА  ЭМОЦИОНАЛЬНОГО ВЫГОРАНИЯ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Профилактические мероприятия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навыков борьбы со стрессом («проговаривание», обсуждение после критического события, физические упражнения, адекватный сон, регулярный отдых и др.);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техникам релаксации (расслабления) – прогрессивная мышечная релаксация, аутогенная тренировка, самовнушение, медитация;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говорить «нет»;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хобби (спорт, культура, природа);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попытка поддержания стабильных партнерских, социальных отношений;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фрустрационная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профилактика (уменьшение ложных ожиданий). Если ожидания реалистичны, ситуация более предсказуема и лучше управляема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нтегративная образовательная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кинесиология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fc3de3f20c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620"/>
          </a:xfrm>
        </p:spPr>
      </p:pic>
      <p:sp>
        <p:nvSpPr>
          <p:cNvPr id="8" name="Пятно 1 7"/>
          <p:cNvSpPr/>
          <p:nvPr/>
        </p:nvSpPr>
        <p:spPr>
          <a:xfrm>
            <a:off x="4343400" y="2971800"/>
            <a:ext cx="4800600" cy="38862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Отрицательные эмоции копить в себе нельзя!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413a8fda45e7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>
          <a:xfrm>
            <a:off x="8382000" y="6248400"/>
            <a:ext cx="762000" cy="47307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Усатый нянь - Музыка кино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124200" y="4800600"/>
            <a:ext cx="5638800" cy="1828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ПРИЕМЫ АНТИСТРЕССОВОЙ ЗАЩИТЫ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a093c130c1c0ae6940f3d048e57e9da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6" name="Прямоугольник 5"/>
          <p:cNvSpPr/>
          <p:nvPr/>
        </p:nvSpPr>
        <p:spPr>
          <a:xfrm>
            <a:off x="4648200" y="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" y="4191000"/>
            <a:ext cx="8610600" cy="251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ОТВЛЕКАЙТЕСЬ: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•Много пользы может принести пятиминутная прогулка на природе.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•Постарайтесь переключить свои мысли на другой предмет.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•Оглянитесь вокруг и внимательно осмотритесь.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•Обращайте внимание на мельчайшие детали.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наведите порядок дома или на рабочем месте; •пробегитесь;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•побейте мяч;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9T4jpBeiG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00400" y="381000"/>
            <a:ext cx="5562600" cy="2133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помнить, что истинной причиной стресса являются не люди, не разочарования, не ошибки, а то как вы к этому относитесь.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trb_bRq6w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28600" y="4876800"/>
            <a:ext cx="8686800" cy="1752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принцип позитивности во всем с установками, типа: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волнуется раньше, чем положено, тот волнуется больше, чем положено.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19400" y="0"/>
            <a:ext cx="3429000" cy="3429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52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81000" y="4876800"/>
            <a:ext cx="8763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ДЕЙСТВУЙТЕ: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деятельность, особенно физический труд – в стрессовой ситуации выполняет роль громоотвода.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338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0863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81000" y="228600"/>
            <a:ext cx="8382000" cy="190500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Должна, должна, кругом должна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Кому-то жизнь, кому глоток вина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Кому-то задолжала просто слово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Должна понять кого-то Я другого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7200" y="4648200"/>
            <a:ext cx="8305800" cy="198120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Должна кого-то поддержать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Должна простить, должна принять…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Так и живу всю жизнь в долгу –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Никак отдать все не могу.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-L_nfjxRI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228600" y="3124200"/>
            <a:ext cx="4267200" cy="3429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ТВОРИТЕ: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творческая работа может исцелять от переживаний: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•рисуйте;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•танцуйте;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•пойте;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•лепите;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•шейте;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7eEq63bUKk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228600" y="4191000"/>
            <a:ext cx="5410200" cy="2362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рассказать о своих проблемах поможет налаживать контакты с окружающими, понимать самого себя.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ZTO5Y2G2P1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31861" y="0"/>
            <a:ext cx="917586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3200400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28600" y="3657600"/>
            <a:ext cx="5334000" cy="2895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найти три позитивных последствия или выигрыша, которые можно извлечь из данной неприятности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8cXr5e6Yl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267200" y="3505200"/>
            <a:ext cx="4572000" cy="3048000"/>
          </a:xfrm>
          <a:prstGeom prst="ellips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разрядка необходима для сохранения здоровья (физического и психического)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517855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600" b="1" dirty="0" smtClean="0"/>
              <a:t>Помните! Работа – всего лишь часть жизни.</a:t>
            </a:r>
            <a:endParaRPr lang="ru-RU" sz="6600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091a3ea1168f54e2c8ebf7704091d29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0" y="381000"/>
            <a:ext cx="4267200" cy="2209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БУДЬТЕ ЗДОРОВЫ И СЧАСТЛИВЫ!!!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qeS3Q5d2F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304800" y="304800"/>
            <a:ext cx="8458200" cy="2362200"/>
          </a:xfrm>
          <a:prstGeom prst="flowChartAlternateProcess">
            <a:avLst/>
          </a:prstGeom>
          <a:solidFill>
            <a:srgbClr val="B5EEFD"/>
          </a:solidFill>
          <a:ln w="76200">
            <a:solidFill>
              <a:srgbClr val="7D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ВЫГОРАНИЕ -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СИСТЕМА КОМПОНЕНТОВ ПРОФЕССИОНАЛЬНОГО ВЫГОРАНИЯ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371600"/>
            <a:ext cx="2590800" cy="152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Эмоциональное истощение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4200" y="1371600"/>
            <a:ext cx="2590800" cy="1600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Деперсонализация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2200" y="1447800"/>
            <a:ext cx="25146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Редукция личных достижений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3352800"/>
            <a:ext cx="2438400" cy="3276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эмоционального фона, равнодушие или эмоциональное пресыщение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3600" y="3352800"/>
            <a:ext cx="2971800" cy="3276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тенденция к отрицательному оцениванию себя, своих профессиональных достижений и успехов, ограничение своих возможностей, обязательств по отношению к другим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3352800"/>
            <a:ext cx="2819400" cy="3276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деформирование отношений с другими людьми или повышение зависимости от других, появление негативного к окружающим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66800" y="28194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543800" y="28194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038600" y="28194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8_vTvnI-m7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840629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27"/>
            <a:ext cx="8305800" cy="990600"/>
          </a:xfr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Стадии развития профессиональной  деформации педагогов</a:t>
            </a:r>
            <a:endParaRPr lang="ru-RU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6229" y="3733800"/>
            <a:ext cx="8534400" cy="2895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начинается приглушением эмоций, сглаживанием остроты чувств и свежести переживаний; педагог неожиданно замечает: вроде бы все пока нормально, но … скучно и пусто на душе;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-исчезают положительные эмоции, появляется некоторая отстраненность в отношениях с членами семьи;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плохой сон, апатия.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-возникает состояние тревожности, неудовлетворенности; возвращаясь домой, всё чаще хочется сказать: «Не лезьте ко мне, оставьте в покое!»</a:t>
            </a:r>
          </a:p>
          <a:p>
            <a:pPr algn="just">
              <a:lnSpc>
                <a:spcPct val="90000"/>
              </a:lnSpc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44" y="1295400"/>
            <a:ext cx="815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СТАДИЯ: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измененной эмоциональности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NBdLizxwE8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3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90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2 стадия: многоплановых изменений: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382000" cy="51054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евозможность выполнять многофункциональные действия;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зменение смысла деятельности на противоположный (вместо сотрудничества, взаимодействия с целью развития - поиск врага, борьба)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неприязнь начинает постепенно проявляться в присутствии коллег – вначале это с трудом сдерживаемая антипатия, а затем и вспышки раздражения.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Подобное поведение педагога – это неосознаваемое им самим проявление чувства самосохранения при общении, превышающем безопасный для организма уровень.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3100" b="1" dirty="0" smtClean="0">
                <a:solidFill>
                  <a:schemeClr val="tx1"/>
                </a:solidFill>
                <a:latin typeface="Bookman Old Style" pitchFamily="18" charset="0"/>
              </a:rPr>
              <a:t>3 стадия: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10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притупляются представления о ценностях жизни, эмоциональное отношение к миру «уплощается», человек становится равнодушным ко всему, даже к собственной жизни;</a:t>
            </a:r>
          </a:p>
          <a:p>
            <a:pPr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такой человек по привычке может ещё сохранять внешнюю респектабельность и некоторый апломб, но его глаза теряют блеск интереса к чему бы то ни было, и почти физически ощутимый холод безразличия поселяется в его душе.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8888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СИМПТОМЫ ПРОФЕССИОНАЛЬНОГО ВЫГОРАНИЯ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57600" y="3048000"/>
            <a:ext cx="1524000" cy="1447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799786">
            <a:off x="5099327" y="2231746"/>
            <a:ext cx="855853" cy="17289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2586335">
            <a:off x="2881278" y="2244186"/>
            <a:ext cx="901716" cy="17165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076700" y="4076700"/>
            <a:ext cx="838200" cy="1828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905000"/>
            <a:ext cx="26670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Психофизические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1752600"/>
            <a:ext cx="2590800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Социально-психологические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0" y="5715000"/>
            <a:ext cx="46482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Поведенческие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Психофизические симптомы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Чувство постоянной усталости не только по вечерам , но и по утрам , сразу после сна ( симптом хронической усталости 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ощущение эмоционального и физического истощения;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снижение восприимчивости и реактивности в связи с изменениями внешней среды (отсутствие реакции любопытства на фактор новизны или реакции страха на опасную ситуацию);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астенизация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(слабость, снижение активности и энергии, ухудшение биохимии крови и гормональных показателей);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частые беспричинные головные боли; постоянные расстройства желудочно-кишечного тракта;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постоянное заторможенное, сонливое состояние и желание спать в течение всего дня; бессонница.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внешней и внутренней сенсорной чувствительности: ухудшение зрения, слуха, обоняния и осязания, потеря внутренних, телесных ощущений.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679</TotalTime>
  <Words>981</Words>
  <Application>Microsoft Office PowerPoint</Application>
  <PresentationFormat>Экран (4:3)</PresentationFormat>
  <Paragraphs>99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Эмоциональное выгорание педагогов</vt:lpstr>
      <vt:lpstr>Слайд 2</vt:lpstr>
      <vt:lpstr>Слайд 3</vt:lpstr>
      <vt:lpstr>СИСТЕМА КОМПОНЕНТОВ ПРОФЕССИОНАЛЬНОГО ВЫГОРАНИЯ:</vt:lpstr>
      <vt:lpstr>Стадии развития профессиональной  деформации педагогов</vt:lpstr>
      <vt:lpstr>2 стадия: многоплановых изменений: </vt:lpstr>
      <vt:lpstr>  3 стадия: </vt:lpstr>
      <vt:lpstr>СИМПТОМЫ ПРОФЕССИОНАЛЬНОГО ВЫГОРАНИЯ </vt:lpstr>
      <vt:lpstr>Психофизические симптомы </vt:lpstr>
      <vt:lpstr>Социально-психологические симптомы </vt:lpstr>
      <vt:lpstr>  Поведенческие симптомы </vt:lpstr>
      <vt:lpstr>Слайд 12</vt:lpstr>
      <vt:lpstr>Профилактические мероприятия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Наталья</cp:lastModifiedBy>
  <cp:revision>120</cp:revision>
  <dcterms:modified xsi:type="dcterms:W3CDTF">2015-04-15T19:08:50Z</dcterms:modified>
</cp:coreProperties>
</file>