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68" r:id="rId4"/>
    <p:sldId id="269" r:id="rId5"/>
    <p:sldId id="271" r:id="rId6"/>
    <p:sldId id="270" r:id="rId7"/>
    <p:sldId id="272" r:id="rId8"/>
    <p:sldId id="273" r:id="rId9"/>
    <p:sldId id="274" r:id="rId10"/>
    <p:sldId id="275" r:id="rId11"/>
    <p:sldId id="277" r:id="rId12"/>
    <p:sldId id="279" r:id="rId13"/>
    <p:sldId id="280" r:id="rId14"/>
    <p:sldId id="281" r:id="rId15"/>
    <p:sldId id="283" r:id="rId16"/>
    <p:sldId id="284" r:id="rId17"/>
    <p:sldId id="28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720" autoAdjust="0"/>
    <p:restoredTop sz="94660"/>
  </p:normalViewPr>
  <p:slideViewPr>
    <p:cSldViewPr>
      <p:cViewPr varScale="1">
        <p:scale>
          <a:sx n="97" d="100"/>
          <a:sy n="97" d="100"/>
        </p:scale>
        <p:origin x="-38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E8C9BE-82BA-40A4-86BC-BD2D5A0DD29D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7E9ABB88-EB82-4935-B673-3153E9103E09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Проблема</a:t>
          </a:r>
          <a:endParaRPr lang="ru-RU" b="1" dirty="0">
            <a:solidFill>
              <a:schemeClr val="tx1"/>
            </a:solidFill>
          </a:endParaRPr>
        </a:p>
      </dgm:t>
    </dgm:pt>
    <dgm:pt modelId="{78BC128F-F347-4B97-A68A-A24C5FCA83BA}" type="parTrans" cxnId="{C1593078-2D9E-42B2-8977-599ACA829E0A}">
      <dgm:prSet/>
      <dgm:spPr/>
      <dgm:t>
        <a:bodyPr/>
        <a:lstStyle/>
        <a:p>
          <a:endParaRPr lang="ru-RU"/>
        </a:p>
      </dgm:t>
    </dgm:pt>
    <dgm:pt modelId="{B19E1C72-9378-4955-BA53-F752858F6FC4}" type="sibTrans" cxnId="{C1593078-2D9E-42B2-8977-599ACA829E0A}">
      <dgm:prSet/>
      <dgm:spPr>
        <a:solidFill>
          <a:srgbClr val="FF0000"/>
        </a:solidFill>
      </dgm:spPr>
      <dgm:t>
        <a:bodyPr/>
        <a:lstStyle/>
        <a:p>
          <a:endParaRPr lang="ru-RU"/>
        </a:p>
      </dgm:t>
    </dgm:pt>
    <dgm:pt modelId="{62B38AD3-35A7-40F7-8944-98467448ABC8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Проектирование (планирование)</a:t>
          </a:r>
          <a:endParaRPr lang="ru-RU" b="1" dirty="0">
            <a:solidFill>
              <a:schemeClr val="tx1"/>
            </a:solidFill>
          </a:endParaRPr>
        </a:p>
      </dgm:t>
    </dgm:pt>
    <dgm:pt modelId="{B55FE743-2F81-4F25-B252-6965BEC96A02}" type="parTrans" cxnId="{5460B919-99BE-4AFC-B42B-C95CEF7E68EB}">
      <dgm:prSet/>
      <dgm:spPr/>
      <dgm:t>
        <a:bodyPr/>
        <a:lstStyle/>
        <a:p>
          <a:endParaRPr lang="ru-RU"/>
        </a:p>
      </dgm:t>
    </dgm:pt>
    <dgm:pt modelId="{444C9CBB-EFF0-4473-802D-A2552E095EB5}" type="sibTrans" cxnId="{5460B919-99BE-4AFC-B42B-C95CEF7E68EB}">
      <dgm:prSet/>
      <dgm:spPr>
        <a:solidFill>
          <a:srgbClr val="FF0000"/>
        </a:solidFill>
      </dgm:spPr>
      <dgm:t>
        <a:bodyPr/>
        <a:lstStyle/>
        <a:p>
          <a:endParaRPr lang="ru-RU"/>
        </a:p>
      </dgm:t>
    </dgm:pt>
    <dgm:pt modelId="{81F4584F-6AAA-4B2D-8431-3DF12DFB8E8E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Поиск информации</a:t>
          </a:r>
          <a:endParaRPr lang="ru-RU" b="1" dirty="0">
            <a:solidFill>
              <a:schemeClr val="tx1"/>
            </a:solidFill>
          </a:endParaRPr>
        </a:p>
      </dgm:t>
    </dgm:pt>
    <dgm:pt modelId="{998FA914-1428-4913-9462-497EFC55726C}" type="parTrans" cxnId="{5AC01DBB-5226-4957-B174-73B5961B0D51}">
      <dgm:prSet/>
      <dgm:spPr/>
      <dgm:t>
        <a:bodyPr/>
        <a:lstStyle/>
        <a:p>
          <a:endParaRPr lang="ru-RU"/>
        </a:p>
      </dgm:t>
    </dgm:pt>
    <dgm:pt modelId="{F2D5BAE3-1AAD-4588-A6E8-D017DD444F58}" type="sibTrans" cxnId="{5AC01DBB-5226-4957-B174-73B5961B0D51}">
      <dgm:prSet/>
      <dgm:spPr>
        <a:solidFill>
          <a:srgbClr val="FF0000"/>
        </a:solidFill>
      </dgm:spPr>
      <dgm:t>
        <a:bodyPr/>
        <a:lstStyle/>
        <a:p>
          <a:endParaRPr lang="ru-RU"/>
        </a:p>
      </dgm:t>
    </dgm:pt>
    <dgm:pt modelId="{BDADF3B6-7602-4CDD-A0E0-6CD47C27FB63}">
      <dgm:prSet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Продукт</a:t>
          </a:r>
          <a:endParaRPr lang="ru-RU" b="1" dirty="0">
            <a:solidFill>
              <a:schemeClr val="tx1"/>
            </a:solidFill>
          </a:endParaRPr>
        </a:p>
      </dgm:t>
    </dgm:pt>
    <dgm:pt modelId="{FD6B7735-E9D4-4B30-ABA4-7508F13A423A}" type="parTrans" cxnId="{2B8535F1-F300-4DB0-9A47-DB7C50901CD8}">
      <dgm:prSet/>
      <dgm:spPr/>
      <dgm:t>
        <a:bodyPr/>
        <a:lstStyle/>
        <a:p>
          <a:endParaRPr lang="ru-RU"/>
        </a:p>
      </dgm:t>
    </dgm:pt>
    <dgm:pt modelId="{DB418CD6-16D3-4193-96DC-96ED965F850F}" type="sibTrans" cxnId="{2B8535F1-F300-4DB0-9A47-DB7C50901CD8}">
      <dgm:prSet/>
      <dgm:spPr>
        <a:solidFill>
          <a:srgbClr val="FF0000"/>
        </a:solidFill>
      </dgm:spPr>
      <dgm:t>
        <a:bodyPr/>
        <a:lstStyle/>
        <a:p>
          <a:endParaRPr lang="ru-RU"/>
        </a:p>
      </dgm:t>
    </dgm:pt>
    <dgm:pt modelId="{90644706-D7EB-4DE3-9490-19BD7EC41AF3}">
      <dgm:prSet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Презентация</a:t>
          </a:r>
          <a:endParaRPr lang="ru-RU" b="1" dirty="0">
            <a:solidFill>
              <a:schemeClr val="tx1"/>
            </a:solidFill>
          </a:endParaRPr>
        </a:p>
      </dgm:t>
    </dgm:pt>
    <dgm:pt modelId="{1DB803AB-6C49-42A7-81A9-775A80359B8E}" type="parTrans" cxnId="{50122226-8CBE-492C-AC45-2CEFB4AED438}">
      <dgm:prSet/>
      <dgm:spPr/>
      <dgm:t>
        <a:bodyPr/>
        <a:lstStyle/>
        <a:p>
          <a:endParaRPr lang="ru-RU"/>
        </a:p>
      </dgm:t>
    </dgm:pt>
    <dgm:pt modelId="{B8C835DF-9104-4064-B7E0-6CDD5C2D288C}" type="sibTrans" cxnId="{50122226-8CBE-492C-AC45-2CEFB4AED438}">
      <dgm:prSet/>
      <dgm:spPr/>
      <dgm:t>
        <a:bodyPr/>
        <a:lstStyle/>
        <a:p>
          <a:endParaRPr lang="ru-RU"/>
        </a:p>
      </dgm:t>
    </dgm:pt>
    <dgm:pt modelId="{9C6D5CB2-A17E-463E-BD08-7F38F66E78D5}" type="pres">
      <dgm:prSet presAssocID="{CBE8C9BE-82BA-40A4-86BC-BD2D5A0DD29D}" presName="Name0" presStyleCnt="0">
        <dgm:presLayoutVars>
          <dgm:dir/>
          <dgm:resizeHandles val="exact"/>
        </dgm:presLayoutVars>
      </dgm:prSet>
      <dgm:spPr/>
    </dgm:pt>
    <dgm:pt modelId="{97A74B6D-33E3-4776-80C8-21A7A04CD865}" type="pres">
      <dgm:prSet presAssocID="{7E9ABB88-EB82-4935-B673-3153E9103E09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20D075-CA53-4BB7-98D2-8B5EEDF08976}" type="pres">
      <dgm:prSet presAssocID="{B19E1C72-9378-4955-BA53-F752858F6FC4}" presName="sibTrans" presStyleLbl="sibTrans2D1" presStyleIdx="0" presStyleCnt="4" custLinFactNeighborX="-7415" custLinFactNeighborY="-876"/>
      <dgm:spPr/>
      <dgm:t>
        <a:bodyPr/>
        <a:lstStyle/>
        <a:p>
          <a:endParaRPr lang="ru-RU"/>
        </a:p>
      </dgm:t>
    </dgm:pt>
    <dgm:pt modelId="{729B4AE5-C948-4BFD-9BA0-7317B778635B}" type="pres">
      <dgm:prSet presAssocID="{B19E1C72-9378-4955-BA53-F752858F6FC4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52C5458F-2202-4A4B-AA64-A3A8F8F84D63}" type="pres">
      <dgm:prSet presAssocID="{62B38AD3-35A7-40F7-8944-98467448ABC8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604110-2696-4CCD-B014-D0987EAE998F}" type="pres">
      <dgm:prSet presAssocID="{444C9CBB-EFF0-4473-802D-A2552E095EB5}" presName="sibTrans" presStyleLbl="sibTrans2D1" presStyleIdx="1" presStyleCnt="4"/>
      <dgm:spPr/>
      <dgm:t>
        <a:bodyPr/>
        <a:lstStyle/>
        <a:p>
          <a:endParaRPr lang="ru-RU"/>
        </a:p>
      </dgm:t>
    </dgm:pt>
    <dgm:pt modelId="{61B3B747-F57B-4341-98BB-20F32143F694}" type="pres">
      <dgm:prSet presAssocID="{444C9CBB-EFF0-4473-802D-A2552E095EB5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505786A6-474E-4CAB-BAE6-88064145A199}" type="pres">
      <dgm:prSet presAssocID="{81F4584F-6AAA-4B2D-8431-3DF12DFB8E8E}" presName="node" presStyleLbl="node1" presStyleIdx="2" presStyleCnt="5" custLinFactNeighborX="7028" custLinFactNeighborY="37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692EBD-84D0-4C75-A7EA-258519FF13AA}" type="pres">
      <dgm:prSet presAssocID="{F2D5BAE3-1AAD-4588-A6E8-D017DD444F58}" presName="sibTrans" presStyleLbl="sibTrans2D1" presStyleIdx="2" presStyleCnt="4" custLinFactNeighborX="-11456" custLinFactNeighborY="-17411"/>
      <dgm:spPr/>
      <dgm:t>
        <a:bodyPr/>
        <a:lstStyle/>
        <a:p>
          <a:endParaRPr lang="ru-RU"/>
        </a:p>
      </dgm:t>
    </dgm:pt>
    <dgm:pt modelId="{5956BC0C-B0B1-41A3-A520-9A83887CD4E6}" type="pres">
      <dgm:prSet presAssocID="{F2D5BAE3-1AAD-4588-A6E8-D017DD444F58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3D1327B8-A95D-40D5-9EF8-1384C488D1E8}" type="pres">
      <dgm:prSet presAssocID="{BDADF3B6-7602-4CDD-A0E0-6CD47C27FB63}" presName="node" presStyleLbl="node1" presStyleIdx="3" presStyleCnt="5" custLinFactNeighborX="4005" custLinFactNeighborY="42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B1131A-759D-4226-8B0C-67D8C14AFA97}" type="pres">
      <dgm:prSet presAssocID="{DB418CD6-16D3-4193-96DC-96ED965F850F}" presName="sibTrans" presStyleLbl="sibTrans2D1" presStyleIdx="3" presStyleCnt="4"/>
      <dgm:spPr/>
      <dgm:t>
        <a:bodyPr/>
        <a:lstStyle/>
        <a:p>
          <a:endParaRPr lang="ru-RU"/>
        </a:p>
      </dgm:t>
    </dgm:pt>
    <dgm:pt modelId="{C2254992-FD0B-4451-A287-D528ED495D02}" type="pres">
      <dgm:prSet presAssocID="{DB418CD6-16D3-4193-96DC-96ED965F850F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39FFB47C-D346-4F36-A296-646F691A3B14}" type="pres">
      <dgm:prSet presAssocID="{90644706-D7EB-4DE3-9490-19BD7EC41AF3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1593078-2D9E-42B2-8977-599ACA829E0A}" srcId="{CBE8C9BE-82BA-40A4-86BC-BD2D5A0DD29D}" destId="{7E9ABB88-EB82-4935-B673-3153E9103E09}" srcOrd="0" destOrd="0" parTransId="{78BC128F-F347-4B97-A68A-A24C5FCA83BA}" sibTransId="{B19E1C72-9378-4955-BA53-F752858F6FC4}"/>
    <dgm:cxn modelId="{5AC01DBB-5226-4957-B174-73B5961B0D51}" srcId="{CBE8C9BE-82BA-40A4-86BC-BD2D5A0DD29D}" destId="{81F4584F-6AAA-4B2D-8431-3DF12DFB8E8E}" srcOrd="2" destOrd="0" parTransId="{998FA914-1428-4913-9462-497EFC55726C}" sibTransId="{F2D5BAE3-1AAD-4588-A6E8-D017DD444F58}"/>
    <dgm:cxn modelId="{E971CF87-828C-498A-BF45-DA1E2FF4E113}" type="presOf" srcId="{BDADF3B6-7602-4CDD-A0E0-6CD47C27FB63}" destId="{3D1327B8-A95D-40D5-9EF8-1384C488D1E8}" srcOrd="0" destOrd="0" presId="urn:microsoft.com/office/officeart/2005/8/layout/process1"/>
    <dgm:cxn modelId="{50122226-8CBE-492C-AC45-2CEFB4AED438}" srcId="{CBE8C9BE-82BA-40A4-86BC-BD2D5A0DD29D}" destId="{90644706-D7EB-4DE3-9490-19BD7EC41AF3}" srcOrd="4" destOrd="0" parTransId="{1DB803AB-6C49-42A7-81A9-775A80359B8E}" sibTransId="{B8C835DF-9104-4064-B7E0-6CDD5C2D288C}"/>
    <dgm:cxn modelId="{8C43BB45-D3B8-4825-B143-4EC1AC55A861}" type="presOf" srcId="{CBE8C9BE-82BA-40A4-86BC-BD2D5A0DD29D}" destId="{9C6D5CB2-A17E-463E-BD08-7F38F66E78D5}" srcOrd="0" destOrd="0" presId="urn:microsoft.com/office/officeart/2005/8/layout/process1"/>
    <dgm:cxn modelId="{56B7CCC3-A552-40BB-8711-FAC3CF63A9FE}" type="presOf" srcId="{B19E1C72-9378-4955-BA53-F752858F6FC4}" destId="{7020D075-CA53-4BB7-98D2-8B5EEDF08976}" srcOrd="0" destOrd="0" presId="urn:microsoft.com/office/officeart/2005/8/layout/process1"/>
    <dgm:cxn modelId="{6AC2C313-9017-4A68-AEBA-28560E00F174}" type="presOf" srcId="{B19E1C72-9378-4955-BA53-F752858F6FC4}" destId="{729B4AE5-C948-4BFD-9BA0-7317B778635B}" srcOrd="1" destOrd="0" presId="urn:microsoft.com/office/officeart/2005/8/layout/process1"/>
    <dgm:cxn modelId="{4BE3172B-72E6-4569-A1E3-E6F71E9F3E31}" type="presOf" srcId="{444C9CBB-EFF0-4473-802D-A2552E095EB5}" destId="{61B3B747-F57B-4341-98BB-20F32143F694}" srcOrd="1" destOrd="0" presId="urn:microsoft.com/office/officeart/2005/8/layout/process1"/>
    <dgm:cxn modelId="{D9AC70A7-0149-43D3-8E1E-C5E39AFE0BCD}" type="presOf" srcId="{DB418CD6-16D3-4193-96DC-96ED965F850F}" destId="{C2254992-FD0B-4451-A287-D528ED495D02}" srcOrd="1" destOrd="0" presId="urn:microsoft.com/office/officeart/2005/8/layout/process1"/>
    <dgm:cxn modelId="{8143B8A4-E69F-48D2-B67C-38C20E92969A}" type="presOf" srcId="{81F4584F-6AAA-4B2D-8431-3DF12DFB8E8E}" destId="{505786A6-474E-4CAB-BAE6-88064145A199}" srcOrd="0" destOrd="0" presId="urn:microsoft.com/office/officeart/2005/8/layout/process1"/>
    <dgm:cxn modelId="{7BFEE6A6-ECB4-42A7-9C52-32D1485C70A3}" type="presOf" srcId="{444C9CBB-EFF0-4473-802D-A2552E095EB5}" destId="{75604110-2696-4CCD-B014-D0987EAE998F}" srcOrd="0" destOrd="0" presId="urn:microsoft.com/office/officeart/2005/8/layout/process1"/>
    <dgm:cxn modelId="{5460B919-99BE-4AFC-B42B-C95CEF7E68EB}" srcId="{CBE8C9BE-82BA-40A4-86BC-BD2D5A0DD29D}" destId="{62B38AD3-35A7-40F7-8944-98467448ABC8}" srcOrd="1" destOrd="0" parTransId="{B55FE743-2F81-4F25-B252-6965BEC96A02}" sibTransId="{444C9CBB-EFF0-4473-802D-A2552E095EB5}"/>
    <dgm:cxn modelId="{F6A375BD-240E-4C0F-8793-67754250CC15}" type="presOf" srcId="{90644706-D7EB-4DE3-9490-19BD7EC41AF3}" destId="{39FFB47C-D346-4F36-A296-646F691A3B14}" srcOrd="0" destOrd="0" presId="urn:microsoft.com/office/officeart/2005/8/layout/process1"/>
    <dgm:cxn modelId="{EEEE6078-848D-4636-8594-CD2F8E8C1918}" type="presOf" srcId="{F2D5BAE3-1AAD-4588-A6E8-D017DD444F58}" destId="{EE692EBD-84D0-4C75-A7EA-258519FF13AA}" srcOrd="0" destOrd="0" presId="urn:microsoft.com/office/officeart/2005/8/layout/process1"/>
    <dgm:cxn modelId="{0791759D-57BF-4E81-A1C9-3DEF9A3F624C}" type="presOf" srcId="{7E9ABB88-EB82-4935-B673-3153E9103E09}" destId="{97A74B6D-33E3-4776-80C8-21A7A04CD865}" srcOrd="0" destOrd="0" presId="urn:microsoft.com/office/officeart/2005/8/layout/process1"/>
    <dgm:cxn modelId="{CA9116F6-5436-4842-AE5C-5D062CD81AB0}" type="presOf" srcId="{DB418CD6-16D3-4193-96DC-96ED965F850F}" destId="{E6B1131A-759D-4226-8B0C-67D8C14AFA97}" srcOrd="0" destOrd="0" presId="urn:microsoft.com/office/officeart/2005/8/layout/process1"/>
    <dgm:cxn modelId="{AC87780A-30E9-4B68-B92E-F0BF4918A345}" type="presOf" srcId="{62B38AD3-35A7-40F7-8944-98467448ABC8}" destId="{52C5458F-2202-4A4B-AA64-A3A8F8F84D63}" srcOrd="0" destOrd="0" presId="urn:microsoft.com/office/officeart/2005/8/layout/process1"/>
    <dgm:cxn modelId="{A1B2DFE5-493E-4CEB-8623-0B1A6D274FA2}" type="presOf" srcId="{F2D5BAE3-1AAD-4588-A6E8-D017DD444F58}" destId="{5956BC0C-B0B1-41A3-A520-9A83887CD4E6}" srcOrd="1" destOrd="0" presId="urn:microsoft.com/office/officeart/2005/8/layout/process1"/>
    <dgm:cxn modelId="{2B8535F1-F300-4DB0-9A47-DB7C50901CD8}" srcId="{CBE8C9BE-82BA-40A4-86BC-BD2D5A0DD29D}" destId="{BDADF3B6-7602-4CDD-A0E0-6CD47C27FB63}" srcOrd="3" destOrd="0" parTransId="{FD6B7735-E9D4-4B30-ABA4-7508F13A423A}" sibTransId="{DB418CD6-16D3-4193-96DC-96ED965F850F}"/>
    <dgm:cxn modelId="{CC718FBD-4AAC-4540-99B1-D474A8E8F38E}" type="presParOf" srcId="{9C6D5CB2-A17E-463E-BD08-7F38F66E78D5}" destId="{97A74B6D-33E3-4776-80C8-21A7A04CD865}" srcOrd="0" destOrd="0" presId="urn:microsoft.com/office/officeart/2005/8/layout/process1"/>
    <dgm:cxn modelId="{A78A8D87-6BAC-4E00-B70B-0DB14073DBCF}" type="presParOf" srcId="{9C6D5CB2-A17E-463E-BD08-7F38F66E78D5}" destId="{7020D075-CA53-4BB7-98D2-8B5EEDF08976}" srcOrd="1" destOrd="0" presId="urn:microsoft.com/office/officeart/2005/8/layout/process1"/>
    <dgm:cxn modelId="{FC9ADD5C-E166-4C01-A47D-17DE31EBA304}" type="presParOf" srcId="{7020D075-CA53-4BB7-98D2-8B5EEDF08976}" destId="{729B4AE5-C948-4BFD-9BA0-7317B778635B}" srcOrd="0" destOrd="0" presId="urn:microsoft.com/office/officeart/2005/8/layout/process1"/>
    <dgm:cxn modelId="{B846BEF1-0D99-4E77-8BE5-6C3DEBBF00FA}" type="presParOf" srcId="{9C6D5CB2-A17E-463E-BD08-7F38F66E78D5}" destId="{52C5458F-2202-4A4B-AA64-A3A8F8F84D63}" srcOrd="2" destOrd="0" presId="urn:microsoft.com/office/officeart/2005/8/layout/process1"/>
    <dgm:cxn modelId="{F55697C8-8C7B-47DE-977F-4B50596DC36B}" type="presParOf" srcId="{9C6D5CB2-A17E-463E-BD08-7F38F66E78D5}" destId="{75604110-2696-4CCD-B014-D0987EAE998F}" srcOrd="3" destOrd="0" presId="urn:microsoft.com/office/officeart/2005/8/layout/process1"/>
    <dgm:cxn modelId="{54BDD524-7510-4C1A-8EBA-C5F221D012BD}" type="presParOf" srcId="{75604110-2696-4CCD-B014-D0987EAE998F}" destId="{61B3B747-F57B-4341-98BB-20F32143F694}" srcOrd="0" destOrd="0" presId="urn:microsoft.com/office/officeart/2005/8/layout/process1"/>
    <dgm:cxn modelId="{7BFD1D06-ADF2-41F1-A5D0-81862DB2215A}" type="presParOf" srcId="{9C6D5CB2-A17E-463E-BD08-7F38F66E78D5}" destId="{505786A6-474E-4CAB-BAE6-88064145A199}" srcOrd="4" destOrd="0" presId="urn:microsoft.com/office/officeart/2005/8/layout/process1"/>
    <dgm:cxn modelId="{968F875F-82DA-4DF9-B777-AB2C974B2014}" type="presParOf" srcId="{9C6D5CB2-A17E-463E-BD08-7F38F66E78D5}" destId="{EE692EBD-84D0-4C75-A7EA-258519FF13AA}" srcOrd="5" destOrd="0" presId="urn:microsoft.com/office/officeart/2005/8/layout/process1"/>
    <dgm:cxn modelId="{FF1DE89B-A3B1-45C1-9F71-EE20895E5A96}" type="presParOf" srcId="{EE692EBD-84D0-4C75-A7EA-258519FF13AA}" destId="{5956BC0C-B0B1-41A3-A520-9A83887CD4E6}" srcOrd="0" destOrd="0" presId="urn:microsoft.com/office/officeart/2005/8/layout/process1"/>
    <dgm:cxn modelId="{4224AA6B-D64B-480A-8A4A-CA5371407FA1}" type="presParOf" srcId="{9C6D5CB2-A17E-463E-BD08-7F38F66E78D5}" destId="{3D1327B8-A95D-40D5-9EF8-1384C488D1E8}" srcOrd="6" destOrd="0" presId="urn:microsoft.com/office/officeart/2005/8/layout/process1"/>
    <dgm:cxn modelId="{AF762017-0B61-4AF3-8D34-C4B88AEE1E56}" type="presParOf" srcId="{9C6D5CB2-A17E-463E-BD08-7F38F66E78D5}" destId="{E6B1131A-759D-4226-8B0C-67D8C14AFA97}" srcOrd="7" destOrd="0" presId="urn:microsoft.com/office/officeart/2005/8/layout/process1"/>
    <dgm:cxn modelId="{830AD56E-9F85-4902-ADF3-9BBF88F813A5}" type="presParOf" srcId="{E6B1131A-759D-4226-8B0C-67D8C14AFA97}" destId="{C2254992-FD0B-4451-A287-D528ED495D02}" srcOrd="0" destOrd="0" presId="urn:microsoft.com/office/officeart/2005/8/layout/process1"/>
    <dgm:cxn modelId="{8548D17F-4D37-4374-B45E-65EB037C289E}" type="presParOf" srcId="{9C6D5CB2-A17E-463E-BD08-7F38F66E78D5}" destId="{39FFB47C-D346-4F36-A296-646F691A3B14}" srcOrd="8" destOrd="0" presId="urn:microsoft.com/office/officeart/2005/8/layout/process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http://at1952.narod.ru/pic2.jpg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http://at1952.narod.ru/pic6.jpg" TargetMode="Externa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2143116"/>
            <a:ext cx="8458200" cy="4214842"/>
          </a:xfrm>
          <a:effectLst/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ИСПОЛЬЗОВАНИЕ МЕТОДА ПРОЕКТОВ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 НА УРОКАХ ЧТЕНИЯ И ПИСЬМА </a:t>
            </a:r>
            <a:r>
              <a:rPr lang="ru-RU" b="1" dirty="0" smtClean="0">
                <a:solidFill>
                  <a:schemeClr val="bg1"/>
                </a:solidFill>
              </a:rPr>
              <a:t/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В КООРЕКЦИОННОЙ ШКОЛЕ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sz="2700" b="1" dirty="0" smtClean="0">
                <a:solidFill>
                  <a:schemeClr val="tx1"/>
                </a:solidFill>
              </a:rPr>
              <a:t>2012-2013 </a:t>
            </a:r>
            <a:r>
              <a:rPr lang="ru-RU" sz="2700" b="1" dirty="0" err="1" smtClean="0">
                <a:solidFill>
                  <a:schemeClr val="tx1"/>
                </a:solidFill>
              </a:rPr>
              <a:t>уч.г</a:t>
            </a:r>
            <a:r>
              <a:rPr lang="ru-RU" sz="2700" b="1" dirty="0" smtClean="0">
                <a:solidFill>
                  <a:schemeClr val="tx1"/>
                </a:solidFill>
              </a:rPr>
              <a:t>.</a:t>
            </a:r>
            <a:r>
              <a:rPr lang="ru-RU" b="1" dirty="0" smtClean="0">
                <a:solidFill>
                  <a:schemeClr val="bg1"/>
                </a:solidFill>
              </a:rPr>
              <a:t/>
            </a:r>
            <a:br>
              <a:rPr lang="ru-RU" b="1" dirty="0" smtClean="0">
                <a:solidFill>
                  <a:schemeClr val="bg1"/>
                </a:solidFill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357166"/>
            <a:ext cx="8458200" cy="428628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МКОУ «Богородская школа №8»</a:t>
            </a:r>
            <a:r>
              <a:rPr lang="ru-RU" b="1" dirty="0" smtClean="0">
                <a:solidFill>
                  <a:schemeClr val="bg1"/>
                </a:solidFill>
              </a:rPr>
              <a:t>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100" b="1" dirty="0" smtClean="0">
                <a:solidFill>
                  <a:srgbClr val="C00000"/>
                </a:solidFill>
              </a:rPr>
              <a:t>Паспорт проекта  </a:t>
            </a:r>
            <a:r>
              <a:rPr lang="ru-RU" sz="3100" dirty="0" smtClean="0">
                <a:solidFill>
                  <a:srgbClr val="C00000"/>
                </a:solidFill>
              </a:rPr>
              <a:t/>
            </a:r>
            <a:br>
              <a:rPr lang="ru-RU" sz="3100" dirty="0" smtClean="0">
                <a:solidFill>
                  <a:srgbClr val="C00000"/>
                </a:solidFill>
              </a:rPr>
            </a:br>
            <a:r>
              <a:rPr lang="ru-RU" sz="3100" b="1" dirty="0" smtClean="0">
                <a:solidFill>
                  <a:srgbClr val="C00000"/>
                </a:solidFill>
              </a:rPr>
              <a:t>«Правила русского языка»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>
              <a:buNone/>
              <a:defRPr/>
            </a:pPr>
            <a:r>
              <a:rPr lang="ru-RU" sz="2600" b="1" dirty="0" smtClean="0">
                <a:solidFill>
                  <a:schemeClr val="tx1"/>
                </a:solidFill>
              </a:rPr>
              <a:t>Тема проекта:</a:t>
            </a:r>
            <a:r>
              <a:rPr lang="ru-RU" sz="2600" dirty="0" smtClean="0">
                <a:solidFill>
                  <a:schemeClr val="tx1"/>
                </a:solidFill>
              </a:rPr>
              <a:t> «Рабочая тетрадь по основным правилам русского языка» </a:t>
            </a:r>
          </a:p>
          <a:p>
            <a:pPr algn="just">
              <a:buNone/>
              <a:defRPr/>
            </a:pPr>
            <a:r>
              <a:rPr lang="ru-RU" sz="2600" b="1" dirty="0" smtClean="0">
                <a:solidFill>
                  <a:schemeClr val="tx1"/>
                </a:solidFill>
              </a:rPr>
              <a:t>Цель проекта:</a:t>
            </a:r>
            <a:r>
              <a:rPr lang="ru-RU" sz="2600" dirty="0" smtClean="0">
                <a:solidFill>
                  <a:schemeClr val="tx1"/>
                </a:solidFill>
              </a:rPr>
              <a:t> Создание рабочей тетради для применения на уроках письма и развития речи с целью облегчения написания слов по изучаемым орфограммам, осуществления разборов слов и предложений.</a:t>
            </a:r>
          </a:p>
          <a:p>
            <a:pPr algn="just">
              <a:buNone/>
              <a:defRPr/>
            </a:pPr>
            <a:r>
              <a:rPr lang="ru-RU" sz="2600" b="1" dirty="0" smtClean="0">
                <a:solidFill>
                  <a:schemeClr val="tx1"/>
                </a:solidFill>
              </a:rPr>
              <a:t>Задачи:</a:t>
            </a:r>
            <a:r>
              <a:rPr lang="ru-RU" sz="2600" dirty="0" smtClean="0">
                <a:solidFill>
                  <a:schemeClr val="tx1"/>
                </a:solidFill>
              </a:rPr>
              <a:t> </a:t>
            </a:r>
          </a:p>
          <a:p>
            <a:pPr algn="just">
              <a:buNone/>
              <a:defRPr/>
            </a:pPr>
            <a:r>
              <a:rPr lang="ru-RU" sz="2600" b="1" dirty="0" smtClean="0">
                <a:solidFill>
                  <a:schemeClr val="tx1"/>
                </a:solidFill>
              </a:rPr>
              <a:t>      образовательные</a:t>
            </a:r>
            <a:r>
              <a:rPr lang="ru-RU" sz="2600" dirty="0" smtClean="0">
                <a:solidFill>
                  <a:schemeClr val="tx1"/>
                </a:solidFill>
              </a:rPr>
              <a:t> – систематизация основных правил русского языка; </a:t>
            </a:r>
            <a:r>
              <a:rPr lang="ru-RU" sz="2600" b="1" dirty="0" smtClean="0">
                <a:solidFill>
                  <a:schemeClr val="tx1"/>
                </a:solidFill>
              </a:rPr>
              <a:t> </a:t>
            </a:r>
          </a:p>
          <a:p>
            <a:pPr algn="just">
              <a:buNone/>
              <a:defRPr/>
            </a:pPr>
            <a:r>
              <a:rPr lang="ru-RU" sz="2600" b="1" dirty="0" smtClean="0">
                <a:solidFill>
                  <a:schemeClr val="tx1"/>
                </a:solidFill>
              </a:rPr>
              <a:t>      развивающие – </a:t>
            </a:r>
            <a:r>
              <a:rPr lang="ru-RU" sz="2600" dirty="0" smtClean="0">
                <a:solidFill>
                  <a:schemeClr val="tx1"/>
                </a:solidFill>
              </a:rPr>
              <a:t>развитие мыслительной деятельности, умений применять основные правила на практике, наблюдательности, любознательности;</a:t>
            </a:r>
            <a:r>
              <a:rPr lang="ru-RU" sz="2600" b="1" dirty="0" smtClean="0">
                <a:solidFill>
                  <a:schemeClr val="tx1"/>
                </a:solidFill>
              </a:rPr>
              <a:t> </a:t>
            </a:r>
            <a:endParaRPr lang="ru-RU" sz="2600" dirty="0" smtClean="0">
              <a:solidFill>
                <a:schemeClr val="tx1"/>
              </a:solidFill>
            </a:endParaRPr>
          </a:p>
          <a:p>
            <a:pPr algn="just">
              <a:buNone/>
              <a:defRPr/>
            </a:pPr>
            <a:r>
              <a:rPr lang="ru-RU" sz="2600" b="1" dirty="0" smtClean="0">
                <a:solidFill>
                  <a:schemeClr val="tx1"/>
                </a:solidFill>
              </a:rPr>
              <a:t>      воспитательные</a:t>
            </a:r>
            <a:r>
              <a:rPr lang="ru-RU" sz="2600" dirty="0" smtClean="0">
                <a:solidFill>
                  <a:schemeClr val="tx1"/>
                </a:solidFill>
              </a:rPr>
              <a:t> – воспитание таких качеств личности, как самостоятельность, инициативность, настойчивость. </a:t>
            </a:r>
            <a:r>
              <a:rPr lang="ru-RU" sz="2600" b="1" dirty="0" smtClean="0">
                <a:solidFill>
                  <a:schemeClr val="tx1"/>
                </a:solidFill>
              </a:rPr>
              <a:t> </a:t>
            </a:r>
            <a:endParaRPr lang="ru-RU" sz="2600" dirty="0" smtClean="0">
              <a:solidFill>
                <a:schemeClr val="tx1"/>
              </a:solidFill>
            </a:endParaRPr>
          </a:p>
          <a:p>
            <a:pPr algn="just">
              <a:buNone/>
              <a:defRPr/>
            </a:pPr>
            <a:r>
              <a:rPr lang="ru-RU" sz="2600" b="1" dirty="0" smtClean="0">
                <a:solidFill>
                  <a:schemeClr val="tx1"/>
                </a:solidFill>
              </a:rPr>
              <a:t>Сроки реализации проекта:</a:t>
            </a:r>
            <a:r>
              <a:rPr lang="ru-RU" sz="2600" dirty="0" smtClean="0">
                <a:solidFill>
                  <a:schemeClr val="tx1"/>
                </a:solidFill>
              </a:rPr>
              <a:t> 2012-2013уч.г.</a:t>
            </a:r>
          </a:p>
          <a:p>
            <a:pPr algn="just">
              <a:buNone/>
              <a:defRPr/>
            </a:pPr>
            <a:r>
              <a:rPr lang="ru-RU" sz="2600" b="1" dirty="0" smtClean="0">
                <a:solidFill>
                  <a:schemeClr val="tx1"/>
                </a:solidFill>
              </a:rPr>
              <a:t>Участники проекта:</a:t>
            </a:r>
            <a:r>
              <a:rPr lang="ru-RU" sz="2600" dirty="0" smtClean="0">
                <a:solidFill>
                  <a:schemeClr val="tx1"/>
                </a:solidFill>
              </a:rPr>
              <a:t> учащиеся 8 класса, учитель чтения и письма.</a:t>
            </a:r>
          </a:p>
          <a:p>
            <a:pPr algn="just">
              <a:buNone/>
              <a:defRPr/>
            </a:pPr>
            <a:r>
              <a:rPr lang="ru-RU" sz="2600" b="1" dirty="0" smtClean="0">
                <a:solidFill>
                  <a:schemeClr val="tx1"/>
                </a:solidFill>
              </a:rPr>
              <a:t>Место реализации:</a:t>
            </a:r>
            <a:r>
              <a:rPr lang="ru-RU" sz="2600" dirty="0" smtClean="0">
                <a:solidFill>
                  <a:schemeClr val="tx1"/>
                </a:solidFill>
              </a:rPr>
              <a:t> МКС(К)ОУ «Богородская школа 8 вида».</a:t>
            </a:r>
          </a:p>
          <a:p>
            <a:pPr algn="just">
              <a:buNone/>
              <a:defRPr/>
            </a:pPr>
            <a:r>
              <a:rPr lang="ru-RU" sz="2600" b="1" dirty="0" smtClean="0">
                <a:solidFill>
                  <a:schemeClr val="tx1"/>
                </a:solidFill>
              </a:rPr>
              <a:t>Планируемый результат: </a:t>
            </a:r>
            <a:r>
              <a:rPr lang="ru-RU" sz="2600" dirty="0" smtClean="0">
                <a:solidFill>
                  <a:schemeClr val="tx1"/>
                </a:solidFill>
              </a:rPr>
              <a:t>Развитие умений учащихся формулировать правила и применять их на практике, навыков самоконтроля, </a:t>
            </a:r>
          </a:p>
          <a:p>
            <a:pPr algn="just">
              <a:buNone/>
              <a:defRPr/>
            </a:pPr>
            <a:r>
              <a:rPr lang="ru-RU" sz="2600" b="1" dirty="0" smtClean="0">
                <a:solidFill>
                  <a:schemeClr val="tx1"/>
                </a:solidFill>
              </a:rPr>
              <a:t>Форма презентации:</a:t>
            </a:r>
            <a:r>
              <a:rPr lang="ru-RU" sz="2600" dirty="0" smtClean="0">
                <a:solidFill>
                  <a:schemeClr val="tx1"/>
                </a:solidFill>
              </a:rPr>
              <a:t> защита рабочих тетрадей по русскому языку.</a:t>
            </a:r>
          </a:p>
          <a:p>
            <a:pPr algn="just">
              <a:buNone/>
              <a:defRPr/>
            </a:pPr>
            <a:r>
              <a:rPr lang="ru-RU" sz="2600" b="1" dirty="0" smtClean="0">
                <a:solidFill>
                  <a:schemeClr val="tx1"/>
                </a:solidFill>
              </a:rPr>
              <a:t>Виды продукта:</a:t>
            </a:r>
            <a:r>
              <a:rPr lang="ru-RU" sz="2600" dirty="0" smtClean="0">
                <a:solidFill>
                  <a:schemeClr val="tx1"/>
                </a:solidFill>
              </a:rPr>
              <a:t> рабочие тетради  </a:t>
            </a:r>
          </a:p>
          <a:p>
            <a:pPr>
              <a:defRPr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14290"/>
            <a:ext cx="8686800" cy="108111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 smtClean="0">
                <a:solidFill>
                  <a:srgbClr val="C00000"/>
                </a:solidFill>
              </a:rPr>
              <a:t/>
            </a:r>
            <a:br>
              <a:rPr lang="ru-RU" sz="3100" b="1" dirty="0" smtClean="0">
                <a:solidFill>
                  <a:srgbClr val="C00000"/>
                </a:solidFill>
              </a:rPr>
            </a:br>
            <a:r>
              <a:rPr lang="ru-RU" sz="3100" b="1" dirty="0" smtClean="0">
                <a:solidFill>
                  <a:srgbClr val="C00000"/>
                </a:solidFill>
              </a:rPr>
              <a:t/>
            </a:r>
            <a:br>
              <a:rPr lang="ru-RU" sz="3100" b="1" dirty="0" smtClean="0">
                <a:solidFill>
                  <a:srgbClr val="C00000"/>
                </a:solidFill>
              </a:rPr>
            </a:br>
            <a:r>
              <a:rPr lang="ru-RU" sz="3100" b="1" dirty="0" smtClean="0">
                <a:solidFill>
                  <a:srgbClr val="C00000"/>
                </a:solidFill>
              </a:rPr>
              <a:t>Содержание проекта  </a:t>
            </a:r>
            <a:r>
              <a:rPr lang="ru-RU" sz="3100" dirty="0" smtClean="0">
                <a:solidFill>
                  <a:srgbClr val="C00000"/>
                </a:solidFill>
              </a:rPr>
              <a:t/>
            </a:r>
            <a:br>
              <a:rPr lang="ru-RU" sz="3100" dirty="0" smtClean="0">
                <a:solidFill>
                  <a:srgbClr val="C00000"/>
                </a:solidFill>
              </a:rPr>
            </a:br>
            <a:r>
              <a:rPr lang="ru-RU" sz="3100" b="1" dirty="0" smtClean="0">
                <a:solidFill>
                  <a:srgbClr val="C00000"/>
                </a:solidFill>
              </a:rPr>
              <a:t>«Правила русского языка»</a:t>
            </a:r>
            <a:br>
              <a:rPr lang="ru-RU" sz="3100" b="1" dirty="0" smtClean="0">
                <a:solidFill>
                  <a:srgbClr val="C0000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85720" y="1714488"/>
          <a:ext cx="8686800" cy="28350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5600"/>
                <a:gridCol w="2895600"/>
                <a:gridCol w="2895600"/>
              </a:tblGrid>
              <a:tr h="6405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Этапы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Содержание деятельности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Практическая часть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201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1 этап –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подготовительный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Постановка проблемной ситуации.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Поиск путей решения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 проблемы.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Знакомство с понятием «проект».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Формулировка 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темы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 проекта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Составление плана проектной деятельности.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Беседа.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Составление плана работы.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28596" y="428604"/>
          <a:ext cx="8429685" cy="27860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9895"/>
                <a:gridCol w="2809895"/>
                <a:gridCol w="2809895"/>
              </a:tblGrid>
              <a:tr h="6713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Этапы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Содержание деятельности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Практическая часть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147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2 этап –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основной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Совместное обсуждение правил, схем, таблиц, которые помогут в дальнейшей работе по предмету, какие материалы могут быть использованы, какая существует справочная литература. Обсуждается и вид пособия.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По мере изучения материала составляется опорная таблица, схема, опорный конспект, алгоритм по правилам русского языка,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Комплектование рабочих тетрадей наглядным материалом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Использование материала рабочих тетрадей на практике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3074" name="Picture 2" descr="F:\111\ фото\Новая папка\Фото025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57188" y="3517503"/>
            <a:ext cx="2928928" cy="2196696"/>
          </a:xfrm>
          <a:prstGeom prst="rect">
            <a:avLst/>
          </a:prstGeom>
          <a:noFill/>
        </p:spPr>
      </p:pic>
      <p:pic>
        <p:nvPicPr>
          <p:cNvPr id="3075" name="Picture 3" descr="F:\111\ фото\Фото0206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86248" y="3357562"/>
            <a:ext cx="4233858" cy="31753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2" y="428604"/>
          <a:ext cx="8686800" cy="25696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5600"/>
                <a:gridCol w="2895600"/>
                <a:gridCol w="2895600"/>
              </a:tblGrid>
              <a:tr h="6494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Этапы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Содержание деятельности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Практическая часть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1365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3 этап - 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заключительный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Оформление рабочих тетрадей</a:t>
                      </a:r>
                    </a:p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Защита продуктов творческой работы.</a:t>
                      </a:r>
                    </a:p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Подведение итогов.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Ученики подбирают цветовую гамму для оформления рабочей тетради, выбирает форму предъявления (рукописная или набранная на компьютере), привлекает необходимый справочный и дидактический материал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Творческий отчет.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5" name="Picture 2" descr="http://at1952.narod.ru/pic2.jpg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214282" y="2214554"/>
            <a:ext cx="2809490" cy="4278299"/>
          </a:xfrm>
          <a:prstGeom prst="roundRect">
            <a:avLst>
              <a:gd name="adj" fmla="val 16667"/>
            </a:avLst>
          </a:prstGeom>
          <a:ln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4" descr="pic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071802" y="3786190"/>
            <a:ext cx="2969147" cy="2909764"/>
          </a:xfrm>
          <a:prstGeom prst="roundRect">
            <a:avLst>
              <a:gd name="adj" fmla="val 16667"/>
            </a:avLst>
          </a:prstGeom>
          <a:ln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3" descr="http://at1952.narod.ru/pic6.jpg"/>
          <p:cNvPicPr>
            <a:picLocks noChangeAspect="1" noChangeArrowheads="1"/>
          </p:cNvPicPr>
          <p:nvPr/>
        </p:nvPicPr>
        <p:blipFill>
          <a:blip r:embed="rId5" r:link="rId6" cstate="screen"/>
          <a:srcRect/>
          <a:stretch>
            <a:fillRect/>
          </a:stretch>
        </p:blipFill>
        <p:spPr bwMode="auto">
          <a:xfrm>
            <a:off x="6038026" y="3000372"/>
            <a:ext cx="3105974" cy="2857496"/>
          </a:xfrm>
          <a:prstGeom prst="roundRect">
            <a:avLst>
              <a:gd name="adj" fmla="val 16667"/>
            </a:avLst>
          </a:prstGeom>
          <a:ln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Паспорт проекта  </a:t>
            </a:r>
            <a:r>
              <a:rPr lang="ru-RU" sz="2800" dirty="0" smtClean="0">
                <a:solidFill>
                  <a:srgbClr val="C00000"/>
                </a:solidFill>
              </a:rPr>
              <a:t/>
            </a:r>
            <a:br>
              <a:rPr lang="ru-RU" sz="2800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>«РАССКАЖЕМ НАШИМ ДЕТЯМ О ВОЙНЕ»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946672"/>
          </a:xfrm>
        </p:spPr>
        <p:txBody>
          <a:bodyPr>
            <a:normAutofit fontScale="25000" lnSpcReduction="20000"/>
          </a:bodyPr>
          <a:lstStyle/>
          <a:p>
            <a:pPr algn="just">
              <a:lnSpc>
                <a:spcPct val="120000"/>
              </a:lnSpc>
              <a:buNone/>
            </a:pPr>
            <a:r>
              <a:rPr lang="ru-RU" sz="6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Тема проекта:</a:t>
            </a:r>
            <a:r>
              <a:rPr lang="ru-RU" sz="6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«Стихи о ВОВ»</a:t>
            </a:r>
          </a:p>
          <a:p>
            <a:pPr algn="just">
              <a:lnSpc>
                <a:spcPct val="120000"/>
              </a:lnSpc>
              <a:buNone/>
            </a:pPr>
            <a:r>
              <a:rPr lang="ru-RU" sz="6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Цель проекта:</a:t>
            </a:r>
            <a:r>
              <a:rPr lang="ru-RU" sz="6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Знакомство с произведениями о ВОВ.</a:t>
            </a:r>
          </a:p>
          <a:p>
            <a:pPr algn="just">
              <a:lnSpc>
                <a:spcPct val="120000"/>
              </a:lnSpc>
              <a:buNone/>
            </a:pPr>
            <a:r>
              <a:rPr lang="ru-RU" sz="6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Задачи:</a:t>
            </a:r>
            <a:r>
              <a:rPr lang="ru-RU" sz="6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</a:p>
          <a:p>
            <a:pPr algn="just">
              <a:lnSpc>
                <a:spcPct val="120000"/>
              </a:lnSpc>
              <a:buNone/>
            </a:pPr>
            <a:r>
              <a:rPr lang="ru-RU" sz="6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образовательные</a:t>
            </a:r>
            <a:r>
              <a:rPr lang="ru-RU" sz="6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– расширение и углубление знаний о времени ВОВ</a:t>
            </a:r>
          </a:p>
          <a:p>
            <a:pPr algn="just">
              <a:lnSpc>
                <a:spcPct val="120000"/>
              </a:lnSpc>
              <a:buNone/>
            </a:pPr>
            <a:r>
              <a:rPr lang="ru-RU" sz="6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развивающие – </a:t>
            </a:r>
            <a:r>
              <a:rPr lang="ru-RU" sz="6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развитие мыслительной деятельности, творческих способностей, коммуникативных навыков, наблюдательности, любознательности;</a:t>
            </a:r>
          </a:p>
          <a:p>
            <a:pPr algn="just">
              <a:lnSpc>
                <a:spcPct val="120000"/>
              </a:lnSpc>
              <a:buNone/>
            </a:pPr>
            <a:r>
              <a:rPr lang="ru-RU" sz="6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воспитательные</a:t>
            </a:r>
            <a:r>
              <a:rPr lang="ru-RU" sz="6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– воспитание таких качеств личности, как патриотизм, любовь и бережное отношение к родине; самостоятельность, целеустремленность, ответственность, инициативность, настойчивость. </a:t>
            </a:r>
          </a:p>
          <a:p>
            <a:pPr algn="just">
              <a:lnSpc>
                <a:spcPct val="120000"/>
              </a:lnSpc>
              <a:buNone/>
            </a:pPr>
            <a:r>
              <a:rPr lang="ru-RU" sz="6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Сроки реализации проекта:</a:t>
            </a:r>
            <a:r>
              <a:rPr lang="ru-RU" sz="6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краткосрочный.</a:t>
            </a:r>
          </a:p>
          <a:p>
            <a:pPr algn="just">
              <a:lnSpc>
                <a:spcPct val="120000"/>
              </a:lnSpc>
              <a:buNone/>
            </a:pPr>
            <a:r>
              <a:rPr lang="ru-RU" sz="6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Участники проекта:</a:t>
            </a:r>
            <a:r>
              <a:rPr lang="ru-RU" sz="6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учащиеся 7 класса Г, учитель чтения и письма.</a:t>
            </a:r>
          </a:p>
          <a:p>
            <a:pPr algn="just">
              <a:lnSpc>
                <a:spcPct val="120000"/>
              </a:lnSpc>
              <a:buNone/>
            </a:pPr>
            <a:r>
              <a:rPr lang="ru-RU" sz="6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Место реализации:</a:t>
            </a:r>
            <a:r>
              <a:rPr lang="ru-RU" sz="6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МКС(К)ОУ «Богородская школа 8 вида».</a:t>
            </a:r>
          </a:p>
          <a:p>
            <a:pPr algn="just">
              <a:lnSpc>
                <a:spcPct val="120000"/>
              </a:lnSpc>
              <a:buNone/>
            </a:pPr>
            <a:r>
              <a:rPr lang="ru-RU" sz="6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Планируемый результат: </a:t>
            </a:r>
            <a:endParaRPr lang="ru-RU" sz="6400" dirty="0" smtClean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  <a:p>
            <a:pPr algn="just">
              <a:lnSpc>
                <a:spcPct val="120000"/>
              </a:lnSpc>
              <a:buNone/>
            </a:pPr>
            <a:r>
              <a:rPr lang="ru-RU" sz="6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Развитие самообразовательной активности учащихся, их коммуникативных и личностных качеств. Воспитание любви к родине, патриотизма</a:t>
            </a:r>
          </a:p>
          <a:p>
            <a:pPr algn="just">
              <a:lnSpc>
                <a:spcPct val="120000"/>
              </a:lnSpc>
              <a:buNone/>
            </a:pPr>
            <a:r>
              <a:rPr lang="ru-RU" sz="6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 Форма презентации:</a:t>
            </a:r>
            <a:r>
              <a:rPr lang="ru-RU" sz="6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создание и просмотр фильма</a:t>
            </a:r>
          </a:p>
          <a:p>
            <a:pPr algn="just">
              <a:lnSpc>
                <a:spcPct val="120000"/>
              </a:lnSpc>
              <a:buNone/>
            </a:pPr>
            <a:r>
              <a:rPr lang="ru-RU" sz="6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 Виды продукта:</a:t>
            </a:r>
            <a:r>
              <a:rPr lang="ru-RU" sz="6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фильм со звуковыми файлами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14290"/>
            <a:ext cx="8686800" cy="108111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 smtClean="0">
                <a:solidFill>
                  <a:srgbClr val="C00000"/>
                </a:solidFill>
              </a:rPr>
              <a:t/>
            </a:r>
            <a:br>
              <a:rPr lang="ru-RU" sz="3100" b="1" dirty="0" smtClean="0">
                <a:solidFill>
                  <a:srgbClr val="C00000"/>
                </a:solidFill>
              </a:rPr>
            </a:br>
            <a:r>
              <a:rPr lang="ru-RU" sz="3100" b="1" dirty="0" smtClean="0">
                <a:solidFill>
                  <a:srgbClr val="C00000"/>
                </a:solidFill>
              </a:rPr>
              <a:t/>
            </a:r>
            <a:br>
              <a:rPr lang="ru-RU" sz="3100" b="1" dirty="0" smtClean="0">
                <a:solidFill>
                  <a:srgbClr val="C00000"/>
                </a:solidFill>
              </a:rPr>
            </a:br>
            <a:r>
              <a:rPr lang="ru-RU" sz="3100" b="1" dirty="0" smtClean="0">
                <a:solidFill>
                  <a:srgbClr val="C00000"/>
                </a:solidFill>
              </a:rPr>
              <a:t>Содержание проекта  </a:t>
            </a:r>
            <a:r>
              <a:rPr lang="ru-RU" sz="3100" dirty="0" smtClean="0">
                <a:solidFill>
                  <a:srgbClr val="C00000"/>
                </a:solidFill>
              </a:rPr>
              <a:t/>
            </a:r>
            <a:br>
              <a:rPr lang="ru-RU" sz="3100" dirty="0" smtClean="0">
                <a:solidFill>
                  <a:srgbClr val="C00000"/>
                </a:solidFill>
              </a:rPr>
            </a:br>
            <a:r>
              <a:rPr lang="ru-RU" sz="3100" b="1" dirty="0" smtClean="0">
                <a:solidFill>
                  <a:srgbClr val="C00000"/>
                </a:solidFill>
              </a:rPr>
              <a:t>«</a:t>
            </a:r>
            <a:r>
              <a:rPr lang="ru-RU" sz="3200" b="1" dirty="0" smtClean="0">
                <a:solidFill>
                  <a:srgbClr val="C00000"/>
                </a:solidFill>
              </a:rPr>
              <a:t>РАССКАЖЕМ НАШИМ ДЕТЯМ О ВОЙНЕ</a:t>
            </a:r>
            <a:r>
              <a:rPr lang="ru-RU" sz="3100" b="1" dirty="0" smtClean="0">
                <a:solidFill>
                  <a:srgbClr val="C00000"/>
                </a:solidFill>
              </a:rPr>
              <a:t>»</a:t>
            </a:r>
            <a:br>
              <a:rPr lang="ru-RU" sz="3100" b="1" dirty="0" smtClean="0">
                <a:solidFill>
                  <a:srgbClr val="C0000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85720" y="1714488"/>
          <a:ext cx="8686800" cy="28350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5600"/>
                <a:gridCol w="2895600"/>
                <a:gridCol w="2895600"/>
              </a:tblGrid>
              <a:tr h="6405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Этапы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Содержание деятельности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Практическая часть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201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1 этап –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подготовительный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Постановка проблемной ситуации.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Поиск путей решения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 проблемы.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Знакомство с понятием «проект».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Формулировка 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темы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 проекта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Составление плана проектной деятельности.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Беседа.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Составление плана работы.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28596" y="428605"/>
          <a:ext cx="8429685" cy="42114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9895"/>
                <a:gridCol w="2809895"/>
                <a:gridCol w="2809895"/>
              </a:tblGrid>
              <a:tr h="5980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Этапы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Содержание деятельности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Практическая часть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305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2 этап –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основной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Знакомство с произведениями о ВОВ: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Просмотр и обсуждение фильма «Детство, опаленное войной»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Подбор иллюстраций к проекту;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Исследование представленных произведений с целью определения темы;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Выбор наиболее понравившегося произведения для создания проекта;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Конкурс чтецов стихов о ВОВ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Создание фильма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Просмотр 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</a:rPr>
                        <a:t>видио-фрагментов</a:t>
                      </a: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Обсуждение увиденного, рассуждение, работа творческих групп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Выразительное чтение стихов, самоанализ, подведение итогов конкурса, совместное определение 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победителей;</a:t>
                      </a:r>
                    </a:p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Запись звуковых файлов;</a:t>
                      </a:r>
                    </a:p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Монтаж фильма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6147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3 этап 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- заключительный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Презентация проекта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Творческий отчет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5122" name="Picture 2" descr="F:\Новая папка\1304146616_in_days_of_war_21457_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4282" y="4357694"/>
            <a:ext cx="3143272" cy="2357455"/>
          </a:xfrm>
          <a:prstGeom prst="rect">
            <a:avLst/>
          </a:prstGeom>
          <a:noFill/>
        </p:spPr>
      </p:pic>
      <p:pic>
        <p:nvPicPr>
          <p:cNvPr id="7" name="Picture 2" descr="F:\Новая папка\3a7914b278e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14282" y="1428736"/>
            <a:ext cx="2725506" cy="2243301"/>
          </a:xfrm>
          <a:prstGeom prst="rect">
            <a:avLst/>
          </a:prstGeom>
          <a:noFill/>
        </p:spPr>
      </p:pic>
      <p:pic>
        <p:nvPicPr>
          <p:cNvPr id="5123" name="Picture 3" descr="F:\Новая папка\x5p2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7686" y="4429132"/>
            <a:ext cx="3702028" cy="23146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85728"/>
            <a:ext cx="8686800" cy="1285884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Ожидаемые результаты использования проектной методики в коррекционной школе: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14488"/>
            <a:ext cx="8401080" cy="4525963"/>
          </a:xfrm>
        </p:spPr>
        <p:txBody>
          <a:bodyPr>
            <a:normAutofit lnSpcReduction="10000"/>
          </a:bodyPr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tx1"/>
                </a:solidFill>
              </a:rPr>
              <a:t>получение учащимися опыта в приобретении и использовании необходимых знаний и умений в различных ситуациях;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tx1"/>
                </a:solidFill>
              </a:rPr>
              <a:t>приобретение коммуникативных навыков и умений (работа в группах, исполнение разных ролей, навыки общения);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tx1"/>
                </a:solidFill>
              </a:rPr>
              <a:t>духовно-эмоциональное обогащение личности (осознание нравственных ценностей, развитие интеллектуальных, волевых, физических сил).</a:t>
            </a:r>
            <a:r>
              <a:rPr lang="ru-RU" b="1" dirty="0" smtClean="0">
                <a:solidFill>
                  <a:schemeClr val="tx1"/>
                </a:solidFill>
              </a:rPr>
              <a:t/>
            </a:r>
            <a:br>
              <a:rPr lang="ru-RU" b="1" dirty="0" smtClean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ПОНЯТИЕ «МЕТОДА ПРОЕКТОВ»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45180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chemeClr val="tx1"/>
                </a:solidFill>
              </a:rPr>
              <a:t>   </a:t>
            </a:r>
            <a:r>
              <a:rPr lang="ru-RU" sz="2000" b="1" dirty="0" smtClean="0">
                <a:solidFill>
                  <a:schemeClr val="tx1"/>
                </a:solidFill>
              </a:rPr>
              <a:t>Проект </a:t>
            </a:r>
            <a:r>
              <a:rPr lang="ru-RU" sz="2000" dirty="0" smtClean="0">
                <a:solidFill>
                  <a:schemeClr val="tx1"/>
                </a:solidFill>
              </a:rPr>
              <a:t>(от латинского </a:t>
            </a:r>
            <a:r>
              <a:rPr lang="ru-RU" sz="2000" dirty="0" err="1" smtClean="0">
                <a:solidFill>
                  <a:schemeClr val="tx1"/>
                </a:solidFill>
              </a:rPr>
              <a:t>projectus</a:t>
            </a:r>
            <a:r>
              <a:rPr lang="ru-RU" sz="2000" dirty="0" smtClean="0">
                <a:solidFill>
                  <a:schemeClr val="tx1"/>
                </a:solidFill>
              </a:rPr>
              <a:t> – выдвинутый вперед) – это разработка замысла, идеи, детального плана того или иного практического продукта.</a:t>
            </a:r>
          </a:p>
          <a:p>
            <a:pPr algn="ctr"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Проект</a:t>
            </a:r>
          </a:p>
          <a:p>
            <a:pPr algn="ctr">
              <a:buNone/>
            </a:pPr>
            <a:endParaRPr lang="ru-RU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500034" y="3643314"/>
          <a:ext cx="8501122" cy="1357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Стрелка вниз 4"/>
          <p:cNvSpPr/>
          <p:nvPr/>
        </p:nvSpPr>
        <p:spPr>
          <a:xfrm>
            <a:off x="4500562" y="3286124"/>
            <a:ext cx="428628" cy="35719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785786" y="4857760"/>
            <a:ext cx="81439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</a:p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Метод проектов </a:t>
            </a:r>
            <a:r>
              <a:rPr lang="ru-RU" dirty="0" smtClean="0"/>
              <a:t>– совокупность приемов, операций овладения определенной областью практического или теоретического знания в той или иной деятельности.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Этапы проектирования: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этап: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подготовительный (этап мотивации,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целеполагания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планирования, принятия решений)</a:t>
            </a:r>
          </a:p>
          <a:p>
            <a:pPr>
              <a:buNone/>
            </a:pP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None/>
            </a:pP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II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этап: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основной (этап выполнения проекта)</a:t>
            </a:r>
          </a:p>
          <a:p>
            <a:pPr>
              <a:buNone/>
            </a:pPr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None/>
            </a:pP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III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этап: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заключительный (этап защиты, проверки и оценки результатов)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61447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Использование проектной методики на уроках чтения и письма в коррекционной школе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2214554"/>
            <a:ext cx="8686800" cy="3865571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Проект по чтению и развитию речи «Мир вокруг нас»;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Проект по письму и развитию речи «Правила русского языка»;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Проект по чтению и развитию речи «Расскажем нашим детям о войне»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7620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>
                <a:solidFill>
                  <a:srgbClr val="C00000"/>
                </a:solidFill>
              </a:rPr>
              <a:t>Паспорт проекта  </a:t>
            </a:r>
            <a:r>
              <a:rPr lang="ru-RU" sz="2800" dirty="0" smtClean="0">
                <a:solidFill>
                  <a:srgbClr val="C00000"/>
                </a:solidFill>
              </a:rPr>
              <a:t/>
            </a:r>
            <a:br>
              <a:rPr lang="ru-RU" sz="2800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>«Мир вокруг нас»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000108"/>
            <a:ext cx="8501063" cy="5653088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  <a:defRPr/>
            </a:pPr>
            <a:r>
              <a:rPr lang="ru-RU" sz="1600" b="1" dirty="0" smtClean="0">
                <a:solidFill>
                  <a:schemeClr val="tx1"/>
                </a:solidFill>
              </a:rPr>
              <a:t>Тема проекта:</a:t>
            </a:r>
            <a:r>
              <a:rPr lang="ru-RU" sz="1600" dirty="0" smtClean="0">
                <a:solidFill>
                  <a:schemeClr val="tx1"/>
                </a:solidFill>
              </a:rPr>
              <a:t> «Произведения отечественной литературы о животных, природе»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ru-RU" sz="1600" b="1" dirty="0" smtClean="0">
                <a:solidFill>
                  <a:schemeClr val="tx1"/>
                </a:solidFill>
              </a:rPr>
              <a:t>Цель проекта:</a:t>
            </a:r>
            <a:r>
              <a:rPr lang="ru-RU" sz="1600" dirty="0" smtClean="0">
                <a:solidFill>
                  <a:schemeClr val="tx1"/>
                </a:solidFill>
              </a:rPr>
              <a:t> Знакомство с произведениями отечественной литературы о природе, животных     через проектную деятельность.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ru-RU" sz="1600" b="1" dirty="0" smtClean="0">
                <a:solidFill>
                  <a:schemeClr val="tx1"/>
                </a:solidFill>
              </a:rPr>
              <a:t>Задачи: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ru-RU" sz="1600" b="1" dirty="0" smtClean="0">
                <a:solidFill>
                  <a:schemeClr val="tx1"/>
                </a:solidFill>
              </a:rPr>
              <a:t>      образовательные</a:t>
            </a:r>
            <a:r>
              <a:rPr lang="ru-RU" sz="1600" dirty="0" smtClean="0">
                <a:solidFill>
                  <a:schemeClr val="tx1"/>
                </a:solidFill>
              </a:rPr>
              <a:t> – расширение и углубление знаний о произведениях      отечественной литературы о природе, животных; 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ru-RU" sz="1600" b="1" dirty="0" smtClean="0">
                <a:solidFill>
                  <a:schemeClr val="tx1"/>
                </a:solidFill>
              </a:rPr>
              <a:t>      развивающие – </a:t>
            </a:r>
            <a:r>
              <a:rPr lang="ru-RU" sz="1600" dirty="0" smtClean="0">
                <a:solidFill>
                  <a:schemeClr val="tx1"/>
                </a:solidFill>
              </a:rPr>
              <a:t>развитие мыслительной деятельности, творческих способностей, коммуникативных навыков, наблюдательности, любознательности;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ru-RU" sz="1600" b="1" dirty="0" smtClean="0">
                <a:solidFill>
                  <a:schemeClr val="tx1"/>
                </a:solidFill>
              </a:rPr>
              <a:t>      воспитательные</a:t>
            </a:r>
            <a:r>
              <a:rPr lang="ru-RU" sz="1600" dirty="0" smtClean="0">
                <a:solidFill>
                  <a:schemeClr val="tx1"/>
                </a:solidFill>
              </a:rPr>
              <a:t> – воспитание бережного отношения к природе, осознание значимости природы в жизни человека; воспитание таких качеств личности, как самостоятельность, целеустремленность, ответственность, инициативность, настойчивость. 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ru-RU" sz="1600" b="1" dirty="0" smtClean="0">
                <a:solidFill>
                  <a:schemeClr val="tx1"/>
                </a:solidFill>
              </a:rPr>
              <a:t>Сроки реализации проекта:</a:t>
            </a:r>
            <a:r>
              <a:rPr lang="ru-RU" sz="1600" dirty="0" smtClean="0">
                <a:solidFill>
                  <a:schemeClr val="tx1"/>
                </a:solidFill>
              </a:rPr>
              <a:t> краткосрочный.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ru-RU" sz="1600" b="1" dirty="0" smtClean="0">
                <a:solidFill>
                  <a:schemeClr val="tx1"/>
                </a:solidFill>
              </a:rPr>
              <a:t>Участники проекта:</a:t>
            </a:r>
            <a:r>
              <a:rPr lang="ru-RU" sz="1600" dirty="0" smtClean="0">
                <a:solidFill>
                  <a:schemeClr val="tx1"/>
                </a:solidFill>
              </a:rPr>
              <a:t> учащиеся 7 класса Г, учитель чтения и письма.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ru-RU" sz="1600" b="1" dirty="0" smtClean="0">
                <a:solidFill>
                  <a:schemeClr val="tx1"/>
                </a:solidFill>
              </a:rPr>
              <a:t>Место реализации:</a:t>
            </a:r>
            <a:r>
              <a:rPr lang="ru-RU" sz="1600" dirty="0" smtClean="0">
                <a:solidFill>
                  <a:schemeClr val="tx1"/>
                </a:solidFill>
              </a:rPr>
              <a:t> МКС(К)ОУ «Богородская школа 8 вида». 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ru-RU" sz="1600" b="1" dirty="0" smtClean="0">
                <a:solidFill>
                  <a:schemeClr val="tx1"/>
                </a:solidFill>
              </a:rPr>
              <a:t>Планируемый результат: </a:t>
            </a:r>
            <a:endParaRPr lang="ru-RU" sz="1600" dirty="0" smtClean="0">
              <a:solidFill>
                <a:schemeClr val="tx1"/>
              </a:solidFill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ru-RU" sz="1600" dirty="0" smtClean="0">
                <a:solidFill>
                  <a:schemeClr val="tx1"/>
                </a:solidFill>
              </a:rPr>
              <a:t>Развитие самообразовательной активности учащихся, их коммуникативных и личностных качеств. Воспитание любви к природе, животным через обзорное ознакомление с произведениями отечественной литературы.</a:t>
            </a:r>
            <a:r>
              <a:rPr lang="ru-RU" sz="1600" b="1" dirty="0" smtClean="0">
                <a:solidFill>
                  <a:schemeClr val="tx1"/>
                </a:solidFill>
              </a:rPr>
              <a:t> </a:t>
            </a:r>
            <a:endParaRPr lang="ru-RU" sz="1600" dirty="0" smtClean="0">
              <a:solidFill>
                <a:schemeClr val="tx1"/>
              </a:solidFill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ru-RU" sz="1600" b="1" dirty="0" smtClean="0">
                <a:solidFill>
                  <a:schemeClr val="tx1"/>
                </a:solidFill>
              </a:rPr>
              <a:t>Форма презентации:</a:t>
            </a:r>
            <a:r>
              <a:rPr lang="ru-RU" sz="1600" dirty="0" smtClean="0">
                <a:solidFill>
                  <a:schemeClr val="tx1"/>
                </a:solidFill>
              </a:rPr>
              <a:t> защита проекта перед учащимися класса, выставка книг.</a:t>
            </a:r>
            <a:r>
              <a:rPr lang="ru-RU" sz="1600" b="1" dirty="0" smtClean="0">
                <a:solidFill>
                  <a:schemeClr val="tx1"/>
                </a:solidFill>
              </a:rPr>
              <a:t> </a:t>
            </a:r>
            <a:endParaRPr lang="ru-RU" sz="1600" dirty="0" smtClean="0">
              <a:solidFill>
                <a:schemeClr val="tx1"/>
              </a:solidFill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ru-RU" sz="1600" b="1" dirty="0" smtClean="0">
                <a:solidFill>
                  <a:schemeClr val="tx1"/>
                </a:solidFill>
              </a:rPr>
              <a:t>Виды продукта:</a:t>
            </a:r>
            <a:r>
              <a:rPr lang="ru-RU" sz="1600" dirty="0" smtClean="0">
                <a:solidFill>
                  <a:schemeClr val="tx1"/>
                </a:solidFill>
              </a:rPr>
              <a:t> «книжки-малышки» о животных </a:t>
            </a:r>
          </a:p>
          <a:p>
            <a:pPr>
              <a:buFont typeface="Wingdings" pitchFamily="2" charset="2"/>
              <a:buNone/>
              <a:defRPr/>
            </a:pPr>
            <a:endParaRPr lang="ru-RU" sz="1400" dirty="0" smtClean="0"/>
          </a:p>
          <a:p>
            <a:pPr>
              <a:buFont typeface="Wingdings" pitchFamily="2" charset="2"/>
              <a:buNone/>
              <a:defRPr/>
            </a:pPr>
            <a:endParaRPr lang="ru-RU" sz="1400" dirty="0" smtClean="0"/>
          </a:p>
          <a:p>
            <a:pPr>
              <a:buFont typeface="Wingdings" pitchFamily="2" charset="2"/>
              <a:buNone/>
              <a:defRPr/>
            </a:pPr>
            <a:endParaRPr lang="ru-RU" sz="1400" dirty="0" smtClean="0"/>
          </a:p>
          <a:p>
            <a:pPr>
              <a:buFont typeface="Wingdings" pitchFamily="2" charset="2"/>
              <a:buNone/>
              <a:defRPr/>
            </a:pPr>
            <a:endParaRPr lang="ru-RU" sz="1400" dirty="0" smtClean="0"/>
          </a:p>
          <a:p>
            <a:pPr>
              <a:buFont typeface="Wingdings" pitchFamily="2" charset="2"/>
              <a:buNone/>
              <a:defRPr/>
            </a:pP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14290"/>
            <a:ext cx="8686800" cy="108111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 smtClean="0">
                <a:solidFill>
                  <a:srgbClr val="C00000"/>
                </a:solidFill>
              </a:rPr>
              <a:t/>
            </a:r>
            <a:br>
              <a:rPr lang="ru-RU" sz="3100" b="1" dirty="0" smtClean="0">
                <a:solidFill>
                  <a:srgbClr val="C00000"/>
                </a:solidFill>
              </a:rPr>
            </a:br>
            <a:r>
              <a:rPr lang="ru-RU" sz="3100" b="1" dirty="0" smtClean="0">
                <a:solidFill>
                  <a:srgbClr val="C00000"/>
                </a:solidFill>
              </a:rPr>
              <a:t/>
            </a:r>
            <a:br>
              <a:rPr lang="ru-RU" sz="3100" b="1" dirty="0" smtClean="0">
                <a:solidFill>
                  <a:srgbClr val="C00000"/>
                </a:solidFill>
              </a:rPr>
            </a:br>
            <a:r>
              <a:rPr lang="ru-RU" sz="3100" b="1" dirty="0" smtClean="0">
                <a:solidFill>
                  <a:srgbClr val="C00000"/>
                </a:solidFill>
              </a:rPr>
              <a:t>Содержание проекта  </a:t>
            </a:r>
            <a:r>
              <a:rPr lang="ru-RU" sz="3100" dirty="0" smtClean="0">
                <a:solidFill>
                  <a:srgbClr val="C00000"/>
                </a:solidFill>
              </a:rPr>
              <a:t/>
            </a:r>
            <a:br>
              <a:rPr lang="ru-RU" sz="3100" dirty="0" smtClean="0">
                <a:solidFill>
                  <a:srgbClr val="C00000"/>
                </a:solidFill>
              </a:rPr>
            </a:br>
            <a:r>
              <a:rPr lang="ru-RU" sz="3100" b="1" dirty="0" smtClean="0">
                <a:solidFill>
                  <a:srgbClr val="C00000"/>
                </a:solidFill>
              </a:rPr>
              <a:t>«Мир вокруг нас»</a:t>
            </a:r>
            <a:br>
              <a:rPr lang="ru-RU" sz="3100" b="1" dirty="0" smtClean="0">
                <a:solidFill>
                  <a:srgbClr val="C0000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85720" y="1714488"/>
          <a:ext cx="8686800" cy="28350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5600"/>
                <a:gridCol w="2895600"/>
                <a:gridCol w="2895600"/>
              </a:tblGrid>
              <a:tr h="6405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Этапы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Содержание деятельности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Практическая часть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201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1 этап –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подготовительный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Постановка проблемной ситуации.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Поиск путей решения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 проблемы.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Знакомство с понятием «проект».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Формулировка 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темы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 проекта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Составление плана проектной деятельности.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Беседа.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Составление плана работы.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28596" y="428604"/>
          <a:ext cx="8429685" cy="423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9895"/>
                <a:gridCol w="2809895"/>
                <a:gridCol w="2809895"/>
              </a:tblGrid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Этапы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Содержание деятельности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Практическая часть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2 этап –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основной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Знакомство с авторами произведений отечественной литературы о животных, природе: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Заочная экскурсия по лесу, парку, заповеднику;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Мини-сочинения о значении животных в жизни человека и природы;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Исследование представленных произведений с целью определения темы;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Выбор наиболее понравившегося произведения для создания проекта;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Создание книг о животных, природе;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Просмотр 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видио-фрагментов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Обсуждение увиденного, сравнение растительного и животного мира  в различных местностях;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Написание и защита мини-сочинений;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Просмотр электронной презентации об отечественных писателях, основной темой творчества которых являются животные, природа;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Чтение и анализ наиболее понравившегося произведения (индивидуальная работа)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Создание книг о животных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026" name="Picture 2" descr="F:\111\ фото\Фото023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71472" y="1285860"/>
            <a:ext cx="2505675" cy="3340901"/>
          </a:xfrm>
          <a:prstGeom prst="rect">
            <a:avLst/>
          </a:prstGeom>
          <a:noFill/>
        </p:spPr>
      </p:pic>
      <p:pic>
        <p:nvPicPr>
          <p:cNvPr id="1027" name="Picture 3" descr="F:\111\ фото\Фото022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72198" y="4643445"/>
            <a:ext cx="2809863" cy="21073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2" y="428604"/>
          <a:ext cx="8686800" cy="17859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5600"/>
                <a:gridCol w="2895600"/>
                <a:gridCol w="2895600"/>
              </a:tblGrid>
              <a:tr h="6494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Этапы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Содержание деятельности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Практическая часть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1365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3 этап - 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заключительный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Защита продуктов творческой работы. Создание  книжной выставки, альбома «Природа вокруг нас»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Подведение итогов.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Создание выставки, альбома «Мир вокруг нас»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Творческий отчет.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2050" name="Picture 2" descr="F:\111\ фото\Фото022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5720" y="2857496"/>
            <a:ext cx="3905277" cy="2928958"/>
          </a:xfrm>
          <a:prstGeom prst="rect">
            <a:avLst/>
          </a:prstGeom>
          <a:noFill/>
        </p:spPr>
      </p:pic>
      <p:pic>
        <p:nvPicPr>
          <p:cNvPr id="2051" name="Picture 3" descr="F:\111\ фото\Фото022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43438" y="2428868"/>
            <a:ext cx="3810026" cy="2857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dirty="0" smtClean="0">
                <a:solidFill>
                  <a:srgbClr val="C00000"/>
                </a:solidFill>
              </a:rPr>
              <a:t>Выставка книг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58371" name="Picture 3" descr="F:\111\Копылова\1.t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571472" y="1214422"/>
            <a:ext cx="3714776" cy="5144934"/>
          </a:xfrm>
          <a:prstGeom prst="roundRect">
            <a:avLst>
              <a:gd name="adj" fmla="val 16667"/>
            </a:avLst>
          </a:prstGeom>
          <a:ln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8372" name="Picture 4" descr="F:\111\перегудов\55-2.ti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00628" y="1142984"/>
            <a:ext cx="3575814" cy="2571768"/>
          </a:xfrm>
          <a:prstGeom prst="roundRect">
            <a:avLst>
              <a:gd name="adj" fmla="val 16667"/>
            </a:avLst>
          </a:prstGeom>
          <a:ln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8373" name="Picture 5" descr="F:\111\трубина\2.tif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857752" y="4000504"/>
            <a:ext cx="3786214" cy="2705591"/>
          </a:xfrm>
          <a:prstGeom prst="roundRect">
            <a:avLst>
              <a:gd name="adj" fmla="val 16667"/>
            </a:avLst>
          </a:prstGeom>
          <a:ln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152</TotalTime>
  <Words>955</Words>
  <PresentationFormat>Экран (4:3)</PresentationFormat>
  <Paragraphs>177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Трек</vt:lpstr>
      <vt:lpstr>ИСПОЛЬЗОВАНИЕ МЕТОДА ПРОЕКТОВ  НА УРОКАХ ЧТЕНИЯ И ПИСЬМА  В КООРЕКЦИОННОЙ ШКОЛЕ     2012-2013 уч.г. </vt:lpstr>
      <vt:lpstr>ПОНЯТИЕ «МЕТОДА ПРОЕКТОВ»</vt:lpstr>
      <vt:lpstr>Этапы проектирования:</vt:lpstr>
      <vt:lpstr>Использование проектной методики на уроках чтения и письма в коррекционной школе</vt:lpstr>
      <vt:lpstr> Паспорт проекта   «Мир вокруг нас» </vt:lpstr>
      <vt:lpstr>  Содержание проекта   «Мир вокруг нас»  </vt:lpstr>
      <vt:lpstr>Слайд 7</vt:lpstr>
      <vt:lpstr>Слайд 8</vt:lpstr>
      <vt:lpstr>Выставка книг</vt:lpstr>
      <vt:lpstr>Паспорт проекта   «Правила русского языка» </vt:lpstr>
      <vt:lpstr>  Содержание проекта   «Правила русского языка»  </vt:lpstr>
      <vt:lpstr>Слайд 12</vt:lpstr>
      <vt:lpstr>Слайд 13</vt:lpstr>
      <vt:lpstr>Паспорт проекта   «РАССКАЖЕМ НАШИМ ДЕТЯМ О ВОЙНЕ»</vt:lpstr>
      <vt:lpstr>  Содержание проекта   «РАССКАЖЕМ НАШИМ ДЕТЯМ О ВОЙНЕ»  </vt:lpstr>
      <vt:lpstr>Слайд 16</vt:lpstr>
      <vt:lpstr>Ожидаемые результаты использования проектной методики в коррекционной школе: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МЕТОДА ПРОЕКТОВ  НА УРОКАХ ЧТЕНИЯ И ПИСЬМА  В КООРЕКЦИОННОЙ ШКОЛЕ     2012-2013 уч.г.</dc:title>
  <dc:creator>Пользователь</dc:creator>
  <cp:lastModifiedBy>Пользователь</cp:lastModifiedBy>
  <cp:revision>20</cp:revision>
  <dcterms:created xsi:type="dcterms:W3CDTF">2012-12-18T16:15:12Z</dcterms:created>
  <dcterms:modified xsi:type="dcterms:W3CDTF">2015-10-26T12:36:20Z</dcterms:modified>
</cp:coreProperties>
</file>