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1" r:id="rId2"/>
    <p:sldId id="262" r:id="rId3"/>
    <p:sldId id="268" r:id="rId4"/>
    <p:sldId id="269" r:id="rId5"/>
    <p:sldId id="258" r:id="rId6"/>
    <p:sldId id="259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9AA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F3C63-3CB6-4220-A2D5-7947BD55A133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7216E-3504-46D6-91E6-1847559C4F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508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138906-335E-4D1C-B7E7-EECE93EF3E5F}" type="datetimeFigureOut">
              <a:rPr lang="ru-RU" smtClean="0"/>
              <a:pPr/>
              <a:t>12.11.2015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7A4427-B3B9-4B76-A9E2-6B66739A31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904656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ru-RU" sz="2200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ea typeface="Calibri"/>
                <a:cs typeface="Times New Roman"/>
              </a:rPr>
              <a:t>  Урок </a:t>
            </a:r>
            <a:r>
              <a:rPr lang="ru-RU" sz="2200" dirty="0">
                <a:solidFill>
                  <a:schemeClr val="tx1"/>
                </a:solidFill>
                <a:ea typeface="Calibri"/>
                <a:cs typeface="Times New Roman"/>
              </a:rPr>
              <a:t>литературы в восьмом классе. Момент вдохновения. Учительница интересно рассказывает, блестяще читает стихи.  Сама она такое состояние называет «звенящая струна». Истинное вдохновение посещает нечасто, сегодня посетило. Класс внимает с восторгом. На «Камчатке», у стеночки, сидит «местный хулиган». Серёжа, духовная конституция которого недотягивает до уровня высокой поэзии, а вдохновение - ему не передалось. Серёжа пытается поговорить с соседями. Молодым баском вторит «звенящей струне»: бу-бу-бу, бу-бу-бу. Отвлекает и класс, и учителя. Учитель, продолжая объяснение, ловит взгляд Серёжи. Серёжа на минуту замолкает. Потом – снова: бу-бу-бу. Учитель мягко кладёт ему на плечо руку. Снова минута тишины. И опять невыносимое «бубнение». «Серёжа, - наконец обращается к нему учитель, - помолчи, пожалуйста». Не помогает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.</a:t>
            </a:r>
            <a:b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86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>     </a:t>
            </a:r>
            <a:r>
              <a:rPr lang="ru-RU" sz="2000" dirty="0" smtClean="0">
                <a:ea typeface="Calibri"/>
                <a:cs typeface="Times New Roman"/>
              </a:rPr>
              <a:t/>
            </a:r>
            <a:br>
              <a:rPr lang="ru-RU" sz="2000" dirty="0" smtClean="0"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 smtClean="0">
                <a:ea typeface="Calibri"/>
                <a:cs typeface="Times New Roman"/>
              </a:rPr>
              <a:t>На </a:t>
            </a:r>
            <a:r>
              <a:rPr lang="ru-RU" sz="2000" dirty="0">
                <a:ea typeface="Calibri"/>
                <a:cs typeface="Times New Roman"/>
              </a:rPr>
              <a:t>уроке математики в 4 классе ученики самостоятельно выполняют упражнения. Учитель замечает, что сегодня усердно работает Саша. Вообще-то он заядлый двоечник, отношение к нему в классе насмешливо - снисходительное. Маленький, щуплый, всегда как будто немного испуганный. Если дается самостоятельная работа, Саша обычно сидит – бездельничает, виноватыми глазами глядит на учителя, в лучшем случае «сдирает» у великодушных соседей. Сегодня же пишет, поглядывая в учебник. Материал не сложный, вполне Саше по силам.</a:t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>   - Молодец, Саша, - решила похвалить его учительница, - как приятно смотреть на тебя, когда ты думаешь, работаешь.</a:t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>По классу пробежал легкий шелест: то ли возглас удивления, то ли смешок.</a:t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>  - А вы ему пятёрку поставьте, - острит кто-то из ребят, и все смеются: Саша и «пятёрка» - вещи несовместимые.</a:t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>  - Поставлю, если заслужит, - слегка повышает голос учительница, - когда закончите упражнение, я проверю у некоторых из вас тетради. Работа закончилась, учитель проверяет тетради. Вот, наконец, к ней с тетрадью подходит Саша. Класс, вроде бы, выполняет новое задание, но с любопытством поглядывают на Сашу и учительницу.</a:t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ea typeface="Calibri"/>
                <a:cs typeface="Times New Roman"/>
              </a:rPr>
              <a:t>   Учитель берет в руки тетрадь и вдруг видит, что она пуста. Точнее: написан номер упражнения, а дальше – чистый лист</a:t>
            </a:r>
            <a:r>
              <a:rPr lang="ru-RU" sz="2000" dirty="0" smtClean="0">
                <a:ea typeface="Calibri"/>
                <a:cs typeface="Times New Roman"/>
              </a:rPr>
              <a:t>…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493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250706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ru-RU" sz="2200" dirty="0" smtClean="0">
                <a:ea typeface="Calibri"/>
                <a:cs typeface="Times New Roman"/>
              </a:rPr>
              <a:t>Сцена </a:t>
            </a:r>
            <a:r>
              <a:rPr lang="ru-RU" sz="2200" dirty="0">
                <a:ea typeface="Calibri"/>
                <a:cs typeface="Times New Roman"/>
              </a:rPr>
              <a:t>в учительской. Мама нерадивого ученика, крупная женщина с высоким начёсом, завёрнутым в меховой шарф, дорого, но безвкусно одетая, атакует учительницу, кричит: «Две двойки ему влепила, а он говорит, что учил – я ему верю, он мне никогда не врёт; я знаю, вы его просто невзлюбили за то, что правду сказал на классном часе: что у вас любимчики есть в классе».</a:t>
            </a:r>
            <a:br>
              <a:rPr lang="ru-RU" sz="2200" dirty="0">
                <a:ea typeface="Calibri"/>
                <a:cs typeface="Times New Roman"/>
              </a:rPr>
            </a:br>
            <a:r>
              <a:rPr lang="ru-RU" sz="2200" dirty="0">
                <a:ea typeface="Calibri"/>
                <a:cs typeface="Times New Roman"/>
              </a:rPr>
              <a:t>      Учитель: «Но он не учил, не знал, даже самого элементарного…».</a:t>
            </a:r>
            <a:br>
              <a:rPr lang="ru-RU" sz="2200" dirty="0">
                <a:ea typeface="Calibri"/>
                <a:cs typeface="Times New Roman"/>
              </a:rPr>
            </a:br>
            <a:r>
              <a:rPr lang="ru-RU" sz="2200" dirty="0">
                <a:ea typeface="Calibri"/>
                <a:cs typeface="Times New Roman"/>
              </a:rPr>
              <a:t>      Мама: «Л.Л. официально заявляю: еще одна двойка, и я пойду в РОНО. Чему вас только в институте учат, ничего сами не знаете и детям объяснить не можете».</a:t>
            </a:r>
            <a:br>
              <a:rPr lang="ru-RU" sz="2200" dirty="0">
                <a:ea typeface="Calibri"/>
                <a:cs typeface="Times New Roman"/>
              </a:rPr>
            </a:br>
            <a:r>
              <a:rPr lang="ru-RU" sz="2200" dirty="0">
                <a:ea typeface="Calibri"/>
                <a:cs typeface="Times New Roman"/>
              </a:rPr>
              <a:t>      Учитель: «Другие, однако, понимают. Только ваш Коля…»</a:t>
            </a:r>
            <a:br>
              <a:rPr lang="ru-RU" sz="2200" dirty="0">
                <a:ea typeface="Calibri"/>
                <a:cs typeface="Times New Roman"/>
              </a:rPr>
            </a:br>
            <a:r>
              <a:rPr lang="ru-RU" dirty="0">
                <a:ea typeface="Calibri"/>
                <a:cs typeface="Times New Roman"/>
              </a:rPr>
              <a:t>     </a:t>
            </a:r>
            <a:r>
              <a:rPr lang="ru-RU" sz="2200" dirty="0">
                <a:ea typeface="Calibri"/>
                <a:cs typeface="Times New Roman"/>
              </a:rPr>
              <a:t>Мама (кричит еще громче): «Я тебя выведу на чистую воду…»</a:t>
            </a:r>
            <a:br>
              <a:rPr lang="ru-RU" sz="22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982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048672"/>
          </a:xfrm>
        </p:spPr>
        <p:txBody>
          <a:bodyPr>
            <a:normAutofit fontScale="90000"/>
          </a:bodyPr>
          <a:lstStyle/>
          <a:p>
            <a:pPr>
              <a:spcAft>
                <a:spcPts val="1000"/>
              </a:spcAft>
            </a:pPr>
            <a:r>
              <a:rPr lang="ru-RU" sz="2200" dirty="0">
                <a:ea typeface="Calibri"/>
                <a:cs typeface="Times New Roman"/>
              </a:rPr>
              <a:t/>
            </a:r>
            <a:br>
              <a:rPr lang="ru-RU" sz="2200" dirty="0">
                <a:ea typeface="Calibri"/>
                <a:cs typeface="Times New Roman"/>
              </a:rPr>
            </a:br>
            <a:r>
              <a:rPr lang="ru-RU" sz="2200" dirty="0">
                <a:ea typeface="Calibri"/>
                <a:cs typeface="Times New Roman"/>
              </a:rPr>
              <a:t>      На уроке русского языка в шестом классе учительница задает упражнение по развитию речи. Ребята должны описать внешность знакомого человека. Затем ученики зачитывают свои сочинения вслух. Доходит очередь до Толика Аристова. Учительница замечает некоторое оживление в классе, переглядки мальчиков, соседей Аристова по ряду.</a:t>
            </a:r>
            <a:br>
              <a:rPr lang="ru-RU" sz="2200" dirty="0">
                <a:ea typeface="Calibri"/>
                <a:cs typeface="Times New Roman"/>
              </a:rPr>
            </a:br>
            <a:r>
              <a:rPr lang="ru-RU" sz="2200" dirty="0">
                <a:ea typeface="Calibri"/>
                <a:cs typeface="Times New Roman"/>
              </a:rPr>
              <a:t>      Толик читает сочинение, и учительница с ужасом узнает в «знакомом человеке» - себя. С ужасом, потому что все недостатки (а учительница отдавала себе отчет  в том, что не является красавицей) Аристов подчеркнул достаточно точно и зло.</a:t>
            </a:r>
            <a:br>
              <a:rPr lang="ru-RU" sz="2200" dirty="0">
                <a:ea typeface="Calibri"/>
                <a:cs typeface="Times New Roman"/>
              </a:rPr>
            </a:br>
            <a:r>
              <a:rPr lang="ru-RU" sz="2200" dirty="0">
                <a:ea typeface="Calibri"/>
                <a:cs typeface="Times New Roman"/>
              </a:rPr>
              <a:t>      Учительница чувствует, как накатывает гнев, сжимаются кулаки. Первый раз в жизни ей хочется ударить ученика. Отношения с ребятами в этом классе всегда были хорошими, ей казалось, что её уважают. Да и Аристов, казалось, излишне резвый и смешливый, но в общем «нормальный» мальчишка.</a:t>
            </a:r>
            <a:br>
              <a:rPr lang="ru-RU" sz="2200" dirty="0">
                <a:ea typeface="Calibri"/>
                <a:cs typeface="Times New Roman"/>
              </a:rPr>
            </a:br>
            <a:r>
              <a:rPr lang="ru-RU" sz="2200" dirty="0">
                <a:ea typeface="Calibri"/>
                <a:cs typeface="Times New Roman"/>
              </a:rPr>
              <a:t>Толик закончил сочинение – портрет. Вид у него шутливо – героический. Класс смотрит на неё. В глазах ожидание, испуг, в чьих-то – насмешка.</a:t>
            </a:r>
            <a:br>
              <a:rPr lang="ru-RU" sz="2200" dirty="0">
                <a:ea typeface="Calibri"/>
                <a:cs typeface="Times New Roman"/>
              </a:rPr>
            </a:b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29143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4437112"/>
            <a:ext cx="8305800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Упражнение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013176"/>
            <a:ext cx="8305800" cy="105366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Comic Sans MS" pitchFamily="66" charset="0"/>
              </a:rPr>
              <a:t>«Толерантность»</a:t>
            </a:r>
            <a:endParaRPr lang="ru-RU" sz="66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08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u="sng" dirty="0" smtClean="0">
                <a:latin typeface="Comic Sans MS" pitchFamily="66" charset="0"/>
              </a:rPr>
              <a:t>Потенциальные клиенты:</a:t>
            </a:r>
            <a:endParaRPr lang="ru-RU" u="sng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1175728"/>
            <a:ext cx="64807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Пенсионер из Киева.</a:t>
            </a:r>
          </a:p>
          <a:p>
            <a:r>
              <a:rPr lang="ru-RU" sz="2800" b="1" dirty="0" smtClean="0"/>
              <a:t>Цыган-кузнец с семьёй.</a:t>
            </a:r>
          </a:p>
          <a:p>
            <a:r>
              <a:rPr lang="ru-RU" sz="2800" b="1" dirty="0" smtClean="0"/>
              <a:t>Четыре девушки-волейболистки.</a:t>
            </a:r>
          </a:p>
          <a:p>
            <a:r>
              <a:rPr lang="ru-RU" sz="2800" b="1" dirty="0" smtClean="0"/>
              <a:t>Женщина с ребёнком-инвалидом.</a:t>
            </a:r>
          </a:p>
          <a:p>
            <a:r>
              <a:rPr lang="ru-RU" sz="2800" b="1" dirty="0" smtClean="0"/>
              <a:t>Свидетели Иеговы.</a:t>
            </a:r>
          </a:p>
          <a:p>
            <a:r>
              <a:rPr lang="ru-RU" sz="2800" b="1" dirty="0" smtClean="0"/>
              <a:t>Молодая семья из Львова.</a:t>
            </a:r>
          </a:p>
          <a:p>
            <a:r>
              <a:rPr lang="ru-RU" sz="2800" b="1" dirty="0" smtClean="0"/>
              <a:t>Мулла.</a:t>
            </a:r>
          </a:p>
          <a:p>
            <a:r>
              <a:rPr lang="ru-RU" sz="2800" b="1" dirty="0" smtClean="0"/>
              <a:t>Два студента из Армавира.</a:t>
            </a:r>
          </a:p>
          <a:p>
            <a:r>
              <a:rPr lang="ru-RU" sz="2800" b="1" dirty="0" smtClean="0"/>
              <a:t>Таджики-строители.</a:t>
            </a:r>
          </a:p>
          <a:p>
            <a:r>
              <a:rPr lang="ru-RU" sz="2800" b="1" dirty="0" smtClean="0"/>
              <a:t>Шведская семья из Питера.</a:t>
            </a:r>
          </a:p>
          <a:p>
            <a:r>
              <a:rPr lang="ru-RU" sz="2800" b="1" dirty="0" smtClean="0"/>
              <a:t>Группа скинхедов.</a:t>
            </a:r>
          </a:p>
          <a:p>
            <a:pPr lvl="0"/>
            <a:r>
              <a:rPr lang="ru-RU" sz="2800" b="1" dirty="0" smtClean="0">
                <a:solidFill>
                  <a:prstClr val="white"/>
                </a:solidFill>
              </a:rPr>
              <a:t>Грузинский </a:t>
            </a:r>
            <a:r>
              <a:rPr lang="ru-RU" sz="2800" b="1" dirty="0">
                <a:solidFill>
                  <a:prstClr val="white"/>
                </a:solidFill>
              </a:rPr>
              <a:t>винодел.</a:t>
            </a:r>
          </a:p>
          <a:p>
            <a:endParaRPr lang="ru-RU" sz="2400" b="1" dirty="0"/>
          </a:p>
        </p:txBody>
      </p:sp>
      <p:pic>
        <p:nvPicPr>
          <p:cNvPr id="1026" name="Picture 2" descr="F:\image001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888" y="116632"/>
            <a:ext cx="2249600" cy="20882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9063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8175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67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348</TotalTime>
  <Words>282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Паркет</vt:lpstr>
      <vt:lpstr>   Урок литературы в восьмом классе. Момент вдохновения. Учительница интересно рассказывает, блестяще читает стихи.  Сама она такое состояние называет «звенящая струна». Истинное вдохновение посещает нечасто, сегодня посетило. Класс внимает с восторгом. На «Камчатке», у стеночки, сидит «местный хулиган». Серёжа, духовная конституция которого недотягивает до уровня высокой поэзии, а вдохновение - ему не передалось. Серёжа пытается поговорить с соседями. Молодым баском вторит «звенящей струне»: бу-бу-бу, бу-бу-бу. Отвлекает и класс, и учителя. Учитель, продолжая объяснение, ловит взгляд Серёжи. Серёжа на минуту замолкает. Потом – снова: бу-бу-бу. Учитель мягко кладёт ему на плечо руку. Снова минута тишины. И опять невыносимое «бубнение». «Серёжа, - наконец обращается к нему учитель, - помолчи, пожалуйста». Не помогает. </vt:lpstr>
      <vt:lpstr>        На уроке математики в 4 классе ученики самостоятельно выполняют упражнения. Учитель замечает, что сегодня усердно работает Саша. Вообще-то он заядлый двоечник, отношение к нему в классе насмешливо - снисходительное. Маленький, щуплый, всегда как будто немного испуганный. Если дается самостоятельная работа, Саша обычно сидит – бездельничает, виноватыми глазами глядит на учителя, в лучшем случае «сдирает» у великодушных соседей. Сегодня же пишет, поглядывая в учебник. Материал не сложный, вполне Саше по силам.    - Молодец, Саша, - решила похвалить его учительница, - как приятно смотреть на тебя, когда ты думаешь, работаешь. По классу пробежал легкий шелест: то ли возглас удивления, то ли смешок.   - А вы ему пятёрку поставьте, - острит кто-то из ребят, и все смеются: Саша и «пятёрка» - вещи несовместимые.   - Поставлю, если заслужит, - слегка повышает голос учительница, - когда закончите упражнение, я проверю у некоторых из вас тетради. Работа закончилась, учитель проверяет тетради. Вот, наконец, к ней с тетрадью подходит Саша. Класс, вроде бы, выполняет новое задание, но с любопытством поглядывают на Сашу и учительницу.    Учитель берет в руки тетрадь и вдруг видит, что она пуста. Точнее: написан номер упражнения, а дальше – чистый лист…</vt:lpstr>
      <vt:lpstr>Сцена в учительской. Мама нерадивого ученика, крупная женщина с высоким начёсом, завёрнутым в меховой шарф, дорого, но безвкусно одетая, атакует учительницу, кричит: «Две двойки ему влепила, а он говорит, что учил – я ему верю, он мне никогда не врёт; я знаю, вы его просто невзлюбили за то, что правду сказал на классном часе: что у вас любимчики есть в классе».       Учитель: «Но он не учил, не знал, даже самого элементарного…».       Мама: «Л.Л. официально заявляю: еще одна двойка, и я пойду в РОНО. Чему вас только в институте учат, ничего сами не знаете и детям объяснить не можете».       Учитель: «Другие, однако, понимают. Только ваш Коля…»      Мама (кричит еще громче): «Я тебя выведу на чистую воду…» </vt:lpstr>
      <vt:lpstr>       На уроке русского языка в шестом классе учительница задает упражнение по развитию речи. Ребята должны описать внешность знакомого человека. Затем ученики зачитывают свои сочинения вслух. Доходит очередь до Толика Аристова. Учительница замечает некоторое оживление в классе, переглядки мальчиков, соседей Аристова по ряду.       Толик читает сочинение, и учительница с ужасом узнает в «знакомом человеке» - себя. С ужасом, потому что все недостатки (а учительница отдавала себе отчет  в том, что не является красавицей) Аристов подчеркнул достаточно точно и зло.       Учительница чувствует, как накатывает гнев, сжимаются кулаки. Первый раз в жизни ей хочется ударить ученика. Отношения с ребятами в этом классе всегда были хорошими, ей казалось, что её уважают. Да и Аристов, казалось, излишне резвый и смешливый, но в общем «нормальный» мальчишка. Толик закончил сочинение – портрет. Вид у него шутливо – героический. Класс смотрит на неё. В глазах ожидание, испуг, в чьих-то – насмешка. </vt:lpstr>
      <vt:lpstr>«Толерантность»</vt:lpstr>
      <vt:lpstr>Потенциальные клиенты: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 и специфика педагогического общения</dc:title>
  <dc:creator>Windows 7</dc:creator>
  <cp:lastModifiedBy>1</cp:lastModifiedBy>
  <cp:revision>28</cp:revision>
  <dcterms:created xsi:type="dcterms:W3CDTF">2012-01-08T08:57:23Z</dcterms:created>
  <dcterms:modified xsi:type="dcterms:W3CDTF">2015-11-12T15:56:29Z</dcterms:modified>
</cp:coreProperties>
</file>