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4" r:id="rId4"/>
    <p:sldId id="260" r:id="rId5"/>
    <p:sldId id="27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9AA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15ED28-97A1-4357-BC21-557B06E700C7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CB9992-EF02-4272-8D15-DEACF2CF8B65}">
      <dgm:prSet phldrT="[Текст]" custT="1"/>
      <dgm:spPr/>
      <dgm:t>
        <a:bodyPr/>
        <a:lstStyle/>
        <a:p>
          <a:r>
            <a:rPr lang="ru-RU" sz="1800" b="1" i="0" dirty="0" smtClean="0">
              <a:solidFill>
                <a:srgbClr val="002060"/>
              </a:solidFill>
              <a:ea typeface="Times New Roman"/>
              <a:cs typeface="Calibri"/>
            </a:rPr>
            <a:t>Фазы протекания конфликта в педагогической ситуации</a:t>
          </a:r>
          <a:endParaRPr lang="ru-RU" sz="1800" b="1" i="0" dirty="0">
            <a:solidFill>
              <a:srgbClr val="002060"/>
            </a:solidFill>
          </a:endParaRPr>
        </a:p>
      </dgm:t>
    </dgm:pt>
    <dgm:pt modelId="{937D4F9F-E062-4E67-A2DA-FF193FA1DF20}" type="parTrans" cxnId="{891C0B83-087A-4D6A-B0B1-0BD1C1DEF423}">
      <dgm:prSet/>
      <dgm:spPr/>
      <dgm:t>
        <a:bodyPr/>
        <a:lstStyle/>
        <a:p>
          <a:endParaRPr lang="ru-RU"/>
        </a:p>
      </dgm:t>
    </dgm:pt>
    <dgm:pt modelId="{9CCCC606-910B-4830-9673-CB65162470A3}" type="sibTrans" cxnId="{891C0B83-087A-4D6A-B0B1-0BD1C1DEF423}">
      <dgm:prSet/>
      <dgm:spPr/>
      <dgm:t>
        <a:bodyPr/>
        <a:lstStyle/>
        <a:p>
          <a:endParaRPr lang="ru-RU"/>
        </a:p>
      </dgm:t>
    </dgm:pt>
    <dgm:pt modelId="{9865994F-6B7D-477D-9D08-FE9BE80C69BB}">
      <dgm:prSet phldrT="[Текст]"/>
      <dgm:spPr/>
      <dgm:t>
        <a:bodyPr/>
        <a:lstStyle/>
        <a:p>
          <a:r>
            <a:rPr lang="ru-RU" u="sng" dirty="0" smtClean="0">
              <a:solidFill>
                <a:srgbClr val="002060"/>
              </a:solidFill>
              <a:ea typeface="Times New Roman"/>
              <a:cs typeface="Calibri"/>
            </a:rPr>
            <a:t>1 фаза </a:t>
          </a:r>
          <a:r>
            <a:rPr lang="ru-RU" dirty="0" smtClean="0">
              <a:ea typeface="Times New Roman"/>
              <a:cs typeface="Calibri"/>
            </a:rPr>
            <a:t>- конфликтное острое начало с явным нарушением социально ценных норм и ценностей одним из участников ситуации</a:t>
          </a:r>
          <a:endParaRPr lang="ru-RU" dirty="0"/>
        </a:p>
      </dgm:t>
    </dgm:pt>
    <dgm:pt modelId="{7B930DC8-0FA2-4952-BF62-86AE08376890}" type="parTrans" cxnId="{57CC7923-BC8D-4844-987F-3ED3E0E6DE59}">
      <dgm:prSet/>
      <dgm:spPr/>
      <dgm:t>
        <a:bodyPr/>
        <a:lstStyle/>
        <a:p>
          <a:endParaRPr lang="ru-RU"/>
        </a:p>
      </dgm:t>
    </dgm:pt>
    <dgm:pt modelId="{DAEEDB26-00FF-47AA-A1EB-EF296043F9CB}" type="sibTrans" cxnId="{57CC7923-BC8D-4844-987F-3ED3E0E6DE59}">
      <dgm:prSet/>
      <dgm:spPr/>
      <dgm:t>
        <a:bodyPr/>
        <a:lstStyle/>
        <a:p>
          <a:endParaRPr lang="ru-RU"/>
        </a:p>
      </dgm:t>
    </dgm:pt>
    <dgm:pt modelId="{AFACF2F8-D7A4-4FED-93A8-A88C08F78F0D}">
      <dgm:prSet phldrT="[Текст]"/>
      <dgm:spPr/>
      <dgm:t>
        <a:bodyPr/>
        <a:lstStyle/>
        <a:p>
          <a:r>
            <a:rPr lang="ru-RU" u="sng" dirty="0" smtClean="0">
              <a:solidFill>
                <a:srgbClr val="002060"/>
              </a:solidFill>
              <a:ea typeface="Times New Roman"/>
              <a:cs typeface="Calibri"/>
            </a:rPr>
            <a:t>2 фаза </a:t>
          </a:r>
          <a:r>
            <a:rPr lang="ru-RU" dirty="0" smtClean="0">
              <a:ea typeface="Times New Roman"/>
              <a:cs typeface="Calibri"/>
            </a:rPr>
            <a:t>- ответная реакция "соперника", от формы и содержания которой зависит исход конфликта;</a:t>
          </a:r>
          <a:r>
            <a:rPr lang="ru-RU" dirty="0" smtClean="0">
              <a:ea typeface="Times New Roman"/>
              <a:cs typeface="Times New Roman"/>
            </a:rPr>
            <a:t/>
          </a:r>
          <a:br>
            <a:rPr lang="ru-RU" dirty="0" smtClean="0">
              <a:ea typeface="Times New Roman"/>
              <a:cs typeface="Times New Roman"/>
            </a:rPr>
          </a:br>
          <a:endParaRPr lang="ru-RU" dirty="0"/>
        </a:p>
      </dgm:t>
    </dgm:pt>
    <dgm:pt modelId="{CE887943-107D-4032-8655-861AC48D9867}" type="parTrans" cxnId="{0E538A00-B554-48E0-8DEA-0CBE08CBFEF7}">
      <dgm:prSet/>
      <dgm:spPr/>
      <dgm:t>
        <a:bodyPr/>
        <a:lstStyle/>
        <a:p>
          <a:endParaRPr lang="ru-RU"/>
        </a:p>
      </dgm:t>
    </dgm:pt>
    <dgm:pt modelId="{ACA1934F-8FA5-4F3B-ABAC-A63DDE15CD16}" type="sibTrans" cxnId="{0E538A00-B554-48E0-8DEA-0CBE08CBFEF7}">
      <dgm:prSet/>
      <dgm:spPr/>
      <dgm:t>
        <a:bodyPr/>
        <a:lstStyle/>
        <a:p>
          <a:endParaRPr lang="ru-RU"/>
        </a:p>
      </dgm:t>
    </dgm:pt>
    <dgm:pt modelId="{12B5BFB0-F566-43AD-9028-608F15B73763}">
      <dgm:prSet phldrT="[Текст]"/>
      <dgm:spPr/>
      <dgm:t>
        <a:bodyPr/>
        <a:lstStyle/>
        <a:p>
          <a:r>
            <a:rPr lang="ru-RU" u="sng" dirty="0" smtClean="0">
              <a:solidFill>
                <a:srgbClr val="002060"/>
              </a:solidFill>
              <a:ea typeface="Times New Roman"/>
              <a:cs typeface="Calibri"/>
            </a:rPr>
            <a:t>3 фаза </a:t>
          </a:r>
          <a:r>
            <a:rPr lang="ru-RU" dirty="0" smtClean="0">
              <a:ea typeface="Times New Roman"/>
              <a:cs typeface="Calibri"/>
            </a:rPr>
            <a:t>- относительно быстрое и радикальное изменение бытующих норм и ценностей в двух различных направлениях - улучшения или ухудшения ранее сложившихся отношений. </a:t>
          </a:r>
          <a:endParaRPr lang="ru-RU" dirty="0"/>
        </a:p>
      </dgm:t>
    </dgm:pt>
    <dgm:pt modelId="{12B14F23-40CA-43D1-87E2-537A915955C2}" type="parTrans" cxnId="{F557854F-0CD0-478F-90E6-D57CBA665368}">
      <dgm:prSet/>
      <dgm:spPr/>
      <dgm:t>
        <a:bodyPr/>
        <a:lstStyle/>
        <a:p>
          <a:endParaRPr lang="ru-RU"/>
        </a:p>
      </dgm:t>
    </dgm:pt>
    <dgm:pt modelId="{F5D0EA84-B8A7-4EB1-BDB7-55D49E5A56E1}" type="sibTrans" cxnId="{F557854F-0CD0-478F-90E6-D57CBA665368}">
      <dgm:prSet/>
      <dgm:spPr/>
      <dgm:t>
        <a:bodyPr/>
        <a:lstStyle/>
        <a:p>
          <a:endParaRPr lang="ru-RU"/>
        </a:p>
      </dgm:t>
    </dgm:pt>
    <dgm:pt modelId="{E65C212A-F08C-475A-8337-063CAA4C7837}" type="pres">
      <dgm:prSet presAssocID="{8015ED28-97A1-4357-BC21-557B06E700C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F9F1349-FC36-44CD-8BA2-2E060D0E1502}" type="pres">
      <dgm:prSet presAssocID="{C4CB9992-EF02-4272-8D15-DEACF2CF8B65}" presName="singleCycle" presStyleCnt="0"/>
      <dgm:spPr/>
    </dgm:pt>
    <dgm:pt modelId="{EEEFB7DB-CB84-4E54-9D94-F6ABAE2B8BCE}" type="pres">
      <dgm:prSet presAssocID="{C4CB9992-EF02-4272-8D15-DEACF2CF8B65}" presName="singleCenter" presStyleLbl="node1" presStyleIdx="0" presStyleCnt="4" custLinFactNeighborX="-986" custLinFactNeighborY="-8555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D21FF301-DA2B-4853-9E6C-69F0B016A78A}" type="pres">
      <dgm:prSet presAssocID="{7B930DC8-0FA2-4952-BF62-86AE08376890}" presName="Name56" presStyleLbl="parChTrans1D2" presStyleIdx="0" presStyleCnt="3"/>
      <dgm:spPr/>
      <dgm:t>
        <a:bodyPr/>
        <a:lstStyle/>
        <a:p>
          <a:endParaRPr lang="ru-RU"/>
        </a:p>
      </dgm:t>
    </dgm:pt>
    <dgm:pt modelId="{C8B07373-FBB9-4C41-91B3-85522DAAB57F}" type="pres">
      <dgm:prSet presAssocID="{9865994F-6B7D-477D-9D08-FE9BE80C69BB}" presName="text0" presStyleLbl="node1" presStyleIdx="1" presStyleCnt="4" custScaleX="227441" custScaleY="117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871E7-7696-4AA0-A03D-B7ADA505C933}" type="pres">
      <dgm:prSet presAssocID="{CE887943-107D-4032-8655-861AC48D9867}" presName="Name56" presStyleLbl="parChTrans1D2" presStyleIdx="1" presStyleCnt="3"/>
      <dgm:spPr/>
      <dgm:t>
        <a:bodyPr/>
        <a:lstStyle/>
        <a:p>
          <a:endParaRPr lang="ru-RU"/>
        </a:p>
      </dgm:t>
    </dgm:pt>
    <dgm:pt modelId="{20381EDB-F0C1-4FC2-B918-D1429BBE44C3}" type="pres">
      <dgm:prSet presAssocID="{AFACF2F8-D7A4-4FED-93A8-A88C08F78F0D}" presName="text0" presStyleLbl="node1" presStyleIdx="2" presStyleCnt="4" custScaleX="206926" custScaleY="130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94556-2167-44EC-BD3A-52D6B1A0B560}" type="pres">
      <dgm:prSet presAssocID="{12B14F23-40CA-43D1-87E2-537A915955C2}" presName="Name56" presStyleLbl="parChTrans1D2" presStyleIdx="2" presStyleCnt="3"/>
      <dgm:spPr/>
      <dgm:t>
        <a:bodyPr/>
        <a:lstStyle/>
        <a:p>
          <a:endParaRPr lang="ru-RU"/>
        </a:p>
      </dgm:t>
    </dgm:pt>
    <dgm:pt modelId="{E6531278-091A-4418-AC3C-CE97EE5C72EF}" type="pres">
      <dgm:prSet presAssocID="{12B5BFB0-F566-43AD-9028-608F15B73763}" presName="text0" presStyleLbl="node1" presStyleIdx="3" presStyleCnt="4" custScaleX="225992" custScaleY="138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B6C46E-F4F9-4B89-A96D-CCF805496C82}" type="presOf" srcId="{9865994F-6B7D-477D-9D08-FE9BE80C69BB}" destId="{C8B07373-FBB9-4C41-91B3-85522DAAB57F}" srcOrd="0" destOrd="0" presId="urn:microsoft.com/office/officeart/2008/layout/RadialCluster"/>
    <dgm:cxn modelId="{57CC7923-BC8D-4844-987F-3ED3E0E6DE59}" srcId="{C4CB9992-EF02-4272-8D15-DEACF2CF8B65}" destId="{9865994F-6B7D-477D-9D08-FE9BE80C69BB}" srcOrd="0" destOrd="0" parTransId="{7B930DC8-0FA2-4952-BF62-86AE08376890}" sibTransId="{DAEEDB26-00FF-47AA-A1EB-EF296043F9CB}"/>
    <dgm:cxn modelId="{81E34CEB-76AE-4C24-A41A-AC2C9EC25A51}" type="presOf" srcId="{12B5BFB0-F566-43AD-9028-608F15B73763}" destId="{E6531278-091A-4418-AC3C-CE97EE5C72EF}" srcOrd="0" destOrd="0" presId="urn:microsoft.com/office/officeart/2008/layout/RadialCluster"/>
    <dgm:cxn modelId="{A359D5AB-D622-42CA-8AAB-863365DD1C2F}" type="presOf" srcId="{7B930DC8-0FA2-4952-BF62-86AE08376890}" destId="{D21FF301-DA2B-4853-9E6C-69F0B016A78A}" srcOrd="0" destOrd="0" presId="urn:microsoft.com/office/officeart/2008/layout/RadialCluster"/>
    <dgm:cxn modelId="{F557854F-0CD0-478F-90E6-D57CBA665368}" srcId="{C4CB9992-EF02-4272-8D15-DEACF2CF8B65}" destId="{12B5BFB0-F566-43AD-9028-608F15B73763}" srcOrd="2" destOrd="0" parTransId="{12B14F23-40CA-43D1-87E2-537A915955C2}" sibTransId="{F5D0EA84-B8A7-4EB1-BDB7-55D49E5A56E1}"/>
    <dgm:cxn modelId="{E4CD2F39-CBDB-4F5A-8366-1C18AEB29C4D}" type="presOf" srcId="{8015ED28-97A1-4357-BC21-557B06E700C7}" destId="{E65C212A-F08C-475A-8337-063CAA4C7837}" srcOrd="0" destOrd="0" presId="urn:microsoft.com/office/officeart/2008/layout/RadialCluster"/>
    <dgm:cxn modelId="{DA53FFCD-DF85-426E-80D7-721684DAAE05}" type="presOf" srcId="{C4CB9992-EF02-4272-8D15-DEACF2CF8B65}" destId="{EEEFB7DB-CB84-4E54-9D94-F6ABAE2B8BCE}" srcOrd="0" destOrd="0" presId="urn:microsoft.com/office/officeart/2008/layout/RadialCluster"/>
    <dgm:cxn modelId="{59801B3B-DFFF-45B4-85B9-581CF9578965}" type="presOf" srcId="{AFACF2F8-D7A4-4FED-93A8-A88C08F78F0D}" destId="{20381EDB-F0C1-4FC2-B918-D1429BBE44C3}" srcOrd="0" destOrd="0" presId="urn:microsoft.com/office/officeart/2008/layout/RadialCluster"/>
    <dgm:cxn modelId="{676EFE3D-F236-4EB4-9FF9-D2101E6C69F5}" type="presOf" srcId="{CE887943-107D-4032-8655-861AC48D9867}" destId="{C08871E7-7696-4AA0-A03D-B7ADA505C933}" srcOrd="0" destOrd="0" presId="urn:microsoft.com/office/officeart/2008/layout/RadialCluster"/>
    <dgm:cxn modelId="{435E9081-E753-408D-B2E2-ABB52FFD1026}" type="presOf" srcId="{12B14F23-40CA-43D1-87E2-537A915955C2}" destId="{A2B94556-2167-44EC-BD3A-52D6B1A0B560}" srcOrd="0" destOrd="0" presId="urn:microsoft.com/office/officeart/2008/layout/RadialCluster"/>
    <dgm:cxn modelId="{891C0B83-087A-4D6A-B0B1-0BD1C1DEF423}" srcId="{8015ED28-97A1-4357-BC21-557B06E700C7}" destId="{C4CB9992-EF02-4272-8D15-DEACF2CF8B65}" srcOrd="0" destOrd="0" parTransId="{937D4F9F-E062-4E67-A2DA-FF193FA1DF20}" sibTransId="{9CCCC606-910B-4830-9673-CB65162470A3}"/>
    <dgm:cxn modelId="{0E538A00-B554-48E0-8DEA-0CBE08CBFEF7}" srcId="{C4CB9992-EF02-4272-8D15-DEACF2CF8B65}" destId="{AFACF2F8-D7A4-4FED-93A8-A88C08F78F0D}" srcOrd="1" destOrd="0" parTransId="{CE887943-107D-4032-8655-861AC48D9867}" sibTransId="{ACA1934F-8FA5-4F3B-ABAC-A63DDE15CD16}"/>
    <dgm:cxn modelId="{124D6F6F-BCFA-4234-9C44-30BC928370D0}" type="presParOf" srcId="{E65C212A-F08C-475A-8337-063CAA4C7837}" destId="{BF9F1349-FC36-44CD-8BA2-2E060D0E1502}" srcOrd="0" destOrd="0" presId="urn:microsoft.com/office/officeart/2008/layout/RadialCluster"/>
    <dgm:cxn modelId="{0C6CB54F-5D33-4762-BDD0-E190D24D74BA}" type="presParOf" srcId="{BF9F1349-FC36-44CD-8BA2-2E060D0E1502}" destId="{EEEFB7DB-CB84-4E54-9D94-F6ABAE2B8BCE}" srcOrd="0" destOrd="0" presId="urn:microsoft.com/office/officeart/2008/layout/RadialCluster"/>
    <dgm:cxn modelId="{75A08D9C-473A-4F36-A000-4BDBA4153FB5}" type="presParOf" srcId="{BF9F1349-FC36-44CD-8BA2-2E060D0E1502}" destId="{D21FF301-DA2B-4853-9E6C-69F0B016A78A}" srcOrd="1" destOrd="0" presId="urn:microsoft.com/office/officeart/2008/layout/RadialCluster"/>
    <dgm:cxn modelId="{E33049C2-B098-4B87-B15C-D47C62FBAC3A}" type="presParOf" srcId="{BF9F1349-FC36-44CD-8BA2-2E060D0E1502}" destId="{C8B07373-FBB9-4C41-91B3-85522DAAB57F}" srcOrd="2" destOrd="0" presId="urn:microsoft.com/office/officeart/2008/layout/RadialCluster"/>
    <dgm:cxn modelId="{00EE03BE-E1EE-4B08-9F17-104C121E086B}" type="presParOf" srcId="{BF9F1349-FC36-44CD-8BA2-2E060D0E1502}" destId="{C08871E7-7696-4AA0-A03D-B7ADA505C933}" srcOrd="3" destOrd="0" presId="urn:microsoft.com/office/officeart/2008/layout/RadialCluster"/>
    <dgm:cxn modelId="{F89DB795-47E5-485C-ADA9-1F059CB1481B}" type="presParOf" srcId="{BF9F1349-FC36-44CD-8BA2-2E060D0E1502}" destId="{20381EDB-F0C1-4FC2-B918-D1429BBE44C3}" srcOrd="4" destOrd="0" presId="urn:microsoft.com/office/officeart/2008/layout/RadialCluster"/>
    <dgm:cxn modelId="{E22AB41B-5AA5-4A04-A263-7444B1536C65}" type="presParOf" srcId="{BF9F1349-FC36-44CD-8BA2-2E060D0E1502}" destId="{A2B94556-2167-44EC-BD3A-52D6B1A0B560}" srcOrd="5" destOrd="0" presId="urn:microsoft.com/office/officeart/2008/layout/RadialCluster"/>
    <dgm:cxn modelId="{2B07B63E-F411-4677-AF0B-6BE91D09E8A5}" type="presParOf" srcId="{BF9F1349-FC36-44CD-8BA2-2E060D0E1502}" destId="{E6531278-091A-4418-AC3C-CE97EE5C72EF}" srcOrd="6" destOrd="0" presId="urn:microsoft.com/office/officeart/2008/layout/RadialCluster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FB7DB-CB84-4E54-9D94-F6ABAE2B8BCE}">
      <dsp:nvSpPr>
        <dsp:cNvPr id="0" name=""/>
        <dsp:cNvSpPr/>
      </dsp:nvSpPr>
      <dsp:spPr>
        <a:xfrm>
          <a:off x="3373085" y="2383889"/>
          <a:ext cx="1901011" cy="19010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rgbClr val="002060"/>
              </a:solidFill>
              <a:ea typeface="Times New Roman"/>
              <a:cs typeface="Calibri"/>
            </a:rPr>
            <a:t>Фазы протекания конфликта в педагогической ситуации</a:t>
          </a:r>
          <a:endParaRPr lang="ru-RU" sz="1800" b="1" i="0" kern="1200" dirty="0">
            <a:solidFill>
              <a:srgbClr val="002060"/>
            </a:solidFill>
          </a:endParaRPr>
        </a:p>
      </dsp:txBody>
      <dsp:txXfrm>
        <a:off x="3465885" y="2476689"/>
        <a:ext cx="1715411" cy="1715411"/>
      </dsp:txXfrm>
    </dsp:sp>
    <dsp:sp modelId="{D21FF301-DA2B-4853-9E6C-69F0B016A78A}">
      <dsp:nvSpPr>
        <dsp:cNvPr id="0" name=""/>
        <dsp:cNvSpPr/>
      </dsp:nvSpPr>
      <dsp:spPr>
        <a:xfrm rot="16281771">
          <a:off x="3994613" y="2023835"/>
          <a:ext cx="72031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0312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07373-FBB9-4C41-91B3-85522DAAB57F}">
      <dsp:nvSpPr>
        <dsp:cNvPr id="0" name=""/>
        <dsp:cNvSpPr/>
      </dsp:nvSpPr>
      <dsp:spPr>
        <a:xfrm>
          <a:off x="2932757" y="162866"/>
          <a:ext cx="2896864" cy="15009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>
              <a:solidFill>
                <a:srgbClr val="002060"/>
              </a:solidFill>
              <a:ea typeface="Times New Roman"/>
              <a:cs typeface="Calibri"/>
            </a:rPr>
            <a:t>1 фаза </a:t>
          </a:r>
          <a:r>
            <a:rPr lang="ru-RU" sz="1600" kern="1200" dirty="0" smtClean="0">
              <a:ea typeface="Times New Roman"/>
              <a:cs typeface="Calibri"/>
            </a:rPr>
            <a:t>- конфликтное острое начало с явным нарушением социально ценных норм и ценностей одним из участников ситуации</a:t>
          </a:r>
          <a:endParaRPr lang="ru-RU" sz="1600" kern="1200" dirty="0"/>
        </a:p>
      </dsp:txBody>
      <dsp:txXfrm>
        <a:off x="3006026" y="236135"/>
        <a:ext cx="2750326" cy="1354376"/>
      </dsp:txXfrm>
    </dsp:sp>
    <dsp:sp modelId="{C08871E7-7696-4AA0-A03D-B7ADA505C933}">
      <dsp:nvSpPr>
        <dsp:cNvPr id="0" name=""/>
        <dsp:cNvSpPr/>
      </dsp:nvSpPr>
      <dsp:spPr>
        <a:xfrm rot="2229000">
          <a:off x="5205216" y="4259530"/>
          <a:ext cx="6788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8811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81EDB-F0C1-4FC2-B918-D1429BBE44C3}">
      <dsp:nvSpPr>
        <dsp:cNvPr id="0" name=""/>
        <dsp:cNvSpPr/>
      </dsp:nvSpPr>
      <dsp:spPr>
        <a:xfrm>
          <a:off x="5592913" y="4464498"/>
          <a:ext cx="2635569" cy="16601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u="sng" kern="1200" dirty="0" smtClean="0">
              <a:solidFill>
                <a:srgbClr val="002060"/>
              </a:solidFill>
              <a:ea typeface="Times New Roman"/>
              <a:cs typeface="Calibri"/>
            </a:rPr>
            <a:t>2 фаза </a:t>
          </a:r>
          <a:r>
            <a:rPr lang="ru-RU" sz="1700" kern="1200" dirty="0" smtClean="0">
              <a:ea typeface="Times New Roman"/>
              <a:cs typeface="Calibri"/>
            </a:rPr>
            <a:t>- ответная реакция "соперника", от формы и содержания которой зависит исход конфликта;</a:t>
          </a:r>
          <a:r>
            <a:rPr lang="ru-RU" sz="1700" kern="1200" dirty="0" smtClean="0">
              <a:ea typeface="Times New Roman"/>
              <a:cs typeface="Times New Roman"/>
            </a:rPr>
            <a:t/>
          </a:r>
          <a:br>
            <a:rPr lang="ru-RU" sz="1700" kern="1200" dirty="0" smtClean="0">
              <a:ea typeface="Times New Roman"/>
              <a:cs typeface="Times New Roman"/>
            </a:rPr>
          </a:br>
          <a:endParaRPr lang="ru-RU" sz="1700" kern="1200" dirty="0"/>
        </a:p>
      </dsp:txBody>
      <dsp:txXfrm>
        <a:off x="5673954" y="4545539"/>
        <a:ext cx="2473487" cy="1498041"/>
      </dsp:txXfrm>
    </dsp:sp>
    <dsp:sp modelId="{A2B94556-2167-44EC-BD3A-52D6B1A0B560}">
      <dsp:nvSpPr>
        <dsp:cNvPr id="0" name=""/>
        <dsp:cNvSpPr/>
      </dsp:nvSpPr>
      <dsp:spPr>
        <a:xfrm rot="8495185">
          <a:off x="2903526" y="4251703"/>
          <a:ext cx="5265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654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31278-091A-4418-AC3C-CE97EE5C72EF}">
      <dsp:nvSpPr>
        <dsp:cNvPr id="0" name=""/>
        <dsp:cNvSpPr/>
      </dsp:nvSpPr>
      <dsp:spPr>
        <a:xfrm>
          <a:off x="412476" y="4415283"/>
          <a:ext cx="2878409" cy="17585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u="sng" kern="1200" dirty="0" smtClean="0">
              <a:solidFill>
                <a:srgbClr val="002060"/>
              </a:solidFill>
              <a:ea typeface="Times New Roman"/>
              <a:cs typeface="Calibri"/>
            </a:rPr>
            <a:t>3 фаза </a:t>
          </a:r>
          <a:r>
            <a:rPr lang="ru-RU" sz="1500" kern="1200" dirty="0" smtClean="0">
              <a:ea typeface="Times New Roman"/>
              <a:cs typeface="Calibri"/>
            </a:rPr>
            <a:t>- относительно быстрое и радикальное изменение бытующих норм и ценностей в двух различных направлениях - улучшения или ухудшения ранее сложившихся отношений. </a:t>
          </a:r>
          <a:endParaRPr lang="ru-RU" sz="1500" kern="1200" dirty="0"/>
        </a:p>
      </dsp:txBody>
      <dsp:txXfrm>
        <a:off x="498321" y="4501128"/>
        <a:ext cx="2706719" cy="1586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F3C63-3CB6-4220-A2D5-7947BD55A133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7216E-3504-46D6-91E6-1847559C4F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7508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4540696" cy="2666727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Сущность и специфика педагогического общения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851920" y="6093296"/>
            <a:ext cx="1800200" cy="576064"/>
          </a:xfrm>
        </p:spPr>
        <p:txBody>
          <a:bodyPr>
            <a:noAutofit/>
          </a:bodyPr>
          <a:lstStyle/>
          <a:p>
            <a:pPr algn="ctr"/>
            <a:r>
              <a:rPr lang="ru-RU" sz="2400" b="1" u="sng" dirty="0" smtClean="0"/>
              <a:t>2015 г.</a:t>
            </a:r>
            <a:endParaRPr lang="ru-RU" sz="2400" b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27537" y="303038"/>
            <a:ext cx="6688947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r>
              <a:rPr lang="ru-RU" b="1" dirty="0" smtClean="0">
                <a:solidFill>
                  <a:srgbClr val="FFFFFF"/>
                </a:solidFill>
              </a:rPr>
              <a:t>Муниципальное бюджетное общеобразовательное учреждение </a:t>
            </a:r>
          </a:p>
          <a:p>
            <a:pPr lvl="0" algn="ctr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r>
              <a:rPr lang="ru-RU" b="1" dirty="0">
                <a:solidFill>
                  <a:srgbClr val="FFFFFF"/>
                </a:solidFill>
              </a:rPr>
              <a:t>с</a:t>
            </a:r>
            <a:r>
              <a:rPr lang="ru-RU" b="1" dirty="0" smtClean="0">
                <a:solidFill>
                  <a:srgbClr val="FFFFFF"/>
                </a:solidFill>
              </a:rPr>
              <a:t>редняя общеобразовательная школа № 4  х. Малоорловский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530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4234482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Педагогическое общение </a:t>
            </a:r>
            <a:r>
              <a:rPr lang="ru-RU" dirty="0" smtClean="0"/>
              <a:t>– это многоплановый процесс организации, установления и развития коммуникации, взаимопонимания и взаимодействия между педагогами и учащимися, порождаемый целями и содержанием их совместной деятельности</a:t>
            </a:r>
            <a:endParaRPr lang="ru-RU" dirty="0"/>
          </a:p>
        </p:txBody>
      </p:sp>
      <p:pic>
        <p:nvPicPr>
          <p:cNvPr id="1026" name="Picture 2" descr="C:\Program Files\Microsoft Office\MEDIA\CAGCAT10\j0301252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941168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7747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Segoe Script" pitchFamily="34" charset="0"/>
                <a:ea typeface="Lucida Sans Unicode"/>
                <a:cs typeface="Tahoma"/>
              </a:rPr>
              <a:t>Общепринятая классификация </a:t>
            </a:r>
            <a:r>
              <a:rPr lang="ru-RU" sz="2000" dirty="0">
                <a:solidFill>
                  <a:schemeClr val="tx1"/>
                </a:solidFill>
                <a:latin typeface="Segoe Script" pitchFamily="34" charset="0"/>
                <a:ea typeface="Lucida Sans Unicode"/>
                <a:cs typeface="Tahoma"/>
              </a:rPr>
              <a:t>стилей педагогического общения</a:t>
            </a:r>
            <a:endParaRPr lang="ru-RU" sz="2000" dirty="0">
              <a:solidFill>
                <a:schemeClr val="tx1"/>
              </a:solidFill>
              <a:latin typeface="Segoe Script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55999216"/>
              </p:ext>
            </p:extLst>
          </p:nvPr>
        </p:nvGraphicFramePr>
        <p:xfrm>
          <a:off x="827584" y="980728"/>
          <a:ext cx="7406640" cy="56845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703320"/>
                <a:gridCol w="3703320"/>
              </a:tblGrid>
              <a:tr h="233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Формальная сторона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Содержательная сторона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</a:tr>
              <a:tr h="17296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АВТОРИТАРНЫЙ СТИЛЬ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Деловые, краткие распоряжения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Дела в группе планируются заранее во всем их объеме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</a:tr>
              <a:tr h="425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Запреты без снисхождения, с угрозой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Определяются лишь непосредственные цели, дальние - неизвестны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</a:tr>
              <a:tr h="233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Эмоции не принимаются в расчет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 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</a:tr>
              <a:tr h="233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Позиция лидера - вне группы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 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</a:tr>
              <a:tr h="2335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ДЕМОКРАТИЧЕСКИЙ СТИЛЬ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Инструкция в форме предложений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Мероприятия планируются не заранее, а в группе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</a:tr>
              <a:tr h="233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Не сухая речь, а товарищеский тон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За реализацию предложений отвечают все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</a:tr>
              <a:tr h="425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Похвала и порицание - с советами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Все разделы работы не только предлагаются, но и обсуждаются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</a:tr>
              <a:tr h="233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Распоряжения и запреты - с дискуссиями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 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</a:tr>
              <a:tr h="233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Позиция лидера - внутри группы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 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</a:tr>
              <a:tr h="2335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ПОПУСТИТЕЛЬСКИЙ СТИЛЬ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Тон - конвенциональный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Дела в группе идут сами собой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</a:tr>
              <a:tr h="233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Отсутствие похвалы, порицаний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Лидер не дает указаний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</a:tr>
              <a:tr h="425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Никакого сотрудничества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Разделы работы складываются из отдельных интересов или исходят от нового лидера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</a:tr>
              <a:tr h="425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Позиция лидера - незаметно в стороне от группы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 </a:t>
                      </a:r>
                      <a:endParaRPr lang="ru-RU" sz="1400" kern="1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860" marR="22860" marT="22860" marB="2286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4846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4463568"/>
            <a:ext cx="9144000" cy="126968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Comic Sans MS" pitchFamily="66" charset="0"/>
              </a:rPr>
              <a:t>«Межличностный </a:t>
            </a:r>
            <a:r>
              <a:rPr lang="ru-RU" sz="44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Comic Sans MS" pitchFamily="66" charset="0"/>
              </a:rPr>
              <a:t>к</a:t>
            </a:r>
            <a:r>
              <a:rPr lang="ru-RU" sz="440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Comic Sans MS" pitchFamily="66" charset="0"/>
              </a:rPr>
              <a:t>онфликт»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2960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2767715804"/>
              </p:ext>
            </p:extLst>
          </p:nvPr>
        </p:nvGraphicFramePr>
        <p:xfrm>
          <a:off x="251520" y="260648"/>
          <a:ext cx="864096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1770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EFB7DB-CB84-4E54-9D94-F6ABAE2B8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EEEFB7DB-CB84-4E54-9D94-F6ABAE2B8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1FF301-DA2B-4853-9E6C-69F0B016A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D21FF301-DA2B-4853-9E6C-69F0B016A7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B07373-FBB9-4C41-91B3-85522DAAB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C8B07373-FBB9-4C41-91B3-85522DAAB5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8871E7-7696-4AA0-A03D-B7ADA505C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C08871E7-7696-4AA0-A03D-B7ADA505C9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381EDB-F0C1-4FC2-B918-D1429BBE4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20381EDB-F0C1-4FC2-B918-D1429BBE44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B94556-2167-44EC-BD3A-52D6B1A0B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A2B94556-2167-44EC-BD3A-52D6B1A0B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531278-091A-4418-AC3C-CE97EE5C7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E6531278-091A-4418-AC3C-CE97EE5C72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348</TotalTime>
  <Words>258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Паркет</vt:lpstr>
      <vt:lpstr>Сущность и специфика педагогического общения</vt:lpstr>
      <vt:lpstr>Педагогическое общение – это многоплановый процесс организации, установления и развития коммуникации, взаимопонимания и взаимодействия между педагогами и учащимися, порождаемый целями и содержанием их совместной деятельности</vt:lpstr>
      <vt:lpstr>Общепринятая классификация стилей педагогического общения</vt:lpstr>
      <vt:lpstr>«Межличностный конфликт»</vt:lpstr>
      <vt:lpstr>Слайд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Сущность и специфика педагогического общения</dc:title>
  <dc:creator>Windows 7</dc:creator>
  <cp:lastModifiedBy>1</cp:lastModifiedBy>
  <cp:revision>28</cp:revision>
  <dcterms:created xsi:type="dcterms:W3CDTF">2012-01-08T08:57:23Z</dcterms:created>
  <dcterms:modified xsi:type="dcterms:W3CDTF">2015-11-12T15:54:28Z</dcterms:modified>
</cp:coreProperties>
</file>