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8" r:id="rId1"/>
  </p:sldMasterIdLst>
  <p:sldIdLst>
    <p:sldId id="256" r:id="rId2"/>
    <p:sldId id="261" r:id="rId3"/>
    <p:sldId id="269" r:id="rId4"/>
    <p:sldId id="257" r:id="rId5"/>
    <p:sldId id="258" r:id="rId6"/>
    <p:sldId id="259" r:id="rId7"/>
    <p:sldId id="260" r:id="rId8"/>
    <p:sldId id="262" r:id="rId9"/>
    <p:sldId id="263" r:id="rId10"/>
    <p:sldId id="264" r:id="rId11"/>
    <p:sldId id="265" r:id="rId12"/>
    <p:sldId id="266" r:id="rId13"/>
    <p:sldId id="267" r:id="rId14"/>
    <p:sldId id="270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7F0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 autoAdjust="0"/>
    <p:restoredTop sz="94660" autoAdjust="0"/>
  </p:normalViewPr>
  <p:slideViewPr>
    <p:cSldViewPr>
      <p:cViewPr>
        <p:scale>
          <a:sx n="100" d="100"/>
          <a:sy n="100" d="100"/>
        </p:scale>
        <p:origin x="-294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6516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5BFD67-8B71-4FAA-A82F-04C4D0B2AB66}" type="datetimeFigureOut">
              <a:rPr lang="ru-RU" smtClean="0"/>
              <a:pPr/>
              <a:t>18.11.2010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008E05-0AF1-41E2-B6D5-479DCBC295A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5BFD67-8B71-4FAA-A82F-04C4D0B2AB66}" type="datetimeFigureOut">
              <a:rPr lang="ru-RU" smtClean="0"/>
              <a:pPr/>
              <a:t>18.11.2010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008E05-0AF1-41E2-B6D5-479DCBC295A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5BFD67-8B71-4FAA-A82F-04C4D0B2AB66}" type="datetimeFigureOut">
              <a:rPr lang="ru-RU" smtClean="0"/>
              <a:pPr/>
              <a:t>18.11.2010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008E05-0AF1-41E2-B6D5-479DCBC295A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5BFD67-8B71-4FAA-A82F-04C4D0B2AB66}" type="datetimeFigureOut">
              <a:rPr lang="ru-RU" smtClean="0"/>
              <a:pPr/>
              <a:t>18.11.2010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008E05-0AF1-41E2-B6D5-479DCBC295A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5BFD67-8B71-4FAA-A82F-04C4D0B2AB66}" type="datetimeFigureOut">
              <a:rPr lang="ru-RU" smtClean="0"/>
              <a:pPr/>
              <a:t>18.11.2010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008E05-0AF1-41E2-B6D5-479DCBC295A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5BFD67-8B71-4FAA-A82F-04C4D0B2AB66}" type="datetimeFigureOut">
              <a:rPr lang="ru-RU" smtClean="0"/>
              <a:pPr/>
              <a:t>18.11.2010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008E05-0AF1-41E2-B6D5-479DCBC295A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5BFD67-8B71-4FAA-A82F-04C4D0B2AB66}" type="datetimeFigureOut">
              <a:rPr lang="ru-RU" smtClean="0"/>
              <a:pPr/>
              <a:t>18.11.2010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008E05-0AF1-41E2-B6D5-479DCBC295A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5BFD67-8B71-4FAA-A82F-04C4D0B2AB66}" type="datetimeFigureOut">
              <a:rPr lang="ru-RU" smtClean="0"/>
              <a:pPr/>
              <a:t>18.11.2010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008E05-0AF1-41E2-B6D5-479DCBC295A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5BFD67-8B71-4FAA-A82F-04C4D0B2AB66}" type="datetimeFigureOut">
              <a:rPr lang="ru-RU" smtClean="0"/>
              <a:pPr/>
              <a:t>18.11.2010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008E05-0AF1-41E2-B6D5-479DCBC295A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5BFD67-8B71-4FAA-A82F-04C4D0B2AB66}" type="datetimeFigureOut">
              <a:rPr lang="ru-RU" smtClean="0"/>
              <a:pPr/>
              <a:t>18.11.2010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008E05-0AF1-41E2-B6D5-479DCBC295A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C5BFD67-8B71-4FAA-A82F-04C4D0B2AB66}" type="datetimeFigureOut">
              <a:rPr lang="ru-RU" smtClean="0"/>
              <a:pPr/>
              <a:t>18.11.2010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9008E05-0AF1-41E2-B6D5-479DCBC295A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AC5BFD67-8B71-4FAA-A82F-04C4D0B2AB66}" type="datetimeFigureOut">
              <a:rPr lang="ru-RU" smtClean="0"/>
              <a:pPr/>
              <a:t>18.11.2010</a:t>
            </a:fld>
            <a:endParaRPr lang="ru-RU" dirty="0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9008E05-0AF1-41E2-B6D5-479DCBC295A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836712"/>
            <a:ext cx="7772400" cy="1828800"/>
          </a:xfrm>
        </p:spPr>
        <p:txBody>
          <a:bodyPr>
            <a:normAutofit/>
          </a:bodyPr>
          <a:lstStyle/>
          <a:p>
            <a:pPr algn="ctr"/>
            <a:r>
              <a:rPr lang="ru-RU" sz="2800" i="1" dirty="0" smtClean="0"/>
              <a:t>Сложные предложения с разными видами связи. </a:t>
            </a:r>
            <a:endParaRPr lang="ru-RU" sz="2800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1400" dirty="0" smtClean="0"/>
              <a:t>Выполнила</a:t>
            </a:r>
          </a:p>
          <a:p>
            <a:r>
              <a:rPr lang="ru-RU" sz="1400" dirty="0" smtClean="0"/>
              <a:t>Музычук Светлана Сергеевна,</a:t>
            </a:r>
          </a:p>
          <a:p>
            <a:r>
              <a:rPr lang="ru-RU" sz="1400" dirty="0"/>
              <a:t>у</a:t>
            </a:r>
            <a:r>
              <a:rPr lang="ru-RU" sz="1400" dirty="0" smtClean="0"/>
              <a:t>читель русского языка и литературы ГОУ СПО НОУОР №1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xmlns="" val="852807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4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5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50" autoRev="1" fill="remov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5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1" dur="25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2" dur="25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autoRev="1" fill="remove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250" autoRev="1" fill="remov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8" dur="250" autoRev="1" fill="remov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9" dur="250" autoRev="1" fill="remov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autoRev="1" fill="remove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183880" cy="1051560"/>
          </a:xfrm>
        </p:spPr>
        <p:txBody>
          <a:bodyPr>
            <a:normAutofit/>
          </a:bodyPr>
          <a:lstStyle/>
          <a:p>
            <a:pPr algn="ctr"/>
            <a:r>
              <a:rPr lang="ru-RU" sz="2400" i="1" dirty="0" smtClean="0"/>
              <a:t>Сложные предложения с сочинительной, подчинительной и бессоюзной связью.</a:t>
            </a:r>
            <a:endParaRPr lang="ru-RU" sz="2400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700808"/>
            <a:ext cx="8183880" cy="4187952"/>
          </a:xfrm>
        </p:spPr>
        <p:txBody>
          <a:bodyPr/>
          <a:lstStyle/>
          <a:p>
            <a:r>
              <a:rPr lang="ru-RU" dirty="0" smtClean="0"/>
              <a:t>И он стал рассказывать, почему не вышло: кругом всё было заминировано, </a:t>
            </a:r>
            <a:r>
              <a:rPr lang="ru-RU" b="1" dirty="0" smtClean="0"/>
              <a:t>и</a:t>
            </a:r>
            <a:r>
              <a:rPr lang="ru-RU" dirty="0" smtClean="0"/>
              <a:t>, </a:t>
            </a:r>
            <a:r>
              <a:rPr lang="ru-RU" b="1" dirty="0" smtClean="0"/>
              <a:t>для того чтобы</a:t>
            </a:r>
            <a:r>
              <a:rPr lang="ru-RU" dirty="0" smtClean="0"/>
              <a:t> прорваться к Сальково, оставалась только узкая полоска в несколько десятков метров.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   </a:t>
            </a:r>
            <a:r>
              <a:rPr lang="ru-RU" sz="1400" dirty="0" err="1" smtClean="0"/>
              <a:t>подчин</a:t>
            </a:r>
            <a:r>
              <a:rPr lang="ru-RU" sz="1400" dirty="0" smtClean="0"/>
              <a:t>.      </a:t>
            </a:r>
            <a:r>
              <a:rPr lang="ru-RU" sz="1400" dirty="0" err="1" smtClean="0"/>
              <a:t>Бессоюз</a:t>
            </a:r>
            <a:r>
              <a:rPr lang="ru-RU" sz="1400" dirty="0" smtClean="0"/>
              <a:t>.	        </a:t>
            </a:r>
            <a:r>
              <a:rPr lang="ru-RU" sz="1400" dirty="0" err="1" smtClean="0"/>
              <a:t>Сочин</a:t>
            </a:r>
            <a:r>
              <a:rPr lang="ru-RU" sz="1400" dirty="0" smtClean="0"/>
              <a:t>.                 </a:t>
            </a:r>
            <a:r>
              <a:rPr lang="ru-RU" sz="1400" dirty="0" err="1" smtClean="0"/>
              <a:t>Подчин</a:t>
            </a:r>
            <a:r>
              <a:rPr lang="ru-RU" sz="1400" dirty="0" smtClean="0"/>
              <a:t>.</a:t>
            </a:r>
            <a:endParaRPr lang="ru-RU" dirty="0" smtClean="0"/>
          </a:p>
          <a:p>
            <a:r>
              <a:rPr lang="ru-RU" dirty="0" smtClean="0"/>
              <a:t>[    ],(    ):[      ],и [,(</a:t>
            </a:r>
            <a:r>
              <a:rPr lang="ru-RU" sz="2280" dirty="0" smtClean="0"/>
              <a:t>для того чтобы</a:t>
            </a:r>
            <a:r>
              <a:rPr lang="ru-RU" dirty="0" smtClean="0"/>
              <a:t>),]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07864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183880" cy="3384376"/>
          </a:xfrm>
        </p:spPr>
        <p:txBody>
          <a:bodyPr>
            <a:noAutofit/>
          </a:bodyPr>
          <a:lstStyle/>
          <a:p>
            <a:pPr algn="ctr"/>
            <a:r>
              <a:rPr lang="ru-RU" sz="2800" i="1" dirty="0" smtClean="0"/>
              <a:t>Трудные случаи пунктуации в сложных предложениях с разными видами связи.</a:t>
            </a:r>
            <a:endParaRPr lang="ru-RU" sz="2800" i="1" dirty="0"/>
          </a:p>
        </p:txBody>
      </p:sp>
    </p:spTree>
    <p:extLst>
      <p:ext uri="{BB962C8B-B14F-4D97-AF65-F5344CB8AC3E}">
        <p14:creationId xmlns:p14="http://schemas.microsoft.com/office/powerpoint/2010/main" xmlns="" val="756399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692696"/>
            <a:ext cx="8183880" cy="5052048"/>
          </a:xfrm>
        </p:spPr>
        <p:txBody>
          <a:bodyPr/>
          <a:lstStyle/>
          <a:p>
            <a:r>
              <a:rPr lang="ru-RU" dirty="0" smtClean="0"/>
              <a:t>Две или несколько сочинительных частей распространяются общей для них придаточной частью: </a:t>
            </a:r>
          </a:p>
          <a:p>
            <a:pPr marL="0" indent="0">
              <a:buNone/>
            </a:pPr>
            <a:r>
              <a:rPr lang="ru-RU" b="1" dirty="0" smtClean="0"/>
              <a:t>Когда</a:t>
            </a:r>
            <a:r>
              <a:rPr lang="ru-RU" dirty="0" smtClean="0"/>
              <a:t> </a:t>
            </a:r>
            <a:r>
              <a:rPr lang="ru-RU" u="sng" dirty="0" smtClean="0"/>
              <a:t>Гаврила Иванович</a:t>
            </a:r>
            <a:r>
              <a:rPr lang="ru-RU" dirty="0" smtClean="0"/>
              <a:t> </a:t>
            </a:r>
            <a:r>
              <a:rPr lang="ru-RU" u="dbl" dirty="0" smtClean="0"/>
              <a:t>начинал      говорить</a:t>
            </a:r>
            <a:r>
              <a:rPr lang="ru-RU" dirty="0" smtClean="0"/>
              <a:t>, густые </a:t>
            </a:r>
            <a:r>
              <a:rPr lang="ru-RU" u="sng" dirty="0" smtClean="0"/>
              <a:t>брови</a:t>
            </a:r>
            <a:r>
              <a:rPr lang="ru-RU" dirty="0" smtClean="0"/>
              <a:t> у него </a:t>
            </a:r>
            <a:r>
              <a:rPr lang="ru-RU" u="dbl" dirty="0" smtClean="0"/>
              <a:t>поднимались</a:t>
            </a:r>
            <a:r>
              <a:rPr lang="ru-RU" dirty="0" smtClean="0"/>
              <a:t> </a:t>
            </a:r>
            <a:r>
              <a:rPr lang="ru-RU" b="1" dirty="0" smtClean="0"/>
              <a:t>и</a:t>
            </a:r>
            <a:r>
              <a:rPr lang="ru-RU" dirty="0" smtClean="0"/>
              <a:t> </a:t>
            </a:r>
            <a:r>
              <a:rPr lang="ru-RU" u="sng" dirty="0" smtClean="0"/>
              <a:t>лоб</a:t>
            </a:r>
            <a:r>
              <a:rPr lang="ru-RU" dirty="0" smtClean="0"/>
              <a:t> </a:t>
            </a:r>
            <a:r>
              <a:rPr lang="ru-RU" u="dbl" dirty="0" smtClean="0"/>
              <a:t>покрывался</a:t>
            </a:r>
            <a:r>
              <a:rPr lang="ru-RU" dirty="0" smtClean="0"/>
              <a:t> тонкими морщинками.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                </a:t>
            </a:r>
            <a:r>
              <a:rPr lang="ru-RU" sz="1900" dirty="0" smtClean="0"/>
              <a:t>общая часть</a:t>
            </a:r>
            <a:endParaRPr lang="ru-RU" dirty="0" smtClean="0"/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(</a:t>
            </a:r>
            <a:r>
              <a:rPr lang="ru-RU" sz="2200" dirty="0" smtClean="0"/>
              <a:t>когда</a:t>
            </a:r>
            <a:r>
              <a:rPr lang="ru-RU" dirty="0" smtClean="0"/>
              <a:t>),     [    ]и[    ]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94522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5274912"/>
          </a:xfrm>
        </p:spPr>
        <p:txBody>
          <a:bodyPr/>
          <a:lstStyle/>
          <a:p>
            <a:r>
              <a:rPr lang="ru-RU" dirty="0" smtClean="0"/>
              <a:t>Каждая из сочинённых частей или одна из них имеет при себе одну или несколько придаточных частей: </a:t>
            </a:r>
          </a:p>
          <a:p>
            <a:pPr marL="0" indent="0">
              <a:buNone/>
            </a:pPr>
            <a:r>
              <a:rPr lang="ru-RU" dirty="0" smtClean="0"/>
              <a:t>Женщина всё говорила и говорила, </a:t>
            </a:r>
            <a:r>
              <a:rPr lang="ru-RU" b="1" dirty="0" smtClean="0"/>
              <a:t>и</a:t>
            </a:r>
            <a:r>
              <a:rPr lang="ru-RU" dirty="0" smtClean="0"/>
              <a:t>, </a:t>
            </a:r>
            <a:r>
              <a:rPr lang="ru-RU" b="1" dirty="0" smtClean="0"/>
              <a:t>хотя,</a:t>
            </a:r>
            <a:r>
              <a:rPr lang="ru-RU" dirty="0" smtClean="0"/>
              <a:t> слова её были привычными, у Сабурова от них вдруг защемило сердце.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              [           ], и[,(хотя),]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61906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643578"/>
            <a:ext cx="8186766" cy="39146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Технологическая </a:t>
            </a:r>
            <a:r>
              <a:rPr lang="ru-RU" dirty="0" smtClean="0"/>
              <a:t>карта.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anchor="t" anchorCtr="1">
            <a:normAutofit fontScale="40000" lnSpcReduction="20000"/>
          </a:bodyPr>
          <a:lstStyle/>
          <a:p>
            <a:r>
              <a:rPr lang="ru-RU" u="sng" dirty="0" smtClean="0"/>
              <a:t>Тема </a:t>
            </a:r>
            <a:r>
              <a:rPr lang="ru-RU" u="sng" dirty="0" smtClean="0"/>
              <a:t>:</a:t>
            </a:r>
            <a:r>
              <a:rPr lang="ru-RU" dirty="0" smtClean="0"/>
              <a:t> Сложные предложения с разными видами связи.</a:t>
            </a:r>
          </a:p>
          <a:p>
            <a:r>
              <a:rPr lang="ru-RU" u="sng" dirty="0" smtClean="0"/>
              <a:t>Требования к  уровню подготовки</a:t>
            </a:r>
            <a:r>
              <a:rPr lang="ru-RU" dirty="0" smtClean="0"/>
              <a:t>:</a:t>
            </a:r>
          </a:p>
          <a:p>
            <a:r>
              <a:rPr lang="ru-RU" dirty="0" smtClean="0"/>
              <a:t>- уметь находить грамматические основы;</a:t>
            </a:r>
          </a:p>
          <a:p>
            <a:r>
              <a:rPr lang="ru-RU" dirty="0" smtClean="0"/>
              <a:t>- видеть средства связи;</a:t>
            </a:r>
          </a:p>
          <a:p>
            <a:r>
              <a:rPr lang="ru-RU" dirty="0" smtClean="0"/>
              <a:t>- понимать смысловые отношения между частями предложения;</a:t>
            </a:r>
          </a:p>
          <a:p>
            <a:r>
              <a:rPr lang="ru-RU" dirty="0" smtClean="0"/>
              <a:t>- расставлять знаки препинания. </a:t>
            </a:r>
          </a:p>
          <a:p>
            <a:r>
              <a:rPr lang="ru-RU" u="sng" dirty="0" smtClean="0"/>
              <a:t>Средства обучения</a:t>
            </a:r>
            <a:r>
              <a:rPr lang="ru-RU" dirty="0" smtClean="0"/>
              <a:t>:</a:t>
            </a:r>
          </a:p>
          <a:p>
            <a:r>
              <a:rPr lang="ru-RU" dirty="0" smtClean="0"/>
              <a:t>§ 27</a:t>
            </a:r>
          </a:p>
          <a:p>
            <a:r>
              <a:rPr lang="ru-RU" u="sng" dirty="0" smtClean="0"/>
              <a:t>Элементы содержания</a:t>
            </a:r>
            <a:r>
              <a:rPr lang="ru-RU" dirty="0" smtClean="0"/>
              <a:t>:</a:t>
            </a:r>
          </a:p>
          <a:p>
            <a:r>
              <a:rPr lang="ru-RU" dirty="0" smtClean="0"/>
              <a:t>Комбинации видов связи могут быть следующие:</a:t>
            </a:r>
          </a:p>
          <a:p>
            <a:r>
              <a:rPr lang="ru-RU" dirty="0" smtClean="0"/>
              <a:t>- сочинение и подчинение: Комната, в которую мы вошли, была разделена барьером, и я не видел, с кем говорила и кому униженно кланялась моя мать.</a:t>
            </a:r>
          </a:p>
          <a:p>
            <a:r>
              <a:rPr lang="ru-RU" dirty="0" smtClean="0"/>
              <a:t>- сочинение и бессоюзная связь: Река тоже присмирела, немного погодя в ней кто-то плеснул в последний раз, и она стала неподвижна.</a:t>
            </a:r>
          </a:p>
          <a:p>
            <a:r>
              <a:rPr lang="ru-RU" dirty="0" smtClean="0"/>
              <a:t>- подчинение и бессоюзная связь: Как ни был он подготовлен, сердце ёкнуло: всё-таки большое событие.</a:t>
            </a:r>
          </a:p>
          <a:p>
            <a:r>
              <a:rPr lang="ru-RU" dirty="0" smtClean="0"/>
              <a:t>-сочинение, подчинение и бессоюзная связь: По берегам росли плакучие ивы, и они купали свои ветви в чистых водах небольшой речки, которая бежала куда-то на Север; кругом стояла тишина.</a:t>
            </a:r>
          </a:p>
          <a:p>
            <a:r>
              <a:rPr lang="ru-RU" u="sng" dirty="0" smtClean="0"/>
              <a:t>Задания</a:t>
            </a:r>
            <a:r>
              <a:rPr lang="ru-RU" dirty="0" smtClean="0"/>
              <a:t>:</a:t>
            </a:r>
          </a:p>
          <a:p>
            <a:r>
              <a:rPr lang="ru-RU" dirty="0" smtClean="0"/>
              <a:t>Упражнения 240, 243, 247. </a:t>
            </a:r>
          </a:p>
          <a:p>
            <a:r>
              <a:rPr lang="ru-RU" dirty="0" smtClean="0"/>
              <a:t>Расставьте знаки препинания:  Женщина всё говорила и говорила и хотя слова её были привычными у Сабурова от них вдруг защемило сердце.</a:t>
            </a:r>
          </a:p>
          <a:p>
            <a:r>
              <a:rPr lang="ru-RU" dirty="0" smtClean="0"/>
              <a:t>В родительском доме всё было по-прежнему и если Володе казалось домашнее пространство как будто сузившимся то это только от того что за годы отсутствия он очень повзрослел и вырос.</a:t>
            </a:r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476672"/>
            <a:ext cx="8352928" cy="6025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1923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Русский язык! Тысячелетия создавал народ это гибкое, пышное, неисчерпаемо богатое, умное, поэтическое и трудовое орудие своей социальной жизни, своей мысли, своих чувств, своих надежд, своего гнева, своего великого будущего. </a:t>
            </a:r>
          </a:p>
          <a:p>
            <a:endParaRPr lang="ru-RU" dirty="0"/>
          </a:p>
          <a:p>
            <a:r>
              <a:rPr lang="ru-RU" dirty="0"/>
              <a:t>Толстой Л. Н.</a:t>
            </a:r>
          </a:p>
        </p:txBody>
      </p:sp>
    </p:spTree>
    <p:extLst>
      <p:ext uri="{BB962C8B-B14F-4D97-AF65-F5344CB8AC3E}">
        <p14:creationId xmlns:p14="http://schemas.microsoft.com/office/powerpoint/2010/main" xmlns="" val="2698480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183880" cy="105156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   </a:t>
            </a:r>
            <a:r>
              <a:rPr lang="ru-RU" i="1" dirty="0" smtClean="0"/>
              <a:t>Цели изучения раздела:</a:t>
            </a:r>
            <a:endParaRPr lang="ru-RU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988840"/>
            <a:ext cx="8183880" cy="4187952"/>
          </a:xfrm>
        </p:spPr>
        <p:txBody>
          <a:bodyPr>
            <a:normAutofit/>
          </a:bodyPr>
          <a:lstStyle/>
          <a:p>
            <a:r>
              <a:rPr lang="ru-RU" sz="2400" dirty="0"/>
              <a:t>у</a:t>
            </a:r>
            <a:r>
              <a:rPr lang="ru-RU" sz="2400" dirty="0" smtClean="0"/>
              <a:t>глубление представления о структуре сложного предложения;</a:t>
            </a:r>
          </a:p>
          <a:p>
            <a:endParaRPr lang="ru-RU" sz="2400" dirty="0" smtClean="0"/>
          </a:p>
          <a:p>
            <a:r>
              <a:rPr lang="ru-RU" sz="2400" dirty="0"/>
              <a:t>о</a:t>
            </a:r>
            <a:r>
              <a:rPr lang="ru-RU" sz="2400" dirty="0" smtClean="0"/>
              <a:t>владение навыками пунктуации в сложном предложении с разными видами связи;</a:t>
            </a:r>
          </a:p>
          <a:p>
            <a:endParaRPr lang="ru-RU" sz="2400" dirty="0" smtClean="0"/>
          </a:p>
          <a:p>
            <a:r>
              <a:rPr lang="ru-RU" sz="2400" dirty="0"/>
              <a:t>ф</a:t>
            </a:r>
            <a:r>
              <a:rPr lang="ru-RU" sz="2400" dirty="0" smtClean="0"/>
              <a:t>ормирование умения использовать сложные предложения в устной и письменной речи.</a:t>
            </a:r>
            <a:endParaRPr lang="ru-RU" sz="2400" dirty="0"/>
          </a:p>
        </p:txBody>
      </p:sp>
      <p:sp>
        <p:nvSpPr>
          <p:cNvPr id="5" name="Овал 4"/>
          <p:cNvSpPr/>
          <p:nvPr/>
        </p:nvSpPr>
        <p:spPr>
          <a:xfrm>
            <a:off x="755576" y="1186973"/>
            <a:ext cx="144016" cy="108012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01330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  </a:t>
            </a:r>
            <a:r>
              <a:rPr lang="ru-RU" i="1" dirty="0" smtClean="0"/>
              <a:t>Требования к уровню подготовки:</a:t>
            </a:r>
            <a:r>
              <a:rPr lang="ru-RU" dirty="0" smtClean="0"/>
              <a:t>	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628800"/>
            <a:ext cx="8183880" cy="41879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  </a:t>
            </a:r>
            <a:r>
              <a:rPr lang="ru-RU" sz="2400" dirty="0" smtClean="0"/>
              <a:t>уметь находить грамматические основы сложных предложений;</a:t>
            </a:r>
          </a:p>
          <a:p>
            <a:pPr marL="0" indent="0">
              <a:buNone/>
            </a:pPr>
            <a:r>
              <a:rPr lang="ru-RU" sz="2400" dirty="0"/>
              <a:t>  </a:t>
            </a:r>
            <a:r>
              <a:rPr lang="ru-RU" sz="2400" dirty="0" smtClean="0"/>
              <a:t>определять средства связи между частями сложного предложения;</a:t>
            </a:r>
          </a:p>
          <a:p>
            <a:pPr marL="0" indent="0">
              <a:buNone/>
            </a:pPr>
            <a:r>
              <a:rPr lang="ru-RU" sz="2400" dirty="0"/>
              <a:t> </a:t>
            </a:r>
            <a:r>
              <a:rPr lang="ru-RU" sz="2400" dirty="0" smtClean="0"/>
              <a:t> уметь классифицировать сложные предложения по видам связи; расставлять знаки препинания;</a:t>
            </a:r>
          </a:p>
          <a:p>
            <a:pPr marL="0" indent="0">
              <a:buNone/>
            </a:pPr>
            <a:r>
              <a:rPr lang="ru-RU" sz="2400" dirty="0"/>
              <a:t> </a:t>
            </a:r>
            <a:r>
              <a:rPr lang="ru-RU" sz="2400" dirty="0" smtClean="0"/>
              <a:t> использовать сложные предложения с разными видами связи в устной и письменной речи.</a:t>
            </a:r>
          </a:p>
        </p:txBody>
      </p:sp>
      <p:sp>
        <p:nvSpPr>
          <p:cNvPr id="4" name="Овал 3"/>
          <p:cNvSpPr/>
          <p:nvPr/>
        </p:nvSpPr>
        <p:spPr>
          <a:xfrm>
            <a:off x="683568" y="1844824"/>
            <a:ext cx="144016" cy="144016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Овал 4"/>
          <p:cNvSpPr/>
          <p:nvPr/>
        </p:nvSpPr>
        <p:spPr>
          <a:xfrm>
            <a:off x="696194" y="2666256"/>
            <a:ext cx="144016" cy="144016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Овал 5"/>
          <p:cNvSpPr/>
          <p:nvPr/>
        </p:nvSpPr>
        <p:spPr>
          <a:xfrm>
            <a:off x="680245" y="3484240"/>
            <a:ext cx="144016" cy="144016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683568" y="4581128"/>
            <a:ext cx="144016" cy="144016"/>
          </a:xfrm>
          <a:prstGeom prst="ellips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226950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183880" cy="3672408"/>
          </a:xfrm>
        </p:spPr>
        <p:txBody>
          <a:bodyPr>
            <a:normAutofit/>
          </a:bodyPr>
          <a:lstStyle/>
          <a:p>
            <a:pPr algn="ctr"/>
            <a:r>
              <a:rPr lang="ru-RU" sz="2800" i="1" dirty="0" smtClean="0"/>
              <a:t>Комбинации видов синтаксической связи в сложных предложениях</a:t>
            </a:r>
            <a:endParaRPr lang="ru-RU" sz="2800" i="1" dirty="0"/>
          </a:p>
        </p:txBody>
      </p:sp>
    </p:spTree>
    <p:extLst>
      <p:ext uri="{BB962C8B-B14F-4D97-AF65-F5344CB8AC3E}">
        <p14:creationId xmlns:p14="http://schemas.microsoft.com/office/powerpoint/2010/main" xmlns="" val="4110560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183880" cy="1051560"/>
          </a:xfrm>
        </p:spPr>
        <p:txBody>
          <a:bodyPr>
            <a:noAutofit/>
          </a:bodyPr>
          <a:lstStyle/>
          <a:p>
            <a:r>
              <a:rPr lang="ru-RU" sz="2800" i="1" dirty="0" smtClean="0"/>
              <a:t>Сложные предложения с сочинительной и подчинительной связью</a:t>
            </a:r>
            <a:endParaRPr lang="ru-RU" sz="2800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916832"/>
            <a:ext cx="8183880" cy="3827912"/>
          </a:xfrm>
        </p:spPr>
        <p:txBody>
          <a:bodyPr/>
          <a:lstStyle/>
          <a:p>
            <a:r>
              <a:rPr lang="ru-RU" dirty="0" smtClean="0"/>
              <a:t>Жди меня, </a:t>
            </a:r>
            <a:r>
              <a:rPr lang="ru-RU" b="1" dirty="0" smtClean="0"/>
              <a:t>и </a:t>
            </a:r>
            <a:r>
              <a:rPr lang="ru-RU" dirty="0" smtClean="0"/>
              <a:t>я вернусь, не желай добра всем, </a:t>
            </a:r>
            <a:r>
              <a:rPr lang="ru-RU" b="1" dirty="0" smtClean="0"/>
              <a:t>кто</a:t>
            </a:r>
            <a:r>
              <a:rPr lang="ru-RU" dirty="0" smtClean="0"/>
              <a:t> знает наизусть, </a:t>
            </a:r>
            <a:r>
              <a:rPr lang="ru-RU" b="1" dirty="0" smtClean="0"/>
              <a:t>что </a:t>
            </a:r>
            <a:r>
              <a:rPr lang="ru-RU" dirty="0" smtClean="0"/>
              <a:t>забыть пора.</a:t>
            </a:r>
            <a:endParaRPr lang="ru-RU" dirty="0"/>
          </a:p>
          <a:p>
            <a:r>
              <a:rPr lang="ru-RU" dirty="0" smtClean="0"/>
              <a:t>Сочинительная связь: [    ],и [    ] …</a:t>
            </a:r>
          </a:p>
          <a:p>
            <a:r>
              <a:rPr lang="ru-RU" dirty="0" smtClean="0"/>
              <a:t>Подчинительная связь: […всем],(кто…),(что…)</a:t>
            </a:r>
          </a:p>
        </p:txBody>
      </p:sp>
    </p:spTree>
    <p:extLst>
      <p:ext uri="{BB962C8B-B14F-4D97-AF65-F5344CB8AC3E}">
        <p14:creationId xmlns:p14="http://schemas.microsoft.com/office/powerpoint/2010/main" xmlns="" val="32988692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ru-RU" b="0" i="1" dirty="0" smtClean="0"/>
              <a:t>Сложные предложения с сочинительной и бессоюзной связью</a:t>
            </a:r>
            <a:endParaRPr lang="ru-RU" b="0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916832"/>
            <a:ext cx="8183880" cy="4187952"/>
          </a:xfrm>
        </p:spPr>
        <p:txBody>
          <a:bodyPr/>
          <a:lstStyle/>
          <a:p>
            <a:r>
              <a:rPr lang="ru-RU" dirty="0" smtClean="0"/>
              <a:t>Река тоже присмирела, немного погодя в ней кто-то плеснул ещё в последний раз, </a:t>
            </a:r>
            <a:r>
              <a:rPr lang="ru-RU" b="1" dirty="0" smtClean="0"/>
              <a:t>и</a:t>
            </a:r>
            <a:r>
              <a:rPr lang="ru-RU" dirty="0" smtClean="0"/>
              <a:t> она стала неподвижна.</a:t>
            </a:r>
          </a:p>
          <a:p>
            <a:pPr marL="0" indent="0">
              <a:buNone/>
            </a:pPr>
            <a:r>
              <a:rPr lang="ru-RU" baseline="30000" dirty="0" smtClean="0"/>
              <a:t>  </a:t>
            </a:r>
          </a:p>
          <a:p>
            <a:pPr marL="0" indent="0">
              <a:buNone/>
            </a:pPr>
            <a:r>
              <a:rPr lang="ru-RU" baseline="30000" dirty="0"/>
              <a:t> </a:t>
            </a:r>
            <a:r>
              <a:rPr lang="ru-RU" baseline="30000" dirty="0" smtClean="0"/>
              <a:t>                       </a:t>
            </a:r>
            <a:r>
              <a:rPr lang="ru-RU" sz="2000" baseline="30000" dirty="0" smtClean="0"/>
              <a:t>бессоюзная                   сочинительная</a:t>
            </a:r>
            <a:endParaRPr lang="ru-RU" sz="2000" baseline="30000" dirty="0"/>
          </a:p>
          <a:p>
            <a:r>
              <a:rPr lang="ru-RU" dirty="0" smtClean="0"/>
              <a:t>            [   ],[   ],       и [</a:t>
            </a:r>
            <a:r>
              <a:rPr lang="ru-RU" sz="1100" dirty="0" smtClean="0"/>
              <a:t> </a:t>
            </a:r>
            <a:r>
              <a:rPr lang="ru-RU" dirty="0" smtClean="0"/>
              <a:t>  ]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8824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183880" cy="1051560"/>
          </a:xfrm>
        </p:spPr>
        <p:txBody>
          <a:bodyPr>
            <a:normAutofit/>
          </a:bodyPr>
          <a:lstStyle/>
          <a:p>
            <a:pPr algn="ctr"/>
            <a:r>
              <a:rPr lang="ru-RU" sz="2400" i="1" dirty="0" smtClean="0"/>
              <a:t>Сложные предложения с подчинительной и бессоюзной связью.</a:t>
            </a:r>
            <a:endParaRPr lang="ru-RU" sz="2400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700808"/>
            <a:ext cx="8183880" cy="4187952"/>
          </a:xfrm>
        </p:spPr>
        <p:txBody>
          <a:bodyPr/>
          <a:lstStyle/>
          <a:p>
            <a:r>
              <a:rPr lang="ru-RU" b="1" dirty="0" smtClean="0"/>
              <a:t>Как</a:t>
            </a:r>
            <a:r>
              <a:rPr lang="ru-RU" dirty="0" smtClean="0"/>
              <a:t> ни был он подготовлен, сердце ёкнуло: всё-таки большое событие.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</a:t>
            </a:r>
            <a:r>
              <a:rPr lang="ru-RU" sz="1400" dirty="0" smtClean="0"/>
              <a:t>подчинительная                 бессоюзная</a:t>
            </a:r>
            <a:endParaRPr lang="ru-RU" dirty="0" smtClean="0"/>
          </a:p>
          <a:p>
            <a:r>
              <a:rPr lang="ru-RU" dirty="0" smtClean="0"/>
              <a:t>         (       ),       [      ]:[      ]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84122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197</TotalTime>
  <Words>647</Words>
  <Application>Microsoft Office PowerPoint</Application>
  <PresentationFormat>Экран (4:3)</PresentationFormat>
  <Paragraphs>69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Аспект</vt:lpstr>
      <vt:lpstr>Сложные предложения с разными видами связи. </vt:lpstr>
      <vt:lpstr>Слайд 2</vt:lpstr>
      <vt:lpstr>Слайд 3</vt:lpstr>
      <vt:lpstr>   Цели изучения раздела:</vt:lpstr>
      <vt:lpstr>  Требования к уровню подготовки: </vt:lpstr>
      <vt:lpstr>Комбинации видов синтаксической связи в сложных предложениях</vt:lpstr>
      <vt:lpstr>Сложные предложения с сочинительной и подчинительной связью</vt:lpstr>
      <vt:lpstr>Сложные предложения с сочинительной и бессоюзной связью</vt:lpstr>
      <vt:lpstr>Сложные предложения с подчинительной и бессоюзной связью.</vt:lpstr>
      <vt:lpstr>Сложные предложения с сочинительной, подчинительной и бессоюзной связью.</vt:lpstr>
      <vt:lpstr>Трудные случаи пунктуации в сложных предложениях с разными видами связи.</vt:lpstr>
      <vt:lpstr>Слайд 12</vt:lpstr>
      <vt:lpstr>Слайд 13</vt:lpstr>
      <vt:lpstr> Технологическая карта. </vt:lpstr>
    </vt:vector>
  </TitlesOfParts>
  <Company>*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Сложные предложения с разными видами связи. </dc:title>
  <dc:creator>admin</dc:creator>
  <cp:lastModifiedBy>AdmiN</cp:lastModifiedBy>
  <cp:revision>15</cp:revision>
  <dcterms:created xsi:type="dcterms:W3CDTF">2010-10-20T16:14:59Z</dcterms:created>
  <dcterms:modified xsi:type="dcterms:W3CDTF">2010-11-18T18:42:15Z</dcterms:modified>
</cp:coreProperties>
</file>