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8" r:id="rId5"/>
    <p:sldId id="264" r:id="rId6"/>
    <p:sldId id="263" r:id="rId7"/>
    <p:sldId id="262" r:id="rId8"/>
    <p:sldId id="258" r:id="rId9"/>
    <p:sldId id="271" r:id="rId10"/>
    <p:sldId id="273" r:id="rId11"/>
    <p:sldId id="269" r:id="rId12"/>
    <p:sldId id="274" r:id="rId13"/>
    <p:sldId id="275" r:id="rId14"/>
    <p:sldId id="261" r:id="rId15"/>
    <p:sldId id="280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7" autoAdjust="0"/>
    <p:restoredTop sz="86482" autoAdjust="0"/>
  </p:normalViewPr>
  <p:slideViewPr>
    <p:cSldViewPr>
      <p:cViewPr varScale="1">
        <p:scale>
          <a:sx n="86" d="100"/>
          <a:sy n="86" d="100"/>
        </p:scale>
        <p:origin x="-15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703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DB59-5D5C-4CD1-88D0-E343C21C116B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C757-08D2-428D-AAF7-03500D41E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DB59-5D5C-4CD1-88D0-E343C21C116B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C757-08D2-428D-AAF7-03500D41E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DB59-5D5C-4CD1-88D0-E343C21C116B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C757-08D2-428D-AAF7-03500D41E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DB59-5D5C-4CD1-88D0-E343C21C116B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C757-08D2-428D-AAF7-03500D41E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DB59-5D5C-4CD1-88D0-E343C21C116B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C757-08D2-428D-AAF7-03500D41E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DB59-5D5C-4CD1-88D0-E343C21C116B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C757-08D2-428D-AAF7-03500D41E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DB59-5D5C-4CD1-88D0-E343C21C116B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C757-08D2-428D-AAF7-03500D41E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DB59-5D5C-4CD1-88D0-E343C21C116B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C757-08D2-428D-AAF7-03500D41E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DB59-5D5C-4CD1-88D0-E343C21C116B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C757-08D2-428D-AAF7-03500D41E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DB59-5D5C-4CD1-88D0-E343C21C116B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C757-08D2-428D-AAF7-03500D41E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DB59-5D5C-4CD1-88D0-E343C21C116B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C757-08D2-428D-AAF7-03500D41E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0DB59-5D5C-4CD1-88D0-E343C21C116B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C757-08D2-428D-AAF7-03500D41E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41;&#1080;&#1102;%20&#1082;&#1257;&#1077;%20&#1085;&#1072;%205%20&#1084;&#1080;&#1085;.mp3" TargetMode="Externa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8;&#1072;&#1084;&#1099;&#1088;&#1076;&#1072;&#1096;+&#1089;&#1091;&#1079;&#1083;&#1101;&#1088;%20&#1084;&#1087;3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ы для презентаций Карандаш Бесплатные фоны для презентаци…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flipH="1">
            <a:off x="3033542" y="764704"/>
            <a:ext cx="3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331640" y="-2979712"/>
            <a:ext cx="5472608" cy="864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-Яңа көн тынычлык алып килсен!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− Яңа көндә яңа "5"леләр алыйк!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− Әти-әниебезгә, дусларга  ягымлы булыйк!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− Яңа көндә барыбыз да яхшы эшләр генә кылыйк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!</a:t>
            </a:r>
          </a:p>
        </p:txBody>
      </p:sp>
      <p:pic>
        <p:nvPicPr>
          <p:cNvPr id="6" name="Picture 2" descr="WAP.MMS.MTS.RU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43408"/>
            <a:ext cx="2298496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ы для презентаций Карандаш Бесплатные фоны для презентаци…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flipH="1">
            <a:off x="3033542" y="764704"/>
            <a:ext cx="3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27584" y="-1195770"/>
            <a:ext cx="5472608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/>
              <a:t/>
            </a:r>
            <a:br>
              <a:rPr lang="tt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5602" name="Picture 2" descr="C:\Users\Мамулечка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63888" y="6273225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b="1" dirty="0" smtClean="0">
                <a:latin typeface="Times New Roman" pitchFamily="18" charset="0"/>
                <a:cs typeface="Times New Roman" pitchFamily="18" charset="0"/>
              </a:rPr>
              <a:t>ЮЛ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62068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ЮЛЧЫ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55776" y="242088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ЮЛДАШ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8144" y="371703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ЮЛАУЧЫ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400506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ЮЛБАСАР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ы для презентаций Карандаш Бесплатные фоны для презентаци…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flipH="1">
            <a:off x="3033542" y="764704"/>
            <a:ext cx="3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27584" y="-1195770"/>
            <a:ext cx="5472608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Сүзләрнең мәг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ънәсе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Юлдаш  - иптәш</a:t>
            </a:r>
          </a:p>
          <a:p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Юлчы – юлдан баручы</a:t>
            </a:r>
          </a:p>
          <a:p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Юлаучы  - үтеп баручы кеше</a:t>
            </a:r>
          </a:p>
          <a:p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Юлбасар  – юлда урлаучы кеше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Артык сүзне табыгыз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</p:nvPr>
        </p:nvGraphicFramePr>
        <p:xfrm>
          <a:off x="0" y="980728"/>
          <a:ext cx="9144001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280"/>
                <a:gridCol w="1703332"/>
                <a:gridCol w="2265770"/>
                <a:gridCol w="2265770"/>
                <a:gridCol w="2184849"/>
              </a:tblGrid>
              <a:tr h="1177801">
                <a:tc>
                  <a:txBody>
                    <a:bodyPr/>
                    <a:lstStyle/>
                    <a:p>
                      <a:pPr algn="ctr"/>
                      <a:r>
                        <a:rPr lang="tt-RU" sz="3200" dirty="0" smtClean="0">
                          <a:solidFill>
                            <a:schemeClr val="tx1"/>
                          </a:solidFill>
                        </a:rPr>
                        <a:t> 1.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САН</a:t>
                      </a:r>
                      <a:r>
                        <a:rPr lang="tt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САНЛЫ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САНДУГАЧ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САНСЫЗ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9623">
                <a:tc>
                  <a:txBody>
                    <a:bodyPr/>
                    <a:lstStyle/>
                    <a:p>
                      <a:pPr algn="ctr"/>
                      <a:r>
                        <a:rPr lang="tt-RU" sz="3200" b="1" dirty="0" smtClean="0"/>
                        <a:t>2.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КҮЗ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КҮЗЛЕ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КҮЗӘТ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КҮЗЛЕК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4540">
                <a:tc>
                  <a:txBody>
                    <a:bodyPr/>
                    <a:lstStyle/>
                    <a:p>
                      <a:pPr algn="ctr"/>
                      <a:r>
                        <a:rPr lang="tt-RU" sz="3200" b="1" dirty="0" smtClean="0"/>
                        <a:t>3.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ТОЗ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ТОЗАК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ТОЗЛЫ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ТОЗСЫЗ</a:t>
                      </a:r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4540">
                <a:tc>
                  <a:txBody>
                    <a:bodyPr/>
                    <a:lstStyle/>
                    <a:p>
                      <a:pPr algn="ctr"/>
                      <a:r>
                        <a:rPr lang="tt-RU" sz="3200" b="1" dirty="0" smtClean="0"/>
                        <a:t>4.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ҖИЛ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ҖИЛСЕЗ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ҖИЛЛЕ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ҖИЛӘК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Содержимое 3" descr="Сайт учителя начальных классов / Солнышко Фото моих учеников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351912" y="5301208"/>
            <a:ext cx="792088" cy="13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Артык сүзне табыгыз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</p:nvPr>
        </p:nvGraphicFramePr>
        <p:xfrm>
          <a:off x="0" y="980728"/>
          <a:ext cx="9144001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280"/>
                <a:gridCol w="1703332"/>
                <a:gridCol w="2265770"/>
                <a:gridCol w="2265770"/>
                <a:gridCol w="2184849"/>
              </a:tblGrid>
              <a:tr h="1177801">
                <a:tc>
                  <a:txBody>
                    <a:bodyPr/>
                    <a:lstStyle/>
                    <a:p>
                      <a:pPr algn="ctr"/>
                      <a:r>
                        <a:rPr lang="tt-RU" sz="3200" dirty="0" smtClean="0">
                          <a:solidFill>
                            <a:schemeClr val="tx1"/>
                          </a:solidFill>
                        </a:rPr>
                        <a:t> 1.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САН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САНЛЫ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САНДУГАЧ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САНСЫЗ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9623">
                <a:tc>
                  <a:txBody>
                    <a:bodyPr/>
                    <a:lstStyle/>
                    <a:p>
                      <a:pPr algn="ctr"/>
                      <a:r>
                        <a:rPr lang="tt-RU" sz="3200" b="1" dirty="0" smtClean="0"/>
                        <a:t>2.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КҮЗ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КҮЗЛЕ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КҮЗӘТ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КҮЗЛЕК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4540">
                <a:tc>
                  <a:txBody>
                    <a:bodyPr/>
                    <a:lstStyle/>
                    <a:p>
                      <a:pPr algn="ctr"/>
                      <a:r>
                        <a:rPr lang="tt-RU" sz="3200" b="1" dirty="0" smtClean="0"/>
                        <a:t>3.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ТОЗ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ТОЗАК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ТОЗЛЫ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ТОЗСЫЗ</a:t>
                      </a:r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4540">
                <a:tc>
                  <a:txBody>
                    <a:bodyPr/>
                    <a:lstStyle/>
                    <a:p>
                      <a:pPr algn="ctr"/>
                      <a:r>
                        <a:rPr lang="tt-RU" sz="3200" b="1" dirty="0" smtClean="0"/>
                        <a:t>4.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ҖИЛ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ҖИЛСЕЗ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ҖИЛЛЕ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ҖИЛӘК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Содержимое 3" descr="Сайт учителя начальных классов / Солнышко Фото моих учеников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351912" y="5301208"/>
            <a:ext cx="792088" cy="13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ы для презентаций Карандаш Бесплатные фоны для презентаци…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flipH="1">
            <a:off x="3033542" y="764704"/>
            <a:ext cx="3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27584" y="-1195770"/>
            <a:ext cx="5472608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КАГЫЙДӘ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t-RU" sz="4800" b="1" dirty="0" smtClean="0">
                <a:latin typeface="Times New Roman" pitchFamily="18" charset="0"/>
                <a:cs typeface="Times New Roman" pitchFamily="18" charset="0"/>
              </a:rPr>
              <a:t>  Бер тамырдан ясалып, </a:t>
            </a:r>
          </a:p>
          <a:p>
            <a:pPr>
              <a:buNone/>
            </a:pPr>
            <a:r>
              <a:rPr lang="tt-RU" sz="4800" b="1" dirty="0" smtClean="0">
                <a:latin typeface="Times New Roman" pitchFamily="18" charset="0"/>
                <a:cs typeface="Times New Roman" pitchFamily="18" charset="0"/>
              </a:rPr>
              <a:t>яңа мәг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tt-RU" sz="4800" b="1" dirty="0" smtClean="0">
                <a:latin typeface="Times New Roman" pitchFamily="18" charset="0"/>
                <a:cs typeface="Times New Roman" pitchFamily="18" charset="0"/>
              </a:rPr>
              <a:t>нә белдергән сүзләр  </a:t>
            </a:r>
            <a:r>
              <a:rPr lang="tt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тамырдаш сүзләр</a:t>
            </a:r>
          </a:p>
          <a:p>
            <a:pPr>
              <a:buNone/>
            </a:pPr>
            <a:r>
              <a:rPr lang="tt-RU" sz="4800" b="1" dirty="0" smtClean="0">
                <a:latin typeface="Times New Roman" pitchFamily="18" charset="0"/>
                <a:cs typeface="Times New Roman" pitchFamily="18" charset="0"/>
              </a:rPr>
              <a:t>     дип атала.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827584" y="404664"/>
            <a:ext cx="7467600" cy="28733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tt-RU" sz="2600" b="1" cap="none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</a:t>
            </a:r>
            <a:endParaRPr lang="ru-RU" sz="2600" b="1" cap="none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750" name="Picture 6" descr="i?id=d592055f197eb2b162d18ee4eae1ad97-89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050" y="765175"/>
            <a:ext cx="5327650" cy="2981325"/>
          </a:xfrm>
          <a:prstGeom prst="rect">
            <a:avLst/>
          </a:prstGeom>
          <a:noFill/>
        </p:spPr>
      </p:pic>
      <p:pic>
        <p:nvPicPr>
          <p:cNvPr id="31760" name="Picture 2" descr="http://www.nivagold.ru/raznoe1/obuv/schuhe-014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3573016"/>
            <a:ext cx="2657401" cy="243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www.nivagold.ru/raznoe1/obuv/schuhe-0185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3573016"/>
            <a:ext cx="2624846" cy="262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1" name="Picture 8" descr="http://www.nivagold.ru/raznoe1/obuv/schuhe-0398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3480302"/>
            <a:ext cx="25527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Бию көе на 5 ми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7092280" y="5301208"/>
            <a:ext cx="1224136" cy="122413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30255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ы для презентаций Карандаш Бесплатные фоны для презентаци…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flipH="1">
            <a:off x="3033542" y="764704"/>
            <a:ext cx="3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27584" y="-1195770"/>
            <a:ext cx="5472608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WAP.MMS.MTS.RU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800475" cy="3810000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tt-RU" b="1" dirty="0" smtClean="0"/>
          </a:p>
          <a:p>
            <a:pPr>
              <a:buNone/>
            </a:pPr>
            <a:endParaRPr lang="tt-RU" b="1" dirty="0" smtClean="0"/>
          </a:p>
          <a:p>
            <a:pPr>
              <a:buNone/>
            </a:pPr>
            <a:endParaRPr lang="tt-RU" b="1" dirty="0" smtClean="0"/>
          </a:p>
          <a:p>
            <a:pPr>
              <a:buNone/>
            </a:pPr>
            <a:endParaRPr lang="tt-RU" b="1" dirty="0" smtClean="0"/>
          </a:p>
          <a:p>
            <a:pPr>
              <a:buNone/>
            </a:pPr>
            <a:endParaRPr lang="tt-RU" b="1" dirty="0" smtClean="0"/>
          </a:p>
          <a:p>
            <a:pPr>
              <a:buNone/>
            </a:pPr>
            <a:endParaRPr lang="tt-RU" b="1" dirty="0" smtClean="0"/>
          </a:p>
          <a:p>
            <a:pPr>
              <a:buNone/>
            </a:pPr>
            <a:r>
              <a:rPr lang="tt-RU" b="1" dirty="0" smtClean="0"/>
              <a:t>РӘХМӘТ!!! САУ БУЛЫГЫЗ!!!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Горизонтальный свиток 6"/>
          <p:cNvSpPr/>
          <p:nvPr/>
        </p:nvSpPr>
        <p:spPr>
          <a:xfrm>
            <a:off x="1331640" y="0"/>
            <a:ext cx="6120680" cy="1368152"/>
          </a:xfrm>
          <a:prstGeom prst="horizontalScroll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Фоны для презентаций Карандаш Бесплатные фоны для презентаци…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flipH="1">
            <a:off x="3033542" y="764704"/>
            <a:ext cx="3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27584" y="-1195770"/>
            <a:ext cx="5472608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476672"/>
            <a:ext cx="5688632" cy="1143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Горизонтальный свиток 9">
            <a:hlinkClick r:id="rId3" action="ppaction://hlinksldjump"/>
          </p:cNvPr>
          <p:cNvSpPr/>
          <p:nvPr/>
        </p:nvSpPr>
        <p:spPr>
          <a:xfrm>
            <a:off x="1115616" y="332656"/>
            <a:ext cx="5688632" cy="1296144"/>
          </a:xfrm>
          <a:prstGeom prst="horizontalScroll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Матур</a:t>
            </a:r>
            <a:r>
              <a:rPr lang="ru-RU" sz="5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язу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323528" y="3284984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  <a:t>Балыкчы күлдә балык тота</a:t>
            </a:r>
            <a:r>
              <a:rPr lang="tt-RU" sz="3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140200" y="1700213"/>
            <a:ext cx="4392613" cy="1008062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EBFA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тоташтыруга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игътибар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итәргә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13" name="Picture 4" descr="6E71E5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1916832"/>
            <a:ext cx="1693362" cy="1122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6E71E515"/>
          <p:cNvPicPr>
            <a:picLocks noChangeAspect="1" noChangeArrowheads="1"/>
          </p:cNvPicPr>
          <p:nvPr/>
        </p:nvPicPr>
        <p:blipFill>
          <a:blip r:embed="rId2" cstate="print"/>
          <a:srcRect t="18517" r="52042" b="2908"/>
          <a:stretch>
            <a:fillRect/>
          </a:stretch>
        </p:blipFill>
        <p:spPr bwMode="auto">
          <a:xfrm>
            <a:off x="1619250" y="549275"/>
            <a:ext cx="5367338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4716463" y="1341438"/>
            <a:ext cx="358775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4716463" y="1341438"/>
            <a:ext cx="358775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3205163" y="2276475"/>
            <a:ext cx="357187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68313" y="260350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539750" y="2205038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468313" y="4292600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395288" y="6381750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8197" name="Picture 5" descr="karanda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731245" flipV="1">
            <a:off x="6443663" y="4508500"/>
            <a:ext cx="1944687" cy="511175"/>
          </a:xfrm>
          <a:prstGeom prst="rect">
            <a:avLst/>
          </a:prstGeom>
          <a:noFill/>
        </p:spPr>
      </p:pic>
      <p:sp>
        <p:nvSpPr>
          <p:cNvPr id="8203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6165850"/>
            <a:ext cx="576263" cy="503238"/>
          </a:xfrm>
          <a:prstGeom prst="actionButtonReturn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AutoShape 1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576262" cy="503238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-0.17709 -0.499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00" y="-2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709 -0.49931 C -0.18785 -0.46135 -0.19844 -0.42338 -0.21181 -0.37801 C -0.22518 -0.33264 -0.24011 -0.28565 -0.25781 -0.22755 C -0.27552 -0.16945 -0.3 -0.08704 -0.31823 -0.02917 C -0.33646 0.0287 -0.35365 0.08518 -0.36684 0.11944 C -0.38004 0.1537 -0.39132 0.16458 -0.39757 0.17592 C -0.40382 0.18727 -0.40104 0.18333 -0.404 0.18796 C -0.40695 0.19259 -0.41025 0.20046 -0.41563 0.20324 C -0.42101 0.20602 -0.43195 0.20879 -0.43611 0.20509 C -0.44028 0.20139 -0.44132 0.19236 -0.44115 0.18102 C -0.44097 0.16967 -0.44028 0.15532 -0.4349 0.13657 C -0.42952 0.11782 -0.42101 0.09328 -0.4092 0.06828 C -0.3974 0.04328 -0.37778 0.00949 -0.36424 -0.01389 C -0.3507 -0.03727 -0.34184 -0.05162 -0.32847 -0.07199 C -0.31511 -0.09236 -0.2974 -0.11736 -0.28351 -0.13681 C -0.26962 -0.15625 -0.25886 -0.175 -0.24514 -0.1882 C -0.23143 -0.20139 -0.21615 -0.21343 -0.20156 -0.21551 C -0.18698 -0.2176 -0.1691 -0.21366 -0.15781 -0.20023 C -0.14653 -0.18681 -0.13733 -0.15834 -0.13351 -0.13519 C -0.12969 -0.11204 -0.13195 -0.08866 -0.1349 -0.06158 C -0.13785 -0.03449 -0.14306 -0.00324 -0.15156 0.02731 C -0.16007 0.05787 -0.17222 0.0949 -0.18611 0.12129 C -0.2 0.14768 -0.21927 0.17199 -0.2349 0.18611 C -0.25052 0.20023 -0.26511 0.20509 -0.27969 0.20671 C -0.29427 0.20833 -0.31215 0.20486 -0.32205 0.19652 C -0.33195 0.18819 -0.33542 0.17268 -0.33872 0.15717 " pathEditMode="relative" rAng="0" ptsTypes="aaaaaaaaaaaaaaaaaaaaaaaaaA">
                                      <p:cBhvr>
                                        <p:cTn id="10" dur="5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00" y="3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872 0.15717 L -0.34236 -0.3627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2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36 -0.36273 C -0.34548 -0.36852 -0.34861 -0.37407 -0.35121 -0.38495 C -0.35382 -0.39583 -0.35798 -0.41458 -0.35763 -0.42778 C -0.35729 -0.44097 -0.35451 -0.45116 -0.34878 -0.46366 C -0.34305 -0.47616 -0.33385 -0.49167 -0.32309 -0.50301 C -0.31232 -0.51435 -0.3 -0.52569 -0.28454 -0.53194 C -0.26909 -0.53819 -0.25277 -0.53796 -0.23073 -0.54051 C -0.20868 -0.54305 -0.17777 -0.5463 -0.1526 -0.54745 C -0.12743 -0.54861 -0.11128 -0.54745 -0.07951 -0.54745 C -0.04774 -0.54745 -0.00468 -0.54745 0.03855 -0.54745 " pathEditMode="relative" rAng="0" ptsTypes="aaaaaaaaaa">
                                      <p:cBhvr>
                                        <p:cTn id="16" dur="5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00" y="-9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6E71E515"/>
          <p:cNvPicPr>
            <a:picLocks noChangeAspect="1" noChangeArrowheads="1"/>
          </p:cNvPicPr>
          <p:nvPr/>
        </p:nvPicPr>
        <p:blipFill>
          <a:blip r:embed="rId2" cstate="print"/>
          <a:srcRect l="47145" t="38310" r="15161" b="3880"/>
          <a:stretch>
            <a:fillRect/>
          </a:stretch>
        </p:blipFill>
        <p:spPr bwMode="auto">
          <a:xfrm>
            <a:off x="2484438" y="1557338"/>
            <a:ext cx="488315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3995738" y="4508500"/>
            <a:ext cx="358775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11188" y="33337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611188" y="2205038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395288" y="652462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468313" y="414972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7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6165850"/>
            <a:ext cx="576263" cy="503238"/>
          </a:xfrm>
          <a:prstGeom prst="actionButtonReturn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576262" cy="503238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7174" name="Picture 6" descr="karanda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9894067" flipV="1">
            <a:off x="6372225" y="4581525"/>
            <a:ext cx="1946275" cy="5111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-0.2401 -0.047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0" y="-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011 -0.04769 C -0.24219 -0.05764 -0.2441 -0.06736 -0.24775 -0.075 C -0.25139 -0.08264 -0.25643 -0.08889 -0.26181 -0.09375 C -0.26719 -0.09861 -0.27205 -0.10301 -0.27987 -0.10394 C -0.28768 -0.10486 -0.29879 -0.10556 -0.30921 -0.09884 C -0.31962 -0.09213 -0.33264 -0.07778 -0.34254 -0.06296 C -0.35243 -0.04815 -0.36025 -0.0294 -0.36823 -0.00995 C -0.37622 0.00949 -0.38455 0.02917 -0.39011 0.05324 C -0.39566 0.07731 -0.40174 0.11157 -0.40157 0.13518 C -0.40139 0.1588 -0.39549 0.18264 -0.38872 0.19514 C -0.38195 0.20764 -0.37153 0.21018 -0.36059 0.21042 C -0.34966 0.21065 -0.33698 0.21088 -0.32344 0.19676 C -0.3099 0.18264 -0.29202 0.15185 -0.27987 0.125 C -0.26771 0.09815 -0.25921 0.06366 -0.25035 0.03611 C -0.2415 0.00856 -0.23924 -0.00208 -0.22726 -0.04074 C -0.21528 -0.0794 -0.19393 -0.14653 -0.17848 -0.1963 C -0.16303 -0.24607 -0.14775 -0.29931 -0.1349 -0.34005 C -0.12205 -0.38079 -0.1125 -0.41921 -0.10157 -0.44074 C -0.09063 -0.46227 -0.08351 -0.46435 -0.06962 -0.46991 C -0.05573 -0.47546 -0.04566 -0.47292 -0.01823 -0.47338 C 0.0092 -0.47384 0.07534 -0.47361 0.09461 -0.47338 " pathEditMode="relative" rAng="0" ptsTypes="aaaaaaaaaaaaaaaaaaaaA">
                                      <p:cBhvr>
                                        <p:cTn id="10" dur="5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00" y="-8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ы для презентаций Карандаш Бесплатные фоны для презентаци…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flipH="1">
            <a:off x="3033542" y="764704"/>
            <a:ext cx="3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27584" y="-1195770"/>
            <a:ext cx="5472608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-4803545"/>
            <a:ext cx="7269875" cy="10064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Сүзнең төп мәгънәсен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белдергән кисәк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(сүзнең үзгәрми торган өлеше)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t-RU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tt-RU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амыр</a:t>
            </a:r>
            <a:r>
              <a:rPr lang="tt-RU" sz="4000" b="1" dirty="0" smtClean="0">
                <a:latin typeface="Times New Roman" pitchFamily="18" charset="0"/>
                <a:cs typeface="Times New Roman" pitchFamily="18" charset="0"/>
              </a:rPr>
              <a:t> дип атала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ы для презентаций Карандаш Бесплатные фоны для презентаци…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flipH="1">
            <a:off x="3033542" y="764704"/>
            <a:ext cx="3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27584" y="-1195770"/>
            <a:ext cx="5472608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0" y="69269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t-RU" sz="4800" b="1" dirty="0" smtClean="0">
                <a:latin typeface="Times New Roman" pitchFamily="18" charset="0"/>
                <a:cs typeface="Times New Roman" pitchFamily="18" charset="0"/>
              </a:rPr>
              <a:t>Бер </a:t>
            </a:r>
            <a:r>
              <a:rPr lang="tt-RU" sz="4800" b="1" dirty="0">
                <a:latin typeface="Times New Roman" pitchFamily="18" charset="0"/>
                <a:cs typeface="Times New Roman" pitchFamily="18" charset="0"/>
              </a:rPr>
              <a:t>тамырдан ясалып, яңа мәгънә белдерә торган сүзләр </a:t>
            </a:r>
            <a:r>
              <a:rPr lang="tt-RU" sz="4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тамырдаш сүзләр</a:t>
            </a:r>
            <a:r>
              <a:rPr lang="tt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4800" b="1" dirty="0">
                <a:latin typeface="Times New Roman" pitchFamily="18" charset="0"/>
                <a:cs typeface="Times New Roman" pitchFamily="18" charset="0"/>
              </a:rPr>
              <a:t>була.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ы для презентаций Карандаш Бесплатные фоны для презентаци…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flipH="1">
            <a:off x="3033542" y="764704"/>
            <a:ext cx="3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27584" y="-1195770"/>
            <a:ext cx="5472608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Тема: Тамырдаш сүзләр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/>
          <a:lstStyle/>
          <a:p>
            <a:pPr>
              <a:buNone/>
            </a:pP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Максат:</a:t>
            </a:r>
          </a:p>
          <a:p>
            <a:r>
              <a:rPr lang="tt-RU" b="1" dirty="0">
                <a:latin typeface="Times New Roman" pitchFamily="18" charset="0"/>
                <a:cs typeface="Times New Roman" pitchFamily="18" charset="0"/>
              </a:rPr>
              <a:t>Сүзнең тамырын билгеләү, тамырга кушымчалар ялгап тамырдаш сүзләр ясарга өйрәнү;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t-RU" b="1" dirty="0">
                <a:latin typeface="Times New Roman" pitchFamily="18" charset="0"/>
                <a:cs typeface="Times New Roman" pitchFamily="18" charset="0"/>
              </a:rPr>
              <a:t> укучыларның уйлау, фикерләү сәләтен, иҗади активлыгын, дөрес язу күнекмәләрен үстерү: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t-RU" b="1" dirty="0">
                <a:latin typeface="Times New Roman" pitchFamily="18" charset="0"/>
                <a:cs typeface="Times New Roman" pitchFamily="18" charset="0"/>
              </a:rPr>
              <a:t>үзара дуслык, ярдәмчеллек сыйфатлары тәрбияләү.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ы для презентаций Карандаш Бесплатные фоны для презентаци…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flipH="1">
            <a:off x="3033542" y="764704"/>
            <a:ext cx="3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27584" y="-1195770"/>
            <a:ext cx="5472608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/>
              <a:t/>
            </a:r>
            <a:br>
              <a:rPr lang="tt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-Сүзнең </a:t>
            </a:r>
            <a:r>
              <a:rPr lang="tt-RU" b="1" dirty="0">
                <a:latin typeface="Times New Roman" pitchFamily="18" charset="0"/>
                <a:cs typeface="Times New Roman" pitchFamily="18" charset="0"/>
              </a:rPr>
              <a:t>төп мәгънәсен белдергән кисәк тамыр була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t-RU" b="1" dirty="0">
                <a:latin typeface="Times New Roman" pitchFamily="18" charset="0"/>
                <a:cs typeface="Times New Roman" pitchFamily="18" charset="0"/>
              </a:rPr>
              <a:t>-Су, сулык, сулы –тамырдаш сүзләр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t-RU" b="1" dirty="0">
                <a:latin typeface="Times New Roman" pitchFamily="18" charset="0"/>
                <a:cs typeface="Times New Roman" pitchFamily="18" charset="0"/>
              </a:rPr>
              <a:t>-Татар алфавитында 33 хәреф бар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t-RU" b="1" dirty="0">
                <a:latin typeface="Times New Roman" pitchFamily="18" charset="0"/>
                <a:cs typeface="Times New Roman" pitchFamily="18" charset="0"/>
              </a:rPr>
              <a:t>-Авазларны әйтәбез һәм </a:t>
            </a: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ишетәбез</a:t>
            </a:r>
          </a:p>
          <a:p>
            <a:pPr lvl="0"/>
            <a:r>
              <a:rPr lang="tt-RU" b="1" dirty="0" smtClean="0"/>
              <a:t>-Апа сүзе нечкә әйтелешле сүз </a:t>
            </a:r>
            <a:endParaRPr lang="ru-RU" dirty="0" smtClean="0"/>
          </a:p>
          <a:p>
            <a:pPr algn="r">
              <a:buNone/>
            </a:pP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t-RU" b="1" dirty="0">
                <a:latin typeface="Times New Roman" pitchFamily="18" charset="0"/>
                <a:cs typeface="Times New Roman" pitchFamily="18" charset="0"/>
              </a:rPr>
              <a:t>О хәрефе сүзнең беренче иҗегендә генә языла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11" name="Блок-схема: перфолента 10">
            <a:hlinkClick r:id="rId3" action="ppaction://hlinksldjump"/>
          </p:cNvPr>
          <p:cNvSpPr/>
          <p:nvPr/>
        </p:nvSpPr>
        <p:spPr>
          <a:xfrm>
            <a:off x="1619672" y="188640"/>
            <a:ext cx="6480720" cy="936104"/>
          </a:xfrm>
          <a:prstGeom prst="flowChartPunchedTap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ЯЛ   ИТ</a:t>
            </a:r>
            <a:r>
              <a:rPr lang="tt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ы для презентаций Карандаш Бесплатные фоны для презентаци…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flipH="1">
            <a:off x="3033542" y="764704"/>
            <a:ext cx="3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27584" y="-1195770"/>
            <a:ext cx="5472608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/>
              <a:t/>
            </a:r>
            <a:br>
              <a:rPr lang="tt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5602" name="Picture 2" descr="C:\Users\Мамулечка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63888" y="6273225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62068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55776" y="242088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8144" y="371703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400506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Тамырдаш+сузлэр мп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75856" y="5934670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5400" b="1" dirty="0" smtClean="0">
                <a:latin typeface="Times New Roman" pitchFamily="18" charset="0"/>
                <a:cs typeface="Times New Roman" pitchFamily="18" charset="0"/>
              </a:rPr>
              <a:t>юл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948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262</Words>
  <Application>Microsoft Office PowerPoint</Application>
  <PresentationFormat>Экран (4:3)</PresentationFormat>
  <Paragraphs>392</Paragraphs>
  <Slides>16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Тема: Тамырдаш сүзләр</vt:lpstr>
      <vt:lpstr>  </vt:lpstr>
      <vt:lpstr>   </vt:lpstr>
      <vt:lpstr>   </vt:lpstr>
      <vt:lpstr>Сүзләрнең мәгънәсе</vt:lpstr>
      <vt:lpstr>Артык сүзне табыгыз</vt:lpstr>
      <vt:lpstr>Артык сүзне табыгыз</vt:lpstr>
      <vt:lpstr>КАГЫЙДӘ</vt:lpstr>
      <vt:lpstr>ФИЗКУЛЬТМИНУТ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Мамулечка</dc:creator>
  <cp:lastModifiedBy>гульназ агмалутдинов</cp:lastModifiedBy>
  <cp:revision>75</cp:revision>
  <dcterms:created xsi:type="dcterms:W3CDTF">2015-01-20T06:10:04Z</dcterms:created>
  <dcterms:modified xsi:type="dcterms:W3CDTF">2015-10-28T08:02:21Z</dcterms:modified>
</cp:coreProperties>
</file>