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2" r:id="rId16"/>
    <p:sldId id="273" r:id="rId17"/>
    <p:sldId id="274" r:id="rId18"/>
    <p:sldId id="275" r:id="rId19"/>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Светлый стиль 2 - акцент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C4B1156A-380E-4F78-BDF5-A606A8083BF9}" styleName="Средний стиль 4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00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0B9FA8-BA08-417D-B21B-DF178C494D74}" type="doc">
      <dgm:prSet loTypeId="urn:microsoft.com/office/officeart/2005/8/layout/venn1" loCatId="relationship" qsTypeId="urn:microsoft.com/office/officeart/2005/8/quickstyle/simple1" qsCatId="simple" csTypeId="urn:microsoft.com/office/officeart/2005/8/colors/accent1_2" csCatId="accent1" phldr="1"/>
      <dgm:spPr/>
    </dgm:pt>
    <dgm:pt modelId="{932A4628-1D99-4FA7-AEB7-A0425FCE04C6}">
      <dgm:prSet phldrT="[Текст]" custT="1"/>
      <dgm:spPr/>
      <dgm:t>
        <a:bodyPr/>
        <a:lstStyle/>
        <a:p>
          <a:r>
            <a:rPr lang="ru-RU" sz="3200" dirty="0" smtClean="0">
              <a:solidFill>
                <a:srgbClr val="FF0000"/>
              </a:solidFill>
            </a:rPr>
            <a:t>Педагоги</a:t>
          </a:r>
          <a:endParaRPr lang="ru-RU" sz="3200" dirty="0">
            <a:solidFill>
              <a:srgbClr val="FF0000"/>
            </a:solidFill>
          </a:endParaRPr>
        </a:p>
      </dgm:t>
    </dgm:pt>
    <dgm:pt modelId="{825D1B69-7C2F-4208-A73D-CD00AA3DFFAC}" type="parTrans" cxnId="{A1108525-ED32-4AFE-84E0-17814E35F169}">
      <dgm:prSet/>
      <dgm:spPr/>
      <dgm:t>
        <a:bodyPr/>
        <a:lstStyle/>
        <a:p>
          <a:endParaRPr lang="ru-RU"/>
        </a:p>
      </dgm:t>
    </dgm:pt>
    <dgm:pt modelId="{A93F4E55-F6D9-4CD6-B120-9342582F69D3}" type="sibTrans" cxnId="{A1108525-ED32-4AFE-84E0-17814E35F169}">
      <dgm:prSet/>
      <dgm:spPr/>
      <dgm:t>
        <a:bodyPr/>
        <a:lstStyle/>
        <a:p>
          <a:endParaRPr lang="ru-RU"/>
        </a:p>
      </dgm:t>
    </dgm:pt>
    <dgm:pt modelId="{9642B7F8-759A-4566-AB4F-93C5EC6D5889}">
      <dgm:prSet phldrT="[Текст]" custT="1"/>
      <dgm:spPr/>
      <dgm:t>
        <a:bodyPr/>
        <a:lstStyle/>
        <a:p>
          <a:r>
            <a:rPr lang="ru-RU" sz="3200" dirty="0" smtClean="0">
              <a:solidFill>
                <a:srgbClr val="FF0000"/>
              </a:solidFill>
            </a:rPr>
            <a:t>Родители</a:t>
          </a:r>
          <a:endParaRPr lang="ru-RU" sz="3200" dirty="0">
            <a:solidFill>
              <a:srgbClr val="FF0000"/>
            </a:solidFill>
          </a:endParaRPr>
        </a:p>
      </dgm:t>
    </dgm:pt>
    <dgm:pt modelId="{510C9169-527A-4E7C-BBA2-3611D66DEAFA}" type="parTrans" cxnId="{48A27B07-D5B3-45F2-AB03-5DE776DAAB7C}">
      <dgm:prSet/>
      <dgm:spPr/>
      <dgm:t>
        <a:bodyPr/>
        <a:lstStyle/>
        <a:p>
          <a:endParaRPr lang="ru-RU"/>
        </a:p>
      </dgm:t>
    </dgm:pt>
    <dgm:pt modelId="{E2228503-07A3-4DB2-8A0C-828301E01805}" type="sibTrans" cxnId="{48A27B07-D5B3-45F2-AB03-5DE776DAAB7C}">
      <dgm:prSet/>
      <dgm:spPr/>
      <dgm:t>
        <a:bodyPr/>
        <a:lstStyle/>
        <a:p>
          <a:endParaRPr lang="ru-RU"/>
        </a:p>
      </dgm:t>
    </dgm:pt>
    <dgm:pt modelId="{9A135D57-E3CE-49FD-B2DA-80C74632D26A}">
      <dgm:prSet phldrT="[Текст]" custT="1"/>
      <dgm:spPr/>
      <dgm:t>
        <a:bodyPr/>
        <a:lstStyle/>
        <a:p>
          <a:r>
            <a:rPr lang="ru-RU" sz="3200" dirty="0" smtClean="0">
              <a:solidFill>
                <a:srgbClr val="FF0000"/>
              </a:solidFill>
            </a:rPr>
            <a:t>Дети</a:t>
          </a:r>
          <a:endParaRPr lang="ru-RU" sz="3200" dirty="0">
            <a:solidFill>
              <a:srgbClr val="FF0000"/>
            </a:solidFill>
          </a:endParaRPr>
        </a:p>
      </dgm:t>
    </dgm:pt>
    <dgm:pt modelId="{81B3662A-E8A5-4920-B573-CA63D548E960}" type="parTrans" cxnId="{1597FC15-1F7A-4BD0-963A-B9B4A4AA2D54}">
      <dgm:prSet/>
      <dgm:spPr/>
      <dgm:t>
        <a:bodyPr/>
        <a:lstStyle/>
        <a:p>
          <a:endParaRPr lang="ru-RU"/>
        </a:p>
      </dgm:t>
    </dgm:pt>
    <dgm:pt modelId="{070BA3D6-8CBF-4698-8E55-2A13245B664C}" type="sibTrans" cxnId="{1597FC15-1F7A-4BD0-963A-B9B4A4AA2D54}">
      <dgm:prSet/>
      <dgm:spPr/>
      <dgm:t>
        <a:bodyPr/>
        <a:lstStyle/>
        <a:p>
          <a:endParaRPr lang="ru-RU"/>
        </a:p>
      </dgm:t>
    </dgm:pt>
    <dgm:pt modelId="{D2AB420C-974D-4DBD-B74B-039B9AA4E51E}" type="pres">
      <dgm:prSet presAssocID="{5C0B9FA8-BA08-417D-B21B-DF178C494D74}" presName="compositeShape" presStyleCnt="0">
        <dgm:presLayoutVars>
          <dgm:chMax val="7"/>
          <dgm:dir/>
          <dgm:resizeHandles val="exact"/>
        </dgm:presLayoutVars>
      </dgm:prSet>
      <dgm:spPr/>
    </dgm:pt>
    <dgm:pt modelId="{A0D95BD0-EB55-4AC1-8FA8-05554237CBC2}" type="pres">
      <dgm:prSet presAssocID="{932A4628-1D99-4FA7-AEB7-A0425FCE04C6}" presName="circ1" presStyleLbl="vennNode1" presStyleIdx="0" presStyleCnt="3"/>
      <dgm:spPr/>
      <dgm:t>
        <a:bodyPr/>
        <a:lstStyle/>
        <a:p>
          <a:endParaRPr lang="ru-RU"/>
        </a:p>
      </dgm:t>
    </dgm:pt>
    <dgm:pt modelId="{CC047423-C2B0-4BFD-9F3F-76DD5D7615FD}" type="pres">
      <dgm:prSet presAssocID="{932A4628-1D99-4FA7-AEB7-A0425FCE04C6}" presName="circ1Tx" presStyleLbl="revTx" presStyleIdx="0" presStyleCnt="0">
        <dgm:presLayoutVars>
          <dgm:chMax val="0"/>
          <dgm:chPref val="0"/>
          <dgm:bulletEnabled val="1"/>
        </dgm:presLayoutVars>
      </dgm:prSet>
      <dgm:spPr/>
      <dgm:t>
        <a:bodyPr/>
        <a:lstStyle/>
        <a:p>
          <a:endParaRPr lang="ru-RU"/>
        </a:p>
      </dgm:t>
    </dgm:pt>
    <dgm:pt modelId="{66DAC3EF-21C6-4AEE-8920-BA740F6C2551}" type="pres">
      <dgm:prSet presAssocID="{9642B7F8-759A-4566-AB4F-93C5EC6D5889}" presName="circ2" presStyleLbl="vennNode1" presStyleIdx="1" presStyleCnt="3"/>
      <dgm:spPr/>
      <dgm:t>
        <a:bodyPr/>
        <a:lstStyle/>
        <a:p>
          <a:endParaRPr lang="ru-RU"/>
        </a:p>
      </dgm:t>
    </dgm:pt>
    <dgm:pt modelId="{026AEB3E-67C9-452C-A7EC-1831CDD08B0D}" type="pres">
      <dgm:prSet presAssocID="{9642B7F8-759A-4566-AB4F-93C5EC6D5889}" presName="circ2Tx" presStyleLbl="revTx" presStyleIdx="0" presStyleCnt="0">
        <dgm:presLayoutVars>
          <dgm:chMax val="0"/>
          <dgm:chPref val="0"/>
          <dgm:bulletEnabled val="1"/>
        </dgm:presLayoutVars>
      </dgm:prSet>
      <dgm:spPr/>
      <dgm:t>
        <a:bodyPr/>
        <a:lstStyle/>
        <a:p>
          <a:endParaRPr lang="ru-RU"/>
        </a:p>
      </dgm:t>
    </dgm:pt>
    <dgm:pt modelId="{64E735A1-D15A-4D28-BB42-0F8F34D95D36}" type="pres">
      <dgm:prSet presAssocID="{9A135D57-E3CE-49FD-B2DA-80C74632D26A}" presName="circ3" presStyleLbl="vennNode1" presStyleIdx="2" presStyleCnt="3" custLinFactNeighborX="-3710" custLinFactNeighborY="2761"/>
      <dgm:spPr/>
      <dgm:t>
        <a:bodyPr/>
        <a:lstStyle/>
        <a:p>
          <a:endParaRPr lang="ru-RU"/>
        </a:p>
      </dgm:t>
    </dgm:pt>
    <dgm:pt modelId="{AE81B522-33B4-4AFC-B4BE-1ACB66F6A817}" type="pres">
      <dgm:prSet presAssocID="{9A135D57-E3CE-49FD-B2DA-80C74632D26A}" presName="circ3Tx" presStyleLbl="revTx" presStyleIdx="0" presStyleCnt="0">
        <dgm:presLayoutVars>
          <dgm:chMax val="0"/>
          <dgm:chPref val="0"/>
          <dgm:bulletEnabled val="1"/>
        </dgm:presLayoutVars>
      </dgm:prSet>
      <dgm:spPr/>
      <dgm:t>
        <a:bodyPr/>
        <a:lstStyle/>
        <a:p>
          <a:endParaRPr lang="ru-RU"/>
        </a:p>
      </dgm:t>
    </dgm:pt>
  </dgm:ptLst>
  <dgm:cxnLst>
    <dgm:cxn modelId="{B670AAC0-349B-41D5-ACA1-FC774E7BC297}" type="presOf" srcId="{9642B7F8-759A-4566-AB4F-93C5EC6D5889}" destId="{66DAC3EF-21C6-4AEE-8920-BA740F6C2551}" srcOrd="0" destOrd="0" presId="urn:microsoft.com/office/officeart/2005/8/layout/venn1"/>
    <dgm:cxn modelId="{A1108525-ED32-4AFE-84E0-17814E35F169}" srcId="{5C0B9FA8-BA08-417D-B21B-DF178C494D74}" destId="{932A4628-1D99-4FA7-AEB7-A0425FCE04C6}" srcOrd="0" destOrd="0" parTransId="{825D1B69-7C2F-4208-A73D-CD00AA3DFFAC}" sibTransId="{A93F4E55-F6D9-4CD6-B120-9342582F69D3}"/>
    <dgm:cxn modelId="{CBB2A1BF-CEAF-4267-9662-1D5290C37065}" type="presOf" srcId="{9642B7F8-759A-4566-AB4F-93C5EC6D5889}" destId="{026AEB3E-67C9-452C-A7EC-1831CDD08B0D}" srcOrd="1" destOrd="0" presId="urn:microsoft.com/office/officeart/2005/8/layout/venn1"/>
    <dgm:cxn modelId="{48A27B07-D5B3-45F2-AB03-5DE776DAAB7C}" srcId="{5C0B9FA8-BA08-417D-B21B-DF178C494D74}" destId="{9642B7F8-759A-4566-AB4F-93C5EC6D5889}" srcOrd="1" destOrd="0" parTransId="{510C9169-527A-4E7C-BBA2-3611D66DEAFA}" sibTransId="{E2228503-07A3-4DB2-8A0C-828301E01805}"/>
    <dgm:cxn modelId="{1597FC15-1F7A-4BD0-963A-B9B4A4AA2D54}" srcId="{5C0B9FA8-BA08-417D-B21B-DF178C494D74}" destId="{9A135D57-E3CE-49FD-B2DA-80C74632D26A}" srcOrd="2" destOrd="0" parTransId="{81B3662A-E8A5-4920-B573-CA63D548E960}" sibTransId="{070BA3D6-8CBF-4698-8E55-2A13245B664C}"/>
    <dgm:cxn modelId="{FCD21A90-7AC7-4133-8FB0-C699F29EDDD5}" type="presOf" srcId="{932A4628-1D99-4FA7-AEB7-A0425FCE04C6}" destId="{CC047423-C2B0-4BFD-9F3F-76DD5D7615FD}" srcOrd="1" destOrd="0" presId="urn:microsoft.com/office/officeart/2005/8/layout/venn1"/>
    <dgm:cxn modelId="{E20352F1-C2B1-49C3-B32E-50034F24BF35}" type="presOf" srcId="{9A135D57-E3CE-49FD-B2DA-80C74632D26A}" destId="{AE81B522-33B4-4AFC-B4BE-1ACB66F6A817}" srcOrd="1" destOrd="0" presId="urn:microsoft.com/office/officeart/2005/8/layout/venn1"/>
    <dgm:cxn modelId="{8A9F66D4-814F-419B-BEDF-C5950820A3E3}" type="presOf" srcId="{932A4628-1D99-4FA7-AEB7-A0425FCE04C6}" destId="{A0D95BD0-EB55-4AC1-8FA8-05554237CBC2}" srcOrd="0" destOrd="0" presId="urn:microsoft.com/office/officeart/2005/8/layout/venn1"/>
    <dgm:cxn modelId="{4D9C34AD-87EB-4538-980C-F5E652034FCD}" type="presOf" srcId="{9A135D57-E3CE-49FD-B2DA-80C74632D26A}" destId="{64E735A1-D15A-4D28-BB42-0F8F34D95D36}" srcOrd="0" destOrd="0" presId="urn:microsoft.com/office/officeart/2005/8/layout/venn1"/>
    <dgm:cxn modelId="{2B9A83A4-FAE0-4A52-92B6-B5A233E59EC2}" type="presOf" srcId="{5C0B9FA8-BA08-417D-B21B-DF178C494D74}" destId="{D2AB420C-974D-4DBD-B74B-039B9AA4E51E}" srcOrd="0" destOrd="0" presId="urn:microsoft.com/office/officeart/2005/8/layout/venn1"/>
    <dgm:cxn modelId="{F2C4135E-C624-4FDB-B982-CDA7F3880B40}" type="presParOf" srcId="{D2AB420C-974D-4DBD-B74B-039B9AA4E51E}" destId="{A0D95BD0-EB55-4AC1-8FA8-05554237CBC2}" srcOrd="0" destOrd="0" presId="urn:microsoft.com/office/officeart/2005/8/layout/venn1"/>
    <dgm:cxn modelId="{8333F0FF-0AE0-499A-B0DE-105853D74475}" type="presParOf" srcId="{D2AB420C-974D-4DBD-B74B-039B9AA4E51E}" destId="{CC047423-C2B0-4BFD-9F3F-76DD5D7615FD}" srcOrd="1" destOrd="0" presId="urn:microsoft.com/office/officeart/2005/8/layout/venn1"/>
    <dgm:cxn modelId="{07E1C120-5B9D-4223-908C-C90B871B9F91}" type="presParOf" srcId="{D2AB420C-974D-4DBD-B74B-039B9AA4E51E}" destId="{66DAC3EF-21C6-4AEE-8920-BA740F6C2551}" srcOrd="2" destOrd="0" presId="urn:microsoft.com/office/officeart/2005/8/layout/venn1"/>
    <dgm:cxn modelId="{396DAB85-CB7D-4DB1-8DDC-86B03EE78422}" type="presParOf" srcId="{D2AB420C-974D-4DBD-B74B-039B9AA4E51E}" destId="{026AEB3E-67C9-452C-A7EC-1831CDD08B0D}" srcOrd="3" destOrd="0" presId="urn:microsoft.com/office/officeart/2005/8/layout/venn1"/>
    <dgm:cxn modelId="{81953561-76BF-4CB1-B861-D7137EF72632}" type="presParOf" srcId="{D2AB420C-974D-4DBD-B74B-039B9AA4E51E}" destId="{64E735A1-D15A-4D28-BB42-0F8F34D95D36}" srcOrd="4" destOrd="0" presId="urn:microsoft.com/office/officeart/2005/8/layout/venn1"/>
    <dgm:cxn modelId="{D670DA71-F085-4EB5-B0DF-B6BF65AF7D0F}" type="presParOf" srcId="{D2AB420C-974D-4DBD-B74B-039B9AA4E51E}" destId="{AE81B522-33B4-4AFC-B4BE-1ACB66F6A817}" srcOrd="5"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0D95BD0-EB55-4AC1-8FA8-05554237CBC2}">
      <dsp:nvSpPr>
        <dsp:cNvPr id="0" name=""/>
        <dsp:cNvSpPr/>
      </dsp:nvSpPr>
      <dsp:spPr>
        <a:xfrm>
          <a:off x="2757011" y="56574"/>
          <a:ext cx="2715577" cy="271557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ru-RU" sz="3200" kern="1200" dirty="0" smtClean="0">
              <a:solidFill>
                <a:srgbClr val="FF0000"/>
              </a:solidFill>
            </a:rPr>
            <a:t>Педагоги</a:t>
          </a:r>
          <a:endParaRPr lang="ru-RU" sz="3200" kern="1200" dirty="0">
            <a:solidFill>
              <a:srgbClr val="FF0000"/>
            </a:solidFill>
          </a:endParaRPr>
        </a:p>
      </dsp:txBody>
      <dsp:txXfrm>
        <a:off x="3119088" y="531800"/>
        <a:ext cx="1991423" cy="1222010"/>
      </dsp:txXfrm>
    </dsp:sp>
    <dsp:sp modelId="{66DAC3EF-21C6-4AEE-8920-BA740F6C2551}">
      <dsp:nvSpPr>
        <dsp:cNvPr id="0" name=""/>
        <dsp:cNvSpPr/>
      </dsp:nvSpPr>
      <dsp:spPr>
        <a:xfrm>
          <a:off x="3736882" y="1753810"/>
          <a:ext cx="2715577" cy="271557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ru-RU" sz="3200" kern="1200" dirty="0" smtClean="0">
              <a:solidFill>
                <a:srgbClr val="FF0000"/>
              </a:solidFill>
            </a:rPr>
            <a:t>Родители</a:t>
          </a:r>
          <a:endParaRPr lang="ru-RU" sz="3200" kern="1200" dirty="0">
            <a:solidFill>
              <a:srgbClr val="FF0000"/>
            </a:solidFill>
          </a:endParaRPr>
        </a:p>
      </dsp:txBody>
      <dsp:txXfrm>
        <a:off x="4567396" y="2455334"/>
        <a:ext cx="1629346" cy="1493567"/>
      </dsp:txXfrm>
    </dsp:sp>
    <dsp:sp modelId="{64E735A1-D15A-4D28-BB42-0F8F34D95D36}">
      <dsp:nvSpPr>
        <dsp:cNvPr id="0" name=""/>
        <dsp:cNvSpPr/>
      </dsp:nvSpPr>
      <dsp:spPr>
        <a:xfrm>
          <a:off x="1676392" y="1810385"/>
          <a:ext cx="2715577" cy="271557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ru-RU" sz="3200" kern="1200" dirty="0" smtClean="0">
              <a:solidFill>
                <a:srgbClr val="FF0000"/>
              </a:solidFill>
            </a:rPr>
            <a:t>Дети</a:t>
          </a:r>
          <a:endParaRPr lang="ru-RU" sz="3200" kern="1200" dirty="0">
            <a:solidFill>
              <a:srgbClr val="FF0000"/>
            </a:solidFill>
          </a:endParaRPr>
        </a:p>
      </dsp:txBody>
      <dsp:txXfrm>
        <a:off x="1932109" y="2511909"/>
        <a:ext cx="1629346" cy="1493567"/>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bwMode="lt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130425"/>
            <a:ext cx="7772400" cy="1470025"/>
          </a:xfrm>
        </p:spPr>
        <p:txBody>
          <a:bodyPr/>
          <a:lstStyle>
            <a:lvl1pPr>
              <a:defRPr/>
            </a:lvl1pPr>
          </a:lstStyle>
          <a:p>
            <a:r>
              <a:rPr lang="ru-RU" smtClean="0"/>
              <a:t>Образец заголовка</a:t>
            </a:r>
            <a:endParaRPr lang="ru-RU"/>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ru-RU" smtClean="0"/>
              <a:t>Образец подзаголовка</a:t>
            </a:r>
            <a:endParaRPr lang="ru-RU"/>
          </a:p>
        </p:txBody>
      </p:sp>
    </p:spTree>
    <p:extLst>
      <p:ext uri="{BB962C8B-B14F-4D97-AF65-F5344CB8AC3E}">
        <p14:creationId xmlns:p14="http://schemas.microsoft.com/office/powerpoint/2010/main" xmlns="" val="434950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extLst>
      <p:ext uri="{BB962C8B-B14F-4D97-AF65-F5344CB8AC3E}">
        <p14:creationId xmlns:p14="http://schemas.microsoft.com/office/powerpoint/2010/main" xmlns="" val="1698086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extLst>
      <p:ext uri="{BB962C8B-B14F-4D97-AF65-F5344CB8AC3E}">
        <p14:creationId xmlns:p14="http://schemas.microsoft.com/office/powerpoint/2010/main" xmlns="" val="3129001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extLst>
      <p:ext uri="{BB962C8B-B14F-4D97-AF65-F5344CB8AC3E}">
        <p14:creationId xmlns:p14="http://schemas.microsoft.com/office/powerpoint/2010/main" xmlns="" val="228459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Tree>
    <p:extLst>
      <p:ext uri="{BB962C8B-B14F-4D97-AF65-F5344CB8AC3E}">
        <p14:creationId xmlns:p14="http://schemas.microsoft.com/office/powerpoint/2010/main" xmlns="" val="3415944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extLst>
      <p:ext uri="{BB962C8B-B14F-4D97-AF65-F5344CB8AC3E}">
        <p14:creationId xmlns:p14="http://schemas.microsoft.com/office/powerpoint/2010/main" xmlns="" val="453402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extLst>
      <p:ext uri="{BB962C8B-B14F-4D97-AF65-F5344CB8AC3E}">
        <p14:creationId xmlns:p14="http://schemas.microsoft.com/office/powerpoint/2010/main" xmlns="" val="1993737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Tree>
    <p:extLst>
      <p:ext uri="{BB962C8B-B14F-4D97-AF65-F5344CB8AC3E}">
        <p14:creationId xmlns:p14="http://schemas.microsoft.com/office/powerpoint/2010/main" xmlns="" val="977769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469190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extLst>
      <p:ext uri="{BB962C8B-B14F-4D97-AF65-F5344CB8AC3E}">
        <p14:creationId xmlns:p14="http://schemas.microsoft.com/office/powerpoint/2010/main" xmlns="" val="2336895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extLst>
      <p:ext uri="{BB962C8B-B14F-4D97-AF65-F5344CB8AC3E}">
        <p14:creationId xmlns:p14="http://schemas.microsoft.com/office/powerpoint/2010/main" xmlns="" val="226495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Garamond" pitchFamily="18" charset="0"/>
        </a:defRPr>
      </a:lvl6pPr>
      <a:lvl7pPr marL="914400" algn="ctr" rtl="0" eaLnBrk="1" fontAlgn="base" hangingPunct="1">
        <a:spcBef>
          <a:spcPct val="0"/>
        </a:spcBef>
        <a:spcAft>
          <a:spcPct val="0"/>
        </a:spcAft>
        <a:defRPr sz="4400">
          <a:solidFill>
            <a:schemeClr val="tx1"/>
          </a:solidFill>
          <a:latin typeface="Garamond" pitchFamily="18" charset="0"/>
        </a:defRPr>
      </a:lvl7pPr>
      <a:lvl8pPr marL="1371600" algn="ctr" rtl="0" eaLnBrk="1" fontAlgn="base" hangingPunct="1">
        <a:spcBef>
          <a:spcPct val="0"/>
        </a:spcBef>
        <a:spcAft>
          <a:spcPct val="0"/>
        </a:spcAft>
        <a:defRPr sz="4400">
          <a:solidFill>
            <a:schemeClr val="tx1"/>
          </a:solidFill>
          <a:latin typeface="Garamond" pitchFamily="18" charset="0"/>
        </a:defRPr>
      </a:lvl8pPr>
      <a:lvl9pPr marL="1828800" algn="ctr" rtl="0" eaLnBrk="1" fontAlgn="base" hangingPunct="1">
        <a:spcBef>
          <a:spcPct val="0"/>
        </a:spcBef>
        <a:spcAft>
          <a:spcPct val="0"/>
        </a:spcAft>
        <a:defRPr sz="4400">
          <a:solidFill>
            <a:schemeClr val="tx1"/>
          </a:solidFill>
          <a:latin typeface="Garamond"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905000"/>
            <a:ext cx="7772400" cy="76200"/>
          </a:xfrm>
        </p:spPr>
        <p:txBody>
          <a:bodyPr/>
          <a:lstStyle/>
          <a:p>
            <a:r>
              <a:rPr lang="ru-RU" b="1" dirty="0" smtClean="0"/>
              <a:t/>
            </a:r>
            <a:br>
              <a:rPr lang="ru-RU" b="1" dirty="0" smtClean="0"/>
            </a:br>
            <a:r>
              <a:rPr lang="ru-RU" b="1" dirty="0" smtClean="0">
                <a:effectLst>
                  <a:outerShdw blurRad="38100" dist="38100" dir="2700000" algn="tl">
                    <a:srgbClr val="000000">
                      <a:alpha val="43137"/>
                    </a:srgbClr>
                  </a:outerShdw>
                </a:effectLst>
              </a:rPr>
              <a:t>Проект</a:t>
            </a:r>
            <a:r>
              <a:rPr lang="ru-RU" dirty="0" smtClean="0">
                <a:effectLst>
                  <a:outerShdw blurRad="38100" dist="38100" dir="2700000" algn="tl">
                    <a:srgbClr val="000000">
                      <a:alpha val="43137"/>
                    </a:srgbClr>
                  </a:outerShdw>
                </a:effectLst>
              </a:rPr>
              <a:t/>
            </a:r>
            <a:br>
              <a:rPr lang="ru-RU" dirty="0" smtClean="0">
                <a:effectLst>
                  <a:outerShdw blurRad="38100" dist="38100" dir="2700000" algn="tl">
                    <a:srgbClr val="000000">
                      <a:alpha val="43137"/>
                    </a:srgbClr>
                  </a:outerShdw>
                </a:effectLst>
              </a:rPr>
            </a:br>
            <a:r>
              <a:rPr lang="ru-RU" b="1" dirty="0" smtClean="0">
                <a:effectLst>
                  <a:outerShdw blurRad="38100" dist="38100" dir="2700000" algn="tl">
                    <a:srgbClr val="000000">
                      <a:alpha val="43137"/>
                    </a:srgbClr>
                  </a:outerShdw>
                </a:effectLst>
              </a:rPr>
              <a:t> «Волшебная Зима»</a:t>
            </a:r>
            <a:r>
              <a:rPr lang="ru-RU" dirty="0" smtClean="0"/>
              <a:t/>
            </a:r>
            <a:br>
              <a:rPr lang="ru-RU" dirty="0" smtClean="0"/>
            </a:br>
            <a:endParaRPr lang="ru-RU" dirty="0"/>
          </a:p>
        </p:txBody>
      </p:sp>
      <p:sp>
        <p:nvSpPr>
          <p:cNvPr id="3" name="Подзаголовок 2"/>
          <p:cNvSpPr>
            <a:spLocks noGrp="1"/>
          </p:cNvSpPr>
          <p:nvPr>
            <p:ph type="subTitle" idx="1"/>
          </p:nvPr>
        </p:nvSpPr>
        <p:spPr/>
        <p:txBody>
          <a:bodyPr/>
          <a:lstStyle/>
          <a:p>
            <a:pPr algn="l"/>
            <a:r>
              <a:rPr lang="ru-RU" sz="1800" b="1" dirty="0" smtClean="0">
                <a:effectLst>
                  <a:outerShdw blurRad="38100" dist="38100" dir="2700000" algn="tl">
                    <a:srgbClr val="000000">
                      <a:alpha val="43137"/>
                    </a:srgbClr>
                  </a:outerShdw>
                </a:effectLst>
              </a:rPr>
              <a:t>Воспитатель Власова</a:t>
            </a:r>
          </a:p>
          <a:p>
            <a:pPr algn="l"/>
            <a:r>
              <a:rPr lang="ru-RU" sz="1800" b="1" dirty="0" smtClean="0">
                <a:effectLst>
                  <a:outerShdw blurRad="38100" dist="38100" dir="2700000" algn="tl">
                    <a:srgbClr val="000000">
                      <a:alpha val="43137"/>
                    </a:srgbClr>
                  </a:outerShdw>
                </a:effectLst>
              </a:rPr>
              <a:t> Александра Анатольевна</a:t>
            </a:r>
          </a:p>
          <a:p>
            <a:pPr algn="l"/>
            <a:r>
              <a:rPr lang="ru-RU" sz="1800" b="1" dirty="0" smtClean="0">
                <a:effectLst>
                  <a:outerShdw blurRad="38100" dist="38100" dir="2700000" algn="tl">
                    <a:srgbClr val="000000">
                      <a:alpha val="43137"/>
                    </a:srgbClr>
                  </a:outerShdw>
                </a:effectLst>
              </a:rPr>
              <a:t>Курганская область,</a:t>
            </a:r>
          </a:p>
          <a:p>
            <a:pPr algn="l"/>
            <a:r>
              <a:rPr lang="ru-RU" sz="1800" b="1" dirty="0" smtClean="0">
                <a:effectLst>
                  <a:outerShdw blurRad="38100" dist="38100" dir="2700000" algn="tl">
                    <a:srgbClr val="000000">
                      <a:alpha val="43137"/>
                    </a:srgbClr>
                  </a:outerShdw>
                </a:effectLst>
              </a:rPr>
              <a:t> </a:t>
            </a:r>
            <a:r>
              <a:rPr lang="ru-RU" sz="1800" b="1" dirty="0" err="1" smtClean="0">
                <a:effectLst>
                  <a:outerShdw blurRad="38100" dist="38100" dir="2700000" algn="tl">
                    <a:srgbClr val="000000">
                      <a:alpha val="43137"/>
                    </a:srgbClr>
                  </a:outerShdw>
                </a:effectLst>
              </a:rPr>
              <a:t>Петуховский</a:t>
            </a:r>
            <a:r>
              <a:rPr lang="ru-RU" sz="1800" b="1" dirty="0" smtClean="0">
                <a:effectLst>
                  <a:outerShdw blurRad="38100" dist="38100" dir="2700000" algn="tl">
                    <a:srgbClr val="000000">
                      <a:alpha val="43137"/>
                    </a:srgbClr>
                  </a:outerShdw>
                </a:effectLst>
              </a:rPr>
              <a:t> район,</a:t>
            </a:r>
          </a:p>
          <a:p>
            <a:pPr algn="l"/>
            <a:r>
              <a:rPr lang="ru-RU" sz="1800" b="1" dirty="0" smtClean="0">
                <a:effectLst>
                  <a:outerShdw blurRad="38100" dist="38100" dir="2700000" algn="tl">
                    <a:srgbClr val="000000">
                      <a:alpha val="43137"/>
                    </a:srgbClr>
                  </a:outerShdw>
                </a:effectLst>
              </a:rPr>
              <a:t>с. Пашково   средняя группа ДОУ</a:t>
            </a:r>
          </a:p>
          <a:p>
            <a:pPr algn="l"/>
            <a:endParaRPr lang="ru-RU" sz="1800" b="1" dirty="0" smtClean="0">
              <a:effectLst>
                <a:outerShdw blurRad="38100" dist="38100" dir="2700000" algn="tl">
                  <a:srgbClr val="000000">
                    <a:alpha val="43137"/>
                  </a:srgbClr>
                </a:outerShdw>
              </a:effectLst>
            </a:endParaRPr>
          </a:p>
          <a:p>
            <a:pPr algn="l"/>
            <a:endParaRPr lang="ru-RU" sz="1800" b="1" dirty="0" smtClean="0">
              <a:effectLst>
                <a:outerShdw blurRad="38100" dist="38100" dir="2700000" algn="tl">
                  <a:srgbClr val="000000">
                    <a:alpha val="43137"/>
                  </a:srgbClr>
                </a:outerShdw>
              </a:effectLst>
            </a:endParaRPr>
          </a:p>
          <a:p>
            <a:r>
              <a:rPr lang="ru-RU" sz="1800" b="1" dirty="0" smtClean="0">
                <a:effectLst>
                  <a:outerShdw blurRad="38100" dist="38100" dir="2700000" algn="tl">
                    <a:srgbClr val="000000">
                      <a:alpha val="43137"/>
                    </a:srgbClr>
                  </a:outerShdw>
                </a:effectLst>
              </a:rPr>
              <a:t>2015</a:t>
            </a:r>
            <a:endParaRPr lang="ru-RU" sz="1800" dirty="0" smtClean="0">
              <a:effectLst>
                <a:outerShdw blurRad="38100" dist="38100" dir="2700000" algn="tl">
                  <a:srgbClr val="000000">
                    <a:alpha val="43137"/>
                  </a:srgbClr>
                </a:outerShdw>
              </a:effectLst>
            </a:endParaRPr>
          </a:p>
          <a:p>
            <a:endParaRPr lang="ru-RU" dirty="0"/>
          </a:p>
        </p:txBody>
      </p:sp>
      <p:sp>
        <p:nvSpPr>
          <p:cNvPr id="13313" name="Rectangle 1"/>
          <p:cNvSpPr>
            <a:spLocks noChangeArrowheads="1"/>
          </p:cNvSpPr>
          <p:nvPr/>
        </p:nvSpPr>
        <p:spPr bwMode="auto">
          <a:xfrm>
            <a:off x="849442" y="-186898"/>
            <a:ext cx="7445115"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Муниципальное казенное дошкольное</a:t>
            </a:r>
            <a:endParaRPr kumimoji="0" lang="ru-RU"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образовательное учреждение детский сад «Колобок»</a:t>
            </a:r>
            <a:endParaRPr kumimoji="0" lang="ru-RU"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00B050"/>
                </a:solidFill>
              </a:rPr>
              <a:t> </a:t>
            </a:r>
            <a:r>
              <a:rPr lang="ru-RU" b="1" dirty="0" smtClean="0">
                <a:solidFill>
                  <a:srgbClr val="00B050"/>
                </a:solidFill>
                <a:effectLst>
                  <a:outerShdw blurRad="38100" dist="38100" dir="2700000" algn="tl">
                    <a:srgbClr val="000000">
                      <a:alpha val="43137"/>
                    </a:srgbClr>
                  </a:outerShdw>
                </a:effectLst>
              </a:rPr>
              <a:t>Ожидаемые результаты:</a:t>
            </a:r>
            <a:r>
              <a:rPr lang="ru-RU" dirty="0" smtClean="0">
                <a:effectLst>
                  <a:outerShdw blurRad="38100" dist="38100" dir="2700000" algn="tl">
                    <a:srgbClr val="000000">
                      <a:alpha val="43137"/>
                    </a:srgbClr>
                  </a:outerShdw>
                </a:effectLst>
              </a:rPr>
              <a:t/>
            </a:r>
            <a:br>
              <a:rPr lang="ru-RU" dirty="0" smtClean="0">
                <a:effectLst>
                  <a:outerShdw blurRad="38100" dist="38100" dir="2700000" algn="tl">
                    <a:srgbClr val="000000">
                      <a:alpha val="43137"/>
                    </a:srgbClr>
                  </a:outerShdw>
                </a:effectLst>
              </a:rPr>
            </a:br>
            <a:endParaRPr lang="ru-RU"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p:txBody>
          <a:bodyPr/>
          <a:lstStyle/>
          <a:p>
            <a:r>
              <a:rPr lang="ru-RU" dirty="0" smtClean="0">
                <a:solidFill>
                  <a:srgbClr val="002060"/>
                </a:solidFill>
                <a:effectLst>
                  <a:outerShdw blurRad="38100" dist="38100" dir="2700000" algn="tl">
                    <a:srgbClr val="000000">
                      <a:alpha val="43137"/>
                    </a:srgbClr>
                  </a:outerShdw>
                </a:effectLst>
              </a:rPr>
              <a:t> сформировать у детей разносторонние знания о природе в зимний период; </a:t>
            </a:r>
          </a:p>
          <a:p>
            <a:r>
              <a:rPr lang="ru-RU" dirty="0" smtClean="0">
                <a:solidFill>
                  <a:srgbClr val="002060"/>
                </a:solidFill>
                <a:effectLst>
                  <a:outerShdw blurRad="38100" dist="38100" dir="2700000" algn="tl">
                    <a:srgbClr val="000000">
                      <a:alpha val="43137"/>
                    </a:srgbClr>
                  </a:outerShdw>
                </a:effectLst>
              </a:rPr>
              <a:t> составление дополнительных разработок занятий, игр, досугов, практических занятий;</a:t>
            </a:r>
          </a:p>
          <a:p>
            <a:r>
              <a:rPr lang="ru-RU" dirty="0" smtClean="0">
                <a:solidFill>
                  <a:srgbClr val="002060"/>
                </a:solidFill>
                <a:effectLst>
                  <a:outerShdw blurRad="38100" dist="38100" dir="2700000" algn="tl">
                    <a:srgbClr val="000000">
                      <a:alpha val="43137"/>
                    </a:srgbClr>
                  </a:outerShdw>
                </a:effectLst>
              </a:rPr>
              <a:t> оформление выставок работ «Родители + дети»;</a:t>
            </a:r>
          </a:p>
          <a:p>
            <a:r>
              <a:rPr lang="ru-RU" dirty="0" smtClean="0">
                <a:solidFill>
                  <a:srgbClr val="002060"/>
                </a:solidFill>
                <a:effectLst>
                  <a:outerShdw blurRad="38100" dist="38100" dir="2700000" algn="tl">
                    <a:srgbClr val="000000">
                      <a:alpha val="43137"/>
                    </a:srgbClr>
                  </a:outerShdw>
                </a:effectLst>
              </a:rPr>
              <a:t> привлечение родителей воспитанников, проявляющих интерес к жизни детского сада.</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effectLst>
                  <a:outerShdw blurRad="38100" dist="38100" dir="2700000" algn="tl">
                    <a:srgbClr val="000000">
                      <a:alpha val="43137"/>
                    </a:srgbClr>
                  </a:outerShdw>
                </a:effectLst>
              </a:rPr>
              <a:t>Этапы реализации проекта</a:t>
            </a:r>
            <a:endParaRPr lang="ru-RU" b="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p:txBody>
          <a:bodyPr/>
          <a:lstStyle/>
          <a:p>
            <a:pPr>
              <a:buNone/>
            </a:pPr>
            <a:r>
              <a:rPr lang="ru-RU" sz="1800" b="1" dirty="0" smtClean="0"/>
              <a:t>Первый этап</a:t>
            </a:r>
            <a:r>
              <a:rPr lang="ru-RU" sz="1400" dirty="0" smtClean="0"/>
              <a:t> – подготовительный.</a:t>
            </a:r>
          </a:p>
          <a:p>
            <a:pPr>
              <a:buNone/>
            </a:pPr>
            <a:r>
              <a:rPr lang="ru-RU" sz="1600" b="1" dirty="0" smtClean="0"/>
              <a:t>Выявление субъективного опыта.</a:t>
            </a:r>
            <a:endParaRPr lang="ru-RU" sz="1600" dirty="0" smtClean="0"/>
          </a:p>
          <a:p>
            <a:pPr>
              <a:buNone/>
            </a:pPr>
            <a:r>
              <a:rPr lang="ru-RU" sz="1400" dirty="0" smtClean="0"/>
              <a:t>-Что мы знаем о зиме? (зима холодная, на земле, дорожках, на ветвях деревьях лежит снег, вода зимой замерзает и превращается в лёд).</a:t>
            </a:r>
          </a:p>
          <a:p>
            <a:pPr>
              <a:buNone/>
            </a:pPr>
            <a:r>
              <a:rPr lang="ru-RU" sz="1400" dirty="0" smtClean="0"/>
              <a:t>-Что мы хотим узнать? (зачем зимой снег, откуда берется снег, почему деревьям зимой тепло).</a:t>
            </a:r>
          </a:p>
          <a:p>
            <a:pPr>
              <a:buNone/>
            </a:pPr>
            <a:r>
              <a:rPr lang="ru-RU" sz="1400" dirty="0" smtClean="0"/>
              <a:t>-Как узнать? Где можно посмотреть информацию? ( в книжках, в интернете, узнать от воспитателей и родителей, из совместного опыта с воспитателем или родителями).</a:t>
            </a:r>
          </a:p>
          <a:p>
            <a:pPr>
              <a:buNone/>
            </a:pPr>
            <a:r>
              <a:rPr lang="ru-RU" sz="1400" dirty="0" smtClean="0"/>
              <a:t>-Что вы можете сделать с родителями, чтобы не забыть того, что узнаем? (можно слепить снежные фигуры, альбом с фотографиями).</a:t>
            </a:r>
          </a:p>
          <a:p>
            <a:pPr>
              <a:buNone/>
            </a:pPr>
            <a:r>
              <a:rPr lang="ru-RU" sz="1600" b="1" dirty="0" smtClean="0"/>
              <a:t>Планирование совместной деятельности</a:t>
            </a:r>
            <a:r>
              <a:rPr lang="ru-RU" sz="1400" dirty="0" smtClean="0"/>
              <a:t>:</a:t>
            </a:r>
          </a:p>
          <a:p>
            <a:pPr>
              <a:buNone/>
            </a:pPr>
            <a:r>
              <a:rPr lang="ru-RU" sz="1400" dirty="0" smtClean="0"/>
              <a:t>- обобщение знаний о зиме;</a:t>
            </a:r>
          </a:p>
          <a:p>
            <a:pPr>
              <a:buNone/>
            </a:pPr>
            <a:r>
              <a:rPr lang="ru-RU" sz="1400" dirty="0" smtClean="0"/>
              <a:t>- поделки на тему «Зима»;</a:t>
            </a:r>
          </a:p>
          <a:p>
            <a:pPr>
              <a:buNone/>
            </a:pPr>
            <a:r>
              <a:rPr lang="ru-RU" sz="1400" dirty="0" smtClean="0"/>
              <a:t>- выставка поделок на тему «Зима».</a:t>
            </a:r>
          </a:p>
          <a:p>
            <a:pPr>
              <a:buNone/>
            </a:pPr>
            <a:r>
              <a:rPr lang="ru-RU" sz="1600" b="1" dirty="0" smtClean="0"/>
              <a:t>Сотрудничество с родителями</a:t>
            </a:r>
            <a:r>
              <a:rPr lang="ru-RU" sz="1400" dirty="0" smtClean="0"/>
              <a:t>:</a:t>
            </a:r>
          </a:p>
          <a:p>
            <a:pPr>
              <a:buNone/>
            </a:pPr>
            <a:r>
              <a:rPr lang="ru-RU" sz="1400" dirty="0" smtClean="0"/>
              <a:t>-  В беседах с детьми уточнять представления ребенка о том, что нужно делать для предупреждения простудных заболеваний в холодный период.</a:t>
            </a:r>
          </a:p>
          <a:p>
            <a:pPr>
              <a:buNone/>
            </a:pPr>
            <a:r>
              <a:rPr lang="ru-RU" sz="1400" dirty="0" smtClean="0"/>
              <a:t>- Консультация «Одежда ребенка на зимней прогулке».</a:t>
            </a:r>
          </a:p>
          <a:p>
            <a:pPr>
              <a:buNone/>
            </a:pPr>
            <a:r>
              <a:rPr lang="ru-RU" sz="1400" dirty="0" smtClean="0"/>
              <a:t> - Беседы с родителями о необходимости их участия в проекте, о серьезном отношении к </a:t>
            </a:r>
            <a:r>
              <a:rPr lang="ru-RU" sz="1400" dirty="0" err="1" smtClean="0"/>
              <a:t>воспитательно</a:t>
            </a:r>
            <a:r>
              <a:rPr lang="ru-RU" sz="1400" dirty="0" smtClean="0"/>
              <a:t> - образовательному процессу в ДОУ.</a:t>
            </a:r>
          </a:p>
          <a:p>
            <a:r>
              <a:rPr lang="ru-RU" sz="1400" dirty="0" smtClean="0"/>
              <a:t> </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rgbClr val="333333"/>
                </a:solidFill>
                <a:effectLst/>
                <a:latin typeface="Times New Roman" pitchFamily="18" charset="0"/>
                <a:ea typeface="Calibri" pitchFamily="34" charset="0"/>
                <a:cs typeface="Times New Roman" pitchFamily="18" charset="0"/>
              </a:rPr>
              <a:t>Второй этап</a:t>
            </a:r>
            <a:r>
              <a:rPr kumimoji="0" lang="ru-RU" sz="1800" b="0" i="0" u="none" strike="noStrike" cap="none" normalizeH="0" baseline="0" smtClean="0">
                <a:ln>
                  <a:noFill/>
                </a:ln>
                <a:solidFill>
                  <a:srgbClr val="333333"/>
                </a:solidFill>
                <a:effectLst/>
                <a:latin typeface="Times New Roman" pitchFamily="18" charset="0"/>
                <a:ea typeface="Calibri" pitchFamily="34" charset="0"/>
                <a:cs typeface="Times New Roman" pitchFamily="18" charset="0"/>
              </a:rPr>
              <a:t> – практический</a:t>
            </a:r>
            <a:r>
              <a:rPr kumimoji="0" lang="ru-RU" sz="1000" b="0" i="0" u="none" strike="noStrike" cap="none" normalizeH="0" baseline="0" smtClean="0">
                <a:ln>
                  <a:noFill/>
                </a:ln>
                <a:solidFill>
                  <a:srgbClr val="333333"/>
                </a:solidFill>
                <a:effectLst/>
                <a:latin typeface="Arial" pitchFamily="34" charset="0"/>
                <a:ea typeface="Calibri" pitchFamily="34"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8" name="Таблица 7"/>
          <p:cNvGraphicFramePr>
            <a:graphicFrameLocks noGrp="1"/>
          </p:cNvGraphicFramePr>
          <p:nvPr/>
        </p:nvGraphicFramePr>
        <p:xfrm>
          <a:off x="1219200" y="457201"/>
          <a:ext cx="7924800" cy="5836920"/>
        </p:xfrm>
        <a:graphic>
          <a:graphicData uri="http://schemas.openxmlformats.org/drawingml/2006/table">
            <a:tbl>
              <a:tblPr firstRow="1" bandRow="1">
                <a:tableStyleId>{17292A2E-F333-43FB-9621-5CBBE7FDCDCB}</a:tableStyleId>
              </a:tblPr>
              <a:tblGrid>
                <a:gridCol w="3048000"/>
                <a:gridCol w="4876800"/>
              </a:tblGrid>
              <a:tr h="441960">
                <a:tc>
                  <a:txBody>
                    <a:bodyPr/>
                    <a:lstStyle/>
                    <a:p>
                      <a:r>
                        <a:rPr lang="ru-RU" sz="1800" b="1" kern="1200" dirty="0" smtClean="0">
                          <a:solidFill>
                            <a:schemeClr val="bg1"/>
                          </a:solidFill>
                          <a:latin typeface="+mn-lt"/>
                          <a:ea typeface="+mn-ea"/>
                          <a:cs typeface="+mn-cs"/>
                        </a:rPr>
                        <a:t>Образовательная область</a:t>
                      </a:r>
                      <a:endParaRPr lang="ru-RU" dirty="0"/>
                    </a:p>
                  </a:txBody>
                  <a:tcPr/>
                </a:tc>
                <a:tc>
                  <a:txBody>
                    <a:bodyPr/>
                    <a:lstStyle/>
                    <a:p>
                      <a:r>
                        <a:rPr lang="ru-RU" sz="1800" b="1" kern="1200" dirty="0" smtClean="0">
                          <a:solidFill>
                            <a:schemeClr val="bg1"/>
                          </a:solidFill>
                          <a:latin typeface="+mn-lt"/>
                          <a:ea typeface="+mn-ea"/>
                          <a:cs typeface="+mn-cs"/>
                        </a:rPr>
                        <a:t>Виды деятельности</a:t>
                      </a:r>
                      <a:endParaRPr lang="ru-RU" dirty="0"/>
                    </a:p>
                  </a:txBody>
                  <a:tcPr/>
                </a:tc>
              </a:tr>
              <a:tr h="365196">
                <a:tc>
                  <a:txBody>
                    <a:bodyPr/>
                    <a:lstStyle/>
                    <a:p>
                      <a:r>
                        <a:rPr lang="ru-RU" sz="1600" kern="1200" dirty="0" smtClean="0">
                          <a:solidFill>
                            <a:schemeClr val="tx1"/>
                          </a:solidFill>
                          <a:latin typeface="+mn-lt"/>
                          <a:ea typeface="+mn-ea"/>
                          <a:cs typeface="+mn-cs"/>
                        </a:rPr>
                        <a:t>Чтение художественной литературы</a:t>
                      </a:r>
                      <a:endParaRPr lang="ru-RU" sz="1600" dirty="0"/>
                    </a:p>
                  </a:txBody>
                  <a:tcPr/>
                </a:tc>
                <a:tc>
                  <a:txBody>
                    <a:bodyPr/>
                    <a:lstStyle/>
                    <a:p>
                      <a:r>
                        <a:rPr lang="ru-RU" sz="1600" kern="1200" dirty="0" smtClean="0">
                          <a:solidFill>
                            <a:schemeClr val="tx1"/>
                          </a:solidFill>
                          <a:latin typeface="+mn-lt"/>
                          <a:ea typeface="+mn-ea"/>
                          <a:cs typeface="+mn-cs"/>
                        </a:rPr>
                        <a:t>Русские народные сказки: «Зимовье зверей», «</a:t>
                      </a:r>
                      <a:r>
                        <a:rPr lang="ru-RU" sz="1600" kern="1200" dirty="0" err="1" smtClean="0">
                          <a:solidFill>
                            <a:schemeClr val="tx1"/>
                          </a:solidFill>
                          <a:latin typeface="+mn-lt"/>
                          <a:ea typeface="+mn-ea"/>
                          <a:cs typeface="+mn-cs"/>
                        </a:rPr>
                        <a:t>Заяц-хваста</a:t>
                      </a:r>
                      <a:r>
                        <a:rPr lang="ru-RU" sz="1600" kern="1200" dirty="0" smtClean="0">
                          <a:solidFill>
                            <a:schemeClr val="tx1"/>
                          </a:solidFill>
                          <a:latin typeface="+mn-lt"/>
                          <a:ea typeface="+mn-ea"/>
                          <a:cs typeface="+mn-cs"/>
                        </a:rPr>
                        <a:t>», «Два мороза».</a:t>
                      </a:r>
                    </a:p>
                    <a:p>
                      <a:r>
                        <a:rPr lang="ru-RU" sz="1600" kern="1200" dirty="0" smtClean="0">
                          <a:solidFill>
                            <a:schemeClr val="tx1"/>
                          </a:solidFill>
                          <a:latin typeface="+mn-lt"/>
                          <a:ea typeface="+mn-ea"/>
                          <a:cs typeface="+mn-cs"/>
                        </a:rPr>
                        <a:t>Литературные сказки: «</a:t>
                      </a:r>
                      <a:r>
                        <a:rPr lang="ru-RU" sz="1600" kern="1200" dirty="0" err="1" smtClean="0">
                          <a:solidFill>
                            <a:schemeClr val="tx1"/>
                          </a:solidFill>
                          <a:latin typeface="+mn-lt"/>
                          <a:ea typeface="+mn-ea"/>
                          <a:cs typeface="+mn-cs"/>
                        </a:rPr>
                        <a:t>Морозко</a:t>
                      </a:r>
                      <a:r>
                        <a:rPr lang="ru-RU" sz="1600" kern="1200" dirty="0" smtClean="0">
                          <a:solidFill>
                            <a:schemeClr val="tx1"/>
                          </a:solidFill>
                          <a:latin typeface="+mn-lt"/>
                          <a:ea typeface="+mn-ea"/>
                          <a:cs typeface="+mn-cs"/>
                        </a:rPr>
                        <a:t>», «Двенадцать месяцев», «Мороз Иванович», «Снегурочка».</a:t>
                      </a:r>
                    </a:p>
                    <a:p>
                      <a:r>
                        <a:rPr lang="ru-RU" sz="1600" kern="1200" dirty="0" smtClean="0">
                          <a:solidFill>
                            <a:schemeClr val="tx1"/>
                          </a:solidFill>
                          <a:latin typeface="+mn-lt"/>
                          <a:ea typeface="+mn-ea"/>
                          <a:cs typeface="+mn-cs"/>
                        </a:rPr>
                        <a:t>Зарубежные сказки: «Снежная королева».</a:t>
                      </a:r>
                      <a:br>
                        <a:rPr lang="ru-RU" sz="1600" kern="1200" dirty="0" smtClean="0">
                          <a:solidFill>
                            <a:schemeClr val="tx1"/>
                          </a:solidFill>
                          <a:latin typeface="+mn-lt"/>
                          <a:ea typeface="+mn-ea"/>
                          <a:cs typeface="+mn-cs"/>
                        </a:rPr>
                      </a:br>
                      <a:r>
                        <a:rPr lang="ru-RU" sz="1600" kern="1200" dirty="0" smtClean="0">
                          <a:solidFill>
                            <a:schemeClr val="tx1"/>
                          </a:solidFill>
                          <a:latin typeface="+mn-lt"/>
                          <a:ea typeface="+mn-ea"/>
                          <a:cs typeface="+mn-cs"/>
                        </a:rPr>
                        <a:t>Выставка книг о зиме.</a:t>
                      </a:r>
                    </a:p>
                    <a:p>
                      <a:r>
                        <a:rPr lang="ru-RU" sz="1600" kern="1200" dirty="0" smtClean="0">
                          <a:solidFill>
                            <a:schemeClr val="tx1"/>
                          </a:solidFill>
                          <a:latin typeface="+mn-lt"/>
                          <a:ea typeface="+mn-ea"/>
                          <a:cs typeface="+mn-cs"/>
                        </a:rPr>
                        <a:t>Стихи, загадки, пословицы о зиме.</a:t>
                      </a:r>
                      <a:endParaRPr lang="ru-RU" sz="1600" dirty="0"/>
                    </a:p>
                  </a:txBody>
                  <a:tcPr/>
                </a:tc>
              </a:tr>
              <a:tr h="365196">
                <a:tc>
                  <a:txBody>
                    <a:bodyPr/>
                    <a:lstStyle/>
                    <a:p>
                      <a:r>
                        <a:rPr lang="ru-RU" sz="1600" dirty="0" smtClean="0"/>
                        <a:t>Труд</a:t>
                      </a:r>
                      <a:endParaRPr lang="ru-RU" sz="1600" dirty="0"/>
                    </a:p>
                  </a:txBody>
                  <a:tcPr/>
                </a:tc>
                <a:tc>
                  <a:txBody>
                    <a:bodyPr/>
                    <a:lstStyle/>
                    <a:p>
                      <a:r>
                        <a:rPr lang="ru-RU" sz="1600" kern="1200" dirty="0" smtClean="0">
                          <a:solidFill>
                            <a:schemeClr val="tx1"/>
                          </a:solidFill>
                          <a:latin typeface="+mn-lt"/>
                          <a:ea typeface="+mn-ea"/>
                          <a:cs typeface="+mn-cs"/>
                        </a:rPr>
                        <a:t>НОД (ручной труд): «Зимняя полянка» (моделирование из бумаги и ваты), «Зимовье зверей» (оригами).</a:t>
                      </a:r>
                    </a:p>
                    <a:p>
                      <a:r>
                        <a:rPr lang="ru-RU" sz="1600" kern="1200" dirty="0" smtClean="0">
                          <a:solidFill>
                            <a:schemeClr val="tx1"/>
                          </a:solidFill>
                          <a:latin typeface="+mn-lt"/>
                          <a:ea typeface="+mn-ea"/>
                          <a:cs typeface="+mn-cs"/>
                        </a:rPr>
                        <a:t>Расчистка дорожек от снега на участке.</a:t>
                      </a:r>
                    </a:p>
                    <a:p>
                      <a:r>
                        <a:rPr lang="ru-RU" sz="1600" kern="1200" dirty="0" smtClean="0">
                          <a:solidFill>
                            <a:schemeClr val="tx1"/>
                          </a:solidFill>
                          <a:latin typeface="+mn-lt"/>
                          <a:ea typeface="+mn-ea"/>
                          <a:cs typeface="+mn-cs"/>
                        </a:rPr>
                        <a:t>Изготовление альбомов с поделками.</a:t>
                      </a:r>
                      <a:endParaRPr lang="ru-RU" sz="1600" dirty="0"/>
                    </a:p>
                  </a:txBody>
                  <a:tcPr/>
                </a:tc>
              </a:tr>
              <a:tr h="365196">
                <a:tc>
                  <a:txBody>
                    <a:bodyPr/>
                    <a:lstStyle/>
                    <a:p>
                      <a:r>
                        <a:rPr lang="ru-RU" sz="1600" kern="1200" dirty="0" smtClean="0">
                          <a:solidFill>
                            <a:schemeClr val="tx1"/>
                          </a:solidFill>
                          <a:latin typeface="+mn-lt"/>
                          <a:ea typeface="+mn-ea"/>
                          <a:cs typeface="+mn-cs"/>
                        </a:rPr>
                        <a:t>Коммуникация</a:t>
                      </a:r>
                      <a:endParaRPr lang="ru-RU" sz="1600" dirty="0"/>
                    </a:p>
                  </a:txBody>
                  <a:tcPr/>
                </a:tc>
                <a:tc>
                  <a:txBody>
                    <a:bodyPr/>
                    <a:lstStyle/>
                    <a:p>
                      <a:r>
                        <a:rPr lang="ru-RU" sz="1600" kern="1200" dirty="0" smtClean="0">
                          <a:solidFill>
                            <a:schemeClr val="tx1"/>
                          </a:solidFill>
                          <a:latin typeface="+mn-lt"/>
                          <a:ea typeface="+mn-ea"/>
                          <a:cs typeface="+mn-cs"/>
                        </a:rPr>
                        <a:t>НОД:  Составление описательного рассказа на тему «Зима», рассказывание на тему «Игры зимой» на основе личного опыта».</a:t>
                      </a:r>
                    </a:p>
                    <a:p>
                      <a:r>
                        <a:rPr lang="ru-RU" sz="1600" kern="1200" dirty="0" smtClean="0">
                          <a:solidFill>
                            <a:schemeClr val="tx1"/>
                          </a:solidFill>
                          <a:latin typeface="+mn-lt"/>
                          <a:ea typeface="+mn-ea"/>
                          <a:cs typeface="+mn-cs"/>
                        </a:rPr>
                        <a:t>Рассматривание картин о зиме и составление по ним описательных рассказов.</a:t>
                      </a:r>
                    </a:p>
                    <a:p>
                      <a:r>
                        <a:rPr lang="ru-RU" sz="1600" kern="1200" dirty="0" smtClean="0">
                          <a:solidFill>
                            <a:schemeClr val="tx1"/>
                          </a:solidFill>
                          <a:latin typeface="+mn-lt"/>
                          <a:ea typeface="+mn-ea"/>
                          <a:cs typeface="+mn-cs"/>
                        </a:rPr>
                        <a:t>Словотворчество: «Приметы зимы», «Кому нужна зима», «Если бы не было зимой снега…».</a:t>
                      </a:r>
                    </a:p>
                    <a:p>
                      <a:r>
                        <a:rPr lang="ru-RU" sz="1600" kern="1200" dirty="0" smtClean="0">
                          <a:solidFill>
                            <a:schemeClr val="tx1"/>
                          </a:solidFill>
                          <a:latin typeface="+mn-lt"/>
                          <a:ea typeface="+mn-ea"/>
                          <a:cs typeface="+mn-cs"/>
                        </a:rPr>
                        <a:t>Словесные игры: «Какой , какая, какие?», «Из чего, какой» (горка из снега - снежная и т.д.), «Скажи наоборот».</a:t>
                      </a:r>
                      <a:endParaRPr lang="ru-RU" sz="1600"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nvGraphicFramePr>
        <p:xfrm>
          <a:off x="1143000" y="76201"/>
          <a:ext cx="7772400" cy="6318229"/>
        </p:xfrm>
        <a:graphic>
          <a:graphicData uri="http://schemas.openxmlformats.org/drawingml/2006/table">
            <a:tbl>
              <a:tblPr firstRow="1" bandRow="1">
                <a:tableStyleId>{17292A2E-F333-43FB-9621-5CBBE7FDCDCB}</a:tableStyleId>
              </a:tblPr>
              <a:tblGrid>
                <a:gridCol w="3124200"/>
                <a:gridCol w="4648200"/>
              </a:tblGrid>
              <a:tr h="451380">
                <a:tc>
                  <a:txBody>
                    <a:bodyPr/>
                    <a:lstStyle/>
                    <a:p>
                      <a:r>
                        <a:rPr lang="ru-RU" dirty="0" smtClean="0"/>
                        <a:t>Образовательная область</a:t>
                      </a:r>
                      <a:endParaRPr lang="ru-RU" dirty="0"/>
                    </a:p>
                  </a:txBody>
                  <a:tcPr/>
                </a:tc>
                <a:tc>
                  <a:txBody>
                    <a:bodyPr/>
                    <a:lstStyle/>
                    <a:p>
                      <a:r>
                        <a:rPr lang="ru-RU" dirty="0" smtClean="0"/>
                        <a:t>Виды деятельности</a:t>
                      </a:r>
                      <a:endParaRPr lang="ru-RU" dirty="0"/>
                    </a:p>
                  </a:txBody>
                  <a:tcPr/>
                </a:tc>
              </a:tr>
              <a:tr h="1173590">
                <a:tc>
                  <a:txBody>
                    <a:bodyPr/>
                    <a:lstStyle/>
                    <a:p>
                      <a:r>
                        <a:rPr lang="ru-RU" sz="1800" kern="1200" dirty="0" smtClean="0">
                          <a:solidFill>
                            <a:schemeClr val="tx1"/>
                          </a:solidFill>
                          <a:latin typeface="+mn-lt"/>
                          <a:ea typeface="+mn-ea"/>
                          <a:cs typeface="+mn-cs"/>
                        </a:rPr>
                        <a:t>Физическая культура</a:t>
                      </a:r>
                      <a:endParaRPr lang="ru-RU" dirty="0"/>
                    </a:p>
                  </a:txBody>
                  <a:tcPr/>
                </a:tc>
                <a:tc>
                  <a:txBody>
                    <a:bodyPr/>
                    <a:lstStyle/>
                    <a:p>
                      <a:r>
                        <a:rPr lang="ru-RU" sz="1800" kern="1200" dirty="0" smtClean="0">
                          <a:solidFill>
                            <a:schemeClr val="tx1"/>
                          </a:solidFill>
                          <a:latin typeface="+mn-lt"/>
                          <a:ea typeface="+mn-ea"/>
                          <a:cs typeface="+mn-cs"/>
                        </a:rPr>
                        <a:t>П/и  «Мороз красный нос», «Зайка беленький сидит», «Бездомный заяц», «Снежки».</a:t>
                      </a:r>
                    </a:p>
                    <a:p>
                      <a:r>
                        <a:rPr lang="ru-RU" sz="1800" kern="1200" dirty="0" smtClean="0">
                          <a:solidFill>
                            <a:schemeClr val="tx1"/>
                          </a:solidFill>
                          <a:latin typeface="+mn-lt"/>
                          <a:ea typeface="+mn-ea"/>
                          <a:cs typeface="+mn-cs"/>
                        </a:rPr>
                        <a:t>Народные хороводные игры «Золотые ворота», «Метелица», «Что нам нравится зимой».</a:t>
                      </a:r>
                      <a:endParaRPr lang="ru-RU" dirty="0"/>
                    </a:p>
                  </a:txBody>
                  <a:tcPr/>
                </a:tc>
              </a:tr>
              <a:tr h="1715247">
                <a:tc>
                  <a:txBody>
                    <a:bodyPr/>
                    <a:lstStyle/>
                    <a:p>
                      <a:r>
                        <a:rPr lang="ru-RU" sz="1800" kern="1200" dirty="0" smtClean="0">
                          <a:solidFill>
                            <a:schemeClr val="tx1"/>
                          </a:solidFill>
                          <a:latin typeface="+mn-lt"/>
                          <a:ea typeface="+mn-ea"/>
                          <a:cs typeface="+mn-cs"/>
                        </a:rPr>
                        <a:t>Здоровье</a:t>
                      </a:r>
                      <a:endParaRPr lang="ru-RU" dirty="0"/>
                    </a:p>
                  </a:txBody>
                  <a:tcPr/>
                </a:tc>
                <a:tc>
                  <a:txBody>
                    <a:bodyPr/>
                    <a:lstStyle/>
                    <a:p>
                      <a:r>
                        <a:rPr lang="ru-RU" sz="1800" kern="1200" dirty="0" smtClean="0">
                          <a:solidFill>
                            <a:schemeClr val="tx1"/>
                          </a:solidFill>
                          <a:latin typeface="+mn-lt"/>
                          <a:ea typeface="+mn-ea"/>
                          <a:cs typeface="+mn-cs"/>
                        </a:rPr>
                        <a:t>Беседы-рассуждения «Если хочешь быть здоров – закаляйся», «Одевайся по погоде, а не по моде».</a:t>
                      </a:r>
                    </a:p>
                    <a:p>
                      <a:r>
                        <a:rPr lang="ru-RU" sz="1800" kern="1200" dirty="0" smtClean="0">
                          <a:solidFill>
                            <a:schemeClr val="tx1"/>
                          </a:solidFill>
                          <a:latin typeface="+mn-lt"/>
                          <a:ea typeface="+mn-ea"/>
                          <a:cs typeface="+mn-cs"/>
                        </a:rPr>
                        <a:t>Игровые ситуации «Не идется и не </a:t>
                      </a:r>
                      <a:r>
                        <a:rPr lang="ru-RU" sz="1800" kern="1200" dirty="0" err="1" smtClean="0">
                          <a:solidFill>
                            <a:schemeClr val="tx1"/>
                          </a:solidFill>
                          <a:latin typeface="+mn-lt"/>
                          <a:ea typeface="+mn-ea"/>
                          <a:cs typeface="+mn-cs"/>
                        </a:rPr>
                        <a:t>едется</a:t>
                      </a:r>
                      <a:r>
                        <a:rPr lang="ru-RU" sz="1800" kern="1200" dirty="0" smtClean="0">
                          <a:solidFill>
                            <a:schemeClr val="tx1"/>
                          </a:solidFill>
                          <a:latin typeface="+mn-lt"/>
                          <a:ea typeface="+mn-ea"/>
                          <a:cs typeface="+mn-cs"/>
                        </a:rPr>
                        <a:t>, потому что гололедица», «Как на тоненький ледок».</a:t>
                      </a:r>
                      <a:endParaRPr lang="ru-RU" dirty="0"/>
                    </a:p>
                  </a:txBody>
                  <a:tcPr/>
                </a:tc>
              </a:tr>
              <a:tr h="2527733">
                <a:tc>
                  <a:txBody>
                    <a:bodyPr/>
                    <a:lstStyle/>
                    <a:p>
                      <a:r>
                        <a:rPr lang="ru-RU" sz="1800" kern="1200" dirty="0" smtClean="0">
                          <a:solidFill>
                            <a:schemeClr val="tx1"/>
                          </a:solidFill>
                          <a:latin typeface="+mn-lt"/>
                          <a:ea typeface="+mn-ea"/>
                          <a:cs typeface="+mn-cs"/>
                        </a:rPr>
                        <a:t>Познание</a:t>
                      </a:r>
                      <a:endParaRPr lang="ru-RU" dirty="0"/>
                    </a:p>
                  </a:txBody>
                  <a:tcPr/>
                </a:tc>
                <a:tc>
                  <a:txBody>
                    <a:bodyPr/>
                    <a:lstStyle/>
                    <a:p>
                      <a:r>
                        <a:rPr lang="ru-RU" sz="1800" kern="1200" dirty="0" smtClean="0">
                          <a:solidFill>
                            <a:schemeClr val="tx1"/>
                          </a:solidFill>
                          <a:latin typeface="+mn-lt"/>
                          <a:ea typeface="+mn-ea"/>
                          <a:cs typeface="+mn-cs"/>
                        </a:rPr>
                        <a:t>НОД  Беседы и свободное общение: «Как живут птицы зимой», «Где рождается снег и иней», «Зима в нашем крае».</a:t>
                      </a:r>
                    </a:p>
                    <a:p>
                      <a:r>
                        <a:rPr lang="ru-RU" sz="1800" kern="1200" dirty="0" smtClean="0">
                          <a:solidFill>
                            <a:schemeClr val="tx1"/>
                          </a:solidFill>
                          <a:latin typeface="+mn-lt"/>
                          <a:ea typeface="+mn-ea"/>
                          <a:cs typeface="+mn-cs"/>
                        </a:rPr>
                        <a:t>Дидактические игры: «Найдите и покормите зимующих птиц», «Когда это бывает», «Что сначала, что потом».</a:t>
                      </a:r>
                    </a:p>
                    <a:p>
                      <a:r>
                        <a:rPr lang="ru-RU" sz="1800" kern="1200" dirty="0" smtClean="0">
                          <a:solidFill>
                            <a:schemeClr val="tx1"/>
                          </a:solidFill>
                          <a:latin typeface="+mn-lt"/>
                          <a:ea typeface="+mn-ea"/>
                          <a:cs typeface="+mn-cs"/>
                        </a:rPr>
                        <a:t>Исследовательская деятельность: проведение опытов и экспериментов со снегом.</a:t>
                      </a:r>
                    </a:p>
                    <a:p>
                      <a:endParaRPr lang="ru-RU" dirty="0"/>
                    </a:p>
                  </a:txBody>
                  <a:tcPr/>
                </a:tc>
              </a:tr>
              <a:tr h="380449">
                <a:tc>
                  <a:txBody>
                    <a:bodyPr/>
                    <a:lstStyle/>
                    <a:p>
                      <a:endParaRPr lang="ru-RU" dirty="0"/>
                    </a:p>
                  </a:txBody>
                  <a:tcPr/>
                </a:tc>
                <a:tc>
                  <a:txBody>
                    <a:bodyPr/>
                    <a:lstStyle/>
                    <a:p>
                      <a:endParaRPr lang="ru-RU"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066800" y="228600"/>
          <a:ext cx="7772400" cy="4162213"/>
        </p:xfrm>
        <a:graphic>
          <a:graphicData uri="http://schemas.openxmlformats.org/drawingml/2006/table">
            <a:tbl>
              <a:tblPr firstRow="1" bandRow="1">
                <a:tableStyleId>{17292A2E-F333-43FB-9621-5CBBE7FDCDCB}</a:tableStyleId>
              </a:tblPr>
              <a:tblGrid>
                <a:gridCol w="3124200"/>
                <a:gridCol w="4648200"/>
              </a:tblGrid>
              <a:tr h="413173">
                <a:tc>
                  <a:txBody>
                    <a:bodyPr/>
                    <a:lstStyle/>
                    <a:p>
                      <a:r>
                        <a:rPr lang="ru-RU" dirty="0" smtClean="0"/>
                        <a:t>Образовательная область</a:t>
                      </a:r>
                      <a:endParaRPr lang="ru-RU" dirty="0"/>
                    </a:p>
                  </a:txBody>
                  <a:tcPr/>
                </a:tc>
                <a:tc>
                  <a:txBody>
                    <a:bodyPr/>
                    <a:lstStyle/>
                    <a:p>
                      <a:r>
                        <a:rPr lang="ru-RU" dirty="0" smtClean="0"/>
                        <a:t>Виды деятельности</a:t>
                      </a:r>
                      <a:endParaRPr lang="ru-RU" dirty="0"/>
                    </a:p>
                  </a:txBody>
                  <a:tcPr/>
                </a:tc>
              </a:tr>
              <a:tr h="413173">
                <a:tc>
                  <a:txBody>
                    <a:bodyPr/>
                    <a:lstStyle/>
                    <a:p>
                      <a:r>
                        <a:rPr lang="ru-RU" sz="1800" kern="1200" dirty="0" smtClean="0">
                          <a:solidFill>
                            <a:schemeClr val="tx1"/>
                          </a:solidFill>
                          <a:latin typeface="+mn-lt"/>
                          <a:ea typeface="+mn-ea"/>
                          <a:cs typeface="+mn-cs"/>
                        </a:rPr>
                        <a:t>Художественное творчество</a:t>
                      </a:r>
                      <a:endParaRPr lang="ru-RU" dirty="0"/>
                    </a:p>
                  </a:txBody>
                  <a:tcPr/>
                </a:tc>
                <a:tc>
                  <a:txBody>
                    <a:bodyPr/>
                    <a:lstStyle/>
                    <a:p>
                      <a:r>
                        <a:rPr lang="ru-RU" sz="1800" kern="1200" dirty="0" smtClean="0">
                          <a:solidFill>
                            <a:schemeClr val="tx1"/>
                          </a:solidFill>
                          <a:latin typeface="+mn-lt"/>
                          <a:ea typeface="+mn-ea"/>
                          <a:cs typeface="+mn-cs"/>
                        </a:rPr>
                        <a:t>НОД: (рисование): «Деревья в инее», «Шишки на ветке», «Весело качусь я под гору в сугроб…»;</a:t>
                      </a:r>
                    </a:p>
                    <a:p>
                      <a:r>
                        <a:rPr lang="ru-RU" sz="1800" kern="1200" dirty="0" smtClean="0">
                          <a:solidFill>
                            <a:schemeClr val="tx1"/>
                          </a:solidFill>
                          <a:latin typeface="+mn-lt"/>
                          <a:ea typeface="+mn-ea"/>
                          <a:cs typeface="+mn-cs"/>
                        </a:rPr>
                        <a:t>(аппликация): «Заснеженный дом»; (лепка): «Зимние забавы».</a:t>
                      </a:r>
                    </a:p>
                    <a:p>
                      <a:r>
                        <a:rPr lang="ru-RU" sz="1800" kern="1200" dirty="0" smtClean="0">
                          <a:solidFill>
                            <a:schemeClr val="tx1"/>
                          </a:solidFill>
                          <a:latin typeface="+mn-lt"/>
                          <a:ea typeface="+mn-ea"/>
                          <a:cs typeface="+mn-cs"/>
                        </a:rPr>
                        <a:t>Свободное творчество – изготовление снежинок, раскрашивание раскрасок, рисование по замыслу по теме «Зима», лепка зимнего леса и его обитателей.</a:t>
                      </a:r>
                      <a:endParaRPr lang="ru-RU" dirty="0"/>
                    </a:p>
                  </a:txBody>
                  <a:tcPr/>
                </a:tc>
              </a:tr>
              <a:tr h="413173">
                <a:tc>
                  <a:txBody>
                    <a:bodyPr/>
                    <a:lstStyle/>
                    <a:p>
                      <a:r>
                        <a:rPr lang="ru-RU" sz="1800" kern="1200" dirty="0" smtClean="0">
                          <a:solidFill>
                            <a:schemeClr val="tx1"/>
                          </a:solidFill>
                          <a:latin typeface="+mn-lt"/>
                          <a:ea typeface="+mn-ea"/>
                          <a:cs typeface="+mn-cs"/>
                        </a:rPr>
                        <a:t>Музыка</a:t>
                      </a:r>
                      <a:endParaRPr lang="ru-RU" dirty="0"/>
                    </a:p>
                  </a:txBody>
                  <a:tcPr/>
                </a:tc>
                <a:tc>
                  <a:txBody>
                    <a:bodyPr/>
                    <a:lstStyle/>
                    <a:p>
                      <a:r>
                        <a:rPr lang="ru-RU" sz="1800" kern="1200" dirty="0" smtClean="0">
                          <a:solidFill>
                            <a:schemeClr val="tx1"/>
                          </a:solidFill>
                          <a:latin typeface="+mn-lt"/>
                          <a:ea typeface="+mn-ea"/>
                          <a:cs typeface="+mn-cs"/>
                        </a:rPr>
                        <a:t>Слушание «Времена года» П.И.Чайковского, «Вальс снежных хлопьев» из балета «Щелкунчик» П.И.Чайковского.</a:t>
                      </a:r>
                    </a:p>
                    <a:p>
                      <a:r>
                        <a:rPr lang="ru-RU" sz="1800" kern="1200" dirty="0" smtClean="0">
                          <a:solidFill>
                            <a:schemeClr val="tx1"/>
                          </a:solidFill>
                          <a:latin typeface="+mn-lt"/>
                          <a:ea typeface="+mn-ea"/>
                          <a:cs typeface="+mn-cs"/>
                        </a:rPr>
                        <a:t>Разучивание песен «Что нам нравится зимой».</a:t>
                      </a:r>
                      <a:endParaRPr lang="ru-RU"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r>
            <a:br>
              <a:rPr lang="ru-RU" dirty="0" smtClean="0"/>
            </a:br>
            <a:r>
              <a:rPr lang="ru-RU" dirty="0" smtClean="0"/>
              <a:t> </a:t>
            </a:r>
            <a:br>
              <a:rPr lang="ru-RU" dirty="0" smtClean="0"/>
            </a:br>
            <a:r>
              <a:rPr lang="ru-RU" b="1" dirty="0" smtClean="0">
                <a:solidFill>
                  <a:srgbClr val="7030A0"/>
                </a:solidFill>
                <a:effectLst>
                  <a:outerShdw blurRad="38100" dist="38100" dir="2700000" algn="tl">
                    <a:srgbClr val="000000">
                      <a:alpha val="43137"/>
                    </a:srgbClr>
                  </a:outerShdw>
                </a:effectLst>
              </a:rPr>
              <a:t>3 этап – заключительный</a:t>
            </a:r>
            <a:r>
              <a:rPr lang="ru-RU" dirty="0" smtClean="0"/>
              <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solidFill>
                  <a:srgbClr val="7030A0"/>
                </a:solidFill>
                <a:effectLst>
                  <a:outerShdw blurRad="38100" dist="38100" dir="2700000" algn="tl">
                    <a:srgbClr val="000000">
                      <a:alpha val="43137"/>
                    </a:srgbClr>
                  </a:outerShdw>
                </a:effectLst>
              </a:rPr>
              <a:t>Итоговое мероприятие: Конкурс «Лепим фигуры из снега»</a:t>
            </a:r>
          </a:p>
          <a:p>
            <a:endParaRPr lang="ru-RU" dirty="0" smtClean="0">
              <a:solidFill>
                <a:srgbClr val="7030A0"/>
              </a:solidFill>
              <a:effectLst>
                <a:outerShdw blurRad="38100" dist="38100" dir="2700000" algn="tl">
                  <a:srgbClr val="000000">
                    <a:alpha val="43137"/>
                  </a:srgbClr>
                </a:outerShdw>
              </a:effectLst>
            </a:endParaRPr>
          </a:p>
          <a:p>
            <a:pPr>
              <a:buNone/>
            </a:pPr>
            <a:r>
              <a:rPr lang="ru-RU" dirty="0" smtClean="0">
                <a:solidFill>
                  <a:srgbClr val="7030A0"/>
                </a:solidFill>
                <a:effectLst>
                  <a:outerShdw blurRad="38100" dist="38100" dir="2700000" algn="tl">
                    <a:srgbClr val="000000">
                      <a:alpha val="43137"/>
                    </a:srgbClr>
                  </a:outerShdw>
                </a:effectLst>
              </a:rPr>
              <a:t>Цель: учить лепить из снега  фигурки, схожие с простыми предметами (ком- колобок); закрепить знания о свойствах снега; способствовать развитию положительных эмоций, чувству взаимопомощи и дружбы. Воспитывать дружелюбие.</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020762"/>
          </a:xfrm>
        </p:spPr>
        <p:txBody>
          <a:bodyPr/>
          <a:lstStyle/>
          <a:p>
            <a:r>
              <a:rPr lang="ru-RU" b="1" dirty="0" smtClean="0"/>
              <a:t>Результаты проекта:</a:t>
            </a:r>
            <a:endParaRPr lang="ru-RU" dirty="0"/>
          </a:p>
        </p:txBody>
      </p:sp>
      <p:sp>
        <p:nvSpPr>
          <p:cNvPr id="3" name="Содержимое 2"/>
          <p:cNvSpPr>
            <a:spLocks noGrp="1"/>
          </p:cNvSpPr>
          <p:nvPr>
            <p:ph idx="1"/>
          </p:nvPr>
        </p:nvSpPr>
        <p:spPr/>
        <p:txBody>
          <a:bodyPr/>
          <a:lstStyle/>
          <a:p>
            <a:r>
              <a:rPr lang="ru-RU" sz="1800" dirty="0" smtClean="0"/>
              <a:t> Расширение кругозора детей;</a:t>
            </a:r>
          </a:p>
          <a:p>
            <a:r>
              <a:rPr lang="ru-RU" sz="1800" dirty="0" smtClean="0"/>
              <a:t> Повышение процента детей с высоким и средним уровнем знаний  по теме «Зима»;</a:t>
            </a:r>
          </a:p>
          <a:p>
            <a:r>
              <a:rPr lang="ru-RU" sz="1800" dirty="0" smtClean="0"/>
              <a:t>Дети имеют представление о зиме, ее признаках;</a:t>
            </a:r>
          </a:p>
          <a:p>
            <a:r>
              <a:rPr lang="ru-RU" sz="1800" dirty="0" smtClean="0"/>
              <a:t> Владеют расширенным словарным запасом;</a:t>
            </a:r>
          </a:p>
          <a:p>
            <a:r>
              <a:rPr lang="ru-RU" sz="1800" dirty="0" smtClean="0"/>
              <a:t> Выставка творческих работ детей;</a:t>
            </a:r>
          </a:p>
          <a:p>
            <a:r>
              <a:rPr lang="ru-RU" sz="1800" dirty="0" smtClean="0"/>
              <a:t> Знакомы с правилами безопасного поведения на улице зимой;</a:t>
            </a:r>
          </a:p>
          <a:p>
            <a:r>
              <a:rPr lang="ru-RU" sz="1800" dirty="0" smtClean="0"/>
              <a:t>  Знакомы с произведениями поэтов, писателей и художников на тему зима;</a:t>
            </a:r>
          </a:p>
          <a:p>
            <a:r>
              <a:rPr lang="ru-RU" sz="1800" dirty="0" smtClean="0"/>
              <a:t> Разработаны рекомендации для родителей;</a:t>
            </a:r>
          </a:p>
          <a:p>
            <a:r>
              <a:rPr lang="ru-RU" sz="1800" dirty="0" smtClean="0"/>
              <a:t> Оформлена выставка работ «Родители + дети»;</a:t>
            </a:r>
          </a:p>
          <a:p>
            <a:r>
              <a:rPr lang="ru-RU" sz="1800" dirty="0" smtClean="0"/>
              <a:t> Повышение процента родителей, проявляющих интерес к жизни детского сада.</a:t>
            </a:r>
          </a:p>
          <a:p>
            <a:r>
              <a:rPr lang="ru-RU" sz="1800" dirty="0" smtClean="0"/>
              <a:t> Созданы совместно с детьми и родителями фигуры из снега;</a:t>
            </a:r>
          </a:p>
          <a:p>
            <a:r>
              <a:rPr lang="ru-RU" sz="1800" dirty="0" smtClean="0"/>
              <a:t> Создан фотоальбом на тему «Волшебная Зима».</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endParaRPr lang="ru-RU" dirty="0" smtClean="0"/>
          </a:p>
          <a:p>
            <a:pPr algn="ctr">
              <a:buNone/>
            </a:pPr>
            <a:r>
              <a:rPr lang="ru-RU" sz="7200" b="1" dirty="0" smtClean="0">
                <a:effectLst>
                  <a:outerShdw blurRad="38100" dist="38100" dir="2700000" algn="tl">
                    <a:srgbClr val="000000">
                      <a:alpha val="43137"/>
                    </a:srgbClr>
                  </a:outerShdw>
                </a:effectLst>
              </a:rPr>
              <a:t>Спасибо за внимание!</a:t>
            </a:r>
            <a:endParaRPr lang="ru-RU" sz="7200" b="1" dirty="0">
              <a:effectLst>
                <a:outerShdw blurRad="38100" dist="38100" dir="2700000" algn="tl">
                  <a:srgbClr val="000000">
                    <a:alpha val="43137"/>
                  </a:srgbClr>
                </a:outerShdw>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97562"/>
          </a:xfrm>
        </p:spPr>
        <p:txBody>
          <a:bodyPr/>
          <a:lstStyle/>
          <a:p>
            <a:r>
              <a:rPr lang="ru-RU" dirty="0" smtClean="0"/>
              <a:t/>
            </a:r>
            <a:br>
              <a:rPr lang="ru-RU" dirty="0" smtClean="0"/>
            </a:br>
            <a:endParaRPr lang="ru-RU" dirty="0" smtClean="0"/>
          </a:p>
        </p:txBody>
      </p:sp>
      <p:sp>
        <p:nvSpPr>
          <p:cNvPr id="3" name="Содержимое 2"/>
          <p:cNvSpPr>
            <a:spLocks noGrp="1"/>
          </p:cNvSpPr>
          <p:nvPr>
            <p:ph idx="1"/>
          </p:nvPr>
        </p:nvSpPr>
        <p:spPr>
          <a:xfrm>
            <a:off x="457200" y="0"/>
            <a:ext cx="8229600" cy="6126163"/>
          </a:xfrm>
        </p:spPr>
        <p:txBody>
          <a:bodyPr/>
          <a:lstStyle/>
          <a:p>
            <a:pPr>
              <a:buNone/>
            </a:pPr>
            <a:r>
              <a:rPr lang="ru-RU" dirty="0" smtClean="0"/>
              <a:t> </a:t>
            </a:r>
            <a:endParaRPr lang="ru-RU" dirty="0"/>
          </a:p>
        </p:txBody>
      </p:sp>
      <p:sp>
        <p:nvSpPr>
          <p:cNvPr id="4" name="Прямоугольник 3"/>
          <p:cNvSpPr/>
          <p:nvPr/>
        </p:nvSpPr>
        <p:spPr>
          <a:xfrm>
            <a:off x="990600" y="457200"/>
            <a:ext cx="7620000" cy="6124754"/>
          </a:xfrm>
          <a:prstGeom prst="rect">
            <a:avLst/>
          </a:prstGeom>
        </p:spPr>
        <p:txBody>
          <a:bodyPr wrap="square">
            <a:spAutoFit/>
          </a:bodyPr>
          <a:lstStyle/>
          <a:p>
            <a:r>
              <a:rPr lang="ru-RU" sz="2000" b="1" i="1" dirty="0" smtClean="0">
                <a:solidFill>
                  <a:srgbClr val="7030A0"/>
                </a:solidFill>
                <a:effectLst>
                  <a:outerShdw blurRad="38100" dist="38100" dir="2700000" algn="tl">
                    <a:srgbClr val="000000">
                      <a:alpha val="43137"/>
                    </a:srgbClr>
                  </a:outerShdw>
                </a:effectLst>
              </a:rPr>
              <a:t>Зимы покров однообразный</a:t>
            </a:r>
            <a:br>
              <a:rPr lang="ru-RU" sz="2000" b="1" i="1" dirty="0" smtClean="0">
                <a:solidFill>
                  <a:srgbClr val="7030A0"/>
                </a:solidFill>
                <a:effectLst>
                  <a:outerShdw blurRad="38100" dist="38100" dir="2700000" algn="tl">
                    <a:srgbClr val="000000">
                      <a:alpha val="43137"/>
                    </a:srgbClr>
                  </a:outerShdw>
                </a:effectLst>
              </a:rPr>
            </a:br>
            <a:r>
              <a:rPr lang="ru-RU" sz="2000" b="1" i="1" dirty="0" smtClean="0">
                <a:solidFill>
                  <a:srgbClr val="7030A0"/>
                </a:solidFill>
                <a:effectLst>
                  <a:outerShdw blurRad="38100" dist="38100" dir="2700000" algn="tl">
                    <a:srgbClr val="000000">
                      <a:alpha val="43137"/>
                    </a:srgbClr>
                  </a:outerShdw>
                </a:effectLst>
              </a:rPr>
              <a:t> Везде сменил наряд цветной,</a:t>
            </a:r>
            <a:br>
              <a:rPr lang="ru-RU" sz="2000" b="1" i="1" dirty="0" smtClean="0">
                <a:solidFill>
                  <a:srgbClr val="7030A0"/>
                </a:solidFill>
                <a:effectLst>
                  <a:outerShdw blurRad="38100" dist="38100" dir="2700000" algn="tl">
                    <a:srgbClr val="000000">
                      <a:alpha val="43137"/>
                    </a:srgbClr>
                  </a:outerShdw>
                </a:effectLst>
              </a:rPr>
            </a:br>
            <a:r>
              <a:rPr lang="ru-RU" sz="2000" b="1" i="1" dirty="0" smtClean="0">
                <a:solidFill>
                  <a:srgbClr val="7030A0"/>
                </a:solidFill>
                <a:effectLst>
                  <a:outerShdw blurRad="38100" dist="38100" dir="2700000" algn="tl">
                    <a:srgbClr val="000000">
                      <a:alpha val="43137"/>
                    </a:srgbClr>
                  </a:outerShdw>
                </a:effectLst>
              </a:rPr>
              <a:t> Окован сад броней алмазной</a:t>
            </a:r>
            <a:br>
              <a:rPr lang="ru-RU" sz="2000" b="1" i="1" dirty="0" smtClean="0">
                <a:solidFill>
                  <a:srgbClr val="7030A0"/>
                </a:solidFill>
                <a:effectLst>
                  <a:outerShdw blurRad="38100" dist="38100" dir="2700000" algn="tl">
                    <a:srgbClr val="000000">
                      <a:alpha val="43137"/>
                    </a:srgbClr>
                  </a:outerShdw>
                </a:effectLst>
              </a:rPr>
            </a:br>
            <a:r>
              <a:rPr lang="ru-RU" sz="2000" b="1" i="1" dirty="0" smtClean="0">
                <a:solidFill>
                  <a:srgbClr val="7030A0"/>
                </a:solidFill>
                <a:effectLst>
                  <a:outerShdw blurRad="38100" dist="38100" dir="2700000" algn="tl">
                    <a:srgbClr val="000000">
                      <a:alpha val="43137"/>
                    </a:srgbClr>
                  </a:outerShdw>
                </a:effectLst>
              </a:rPr>
              <a:t> Рукой волшебницы седой. (П.Вяземский)</a:t>
            </a:r>
          </a:p>
          <a:p>
            <a:endParaRPr lang="ru-RU" b="1" i="1" dirty="0" smtClean="0">
              <a:effectLst>
                <a:outerShdw blurRad="38100" dist="38100" dir="2700000" algn="tl">
                  <a:srgbClr val="000000">
                    <a:alpha val="43137"/>
                  </a:srgbClr>
                </a:outerShdw>
              </a:effectLst>
            </a:endParaRPr>
          </a:p>
          <a:p>
            <a:endParaRPr lang="ru-RU" b="1" i="1" dirty="0" smtClean="0">
              <a:effectLst>
                <a:outerShdw blurRad="38100" dist="38100" dir="2700000" algn="tl">
                  <a:srgbClr val="000000">
                    <a:alpha val="43137"/>
                  </a:srgbClr>
                </a:outerShdw>
              </a:effectLst>
            </a:endParaRPr>
          </a:p>
          <a:p>
            <a:endParaRPr lang="ru-RU" b="1" i="1" dirty="0" smtClean="0">
              <a:effectLst>
                <a:outerShdw blurRad="38100" dist="38100" dir="2700000" algn="tl">
                  <a:srgbClr val="000000">
                    <a:alpha val="43137"/>
                  </a:srgbClr>
                </a:outerShdw>
              </a:effectLst>
            </a:endParaRPr>
          </a:p>
          <a:p>
            <a:r>
              <a:rPr lang="ru-RU" dirty="0" smtClean="0">
                <a:solidFill>
                  <a:schemeClr val="accent5">
                    <a:lumMod val="25000"/>
                  </a:schemeClr>
                </a:solidFill>
              </a:rPr>
              <a:t> </a:t>
            </a:r>
            <a:r>
              <a:rPr lang="ru-RU" sz="2400" b="1" dirty="0" smtClean="0">
                <a:solidFill>
                  <a:schemeClr val="accent5">
                    <a:lumMod val="25000"/>
                  </a:schemeClr>
                </a:solidFill>
                <a:effectLst>
                  <a:outerShdw blurRad="38100" dist="38100" dir="2700000" algn="tl">
                    <a:srgbClr val="000000">
                      <a:alpha val="43137"/>
                    </a:srgbClr>
                  </a:outerShdw>
                </a:effectLst>
              </a:rPr>
              <a:t>Зима  – это не просто холод, снег, а детский смех от падающих снежинок, от скрипа под ногами, от падания в сугробы. Зима – это праздник! Зима – это нечто сказочное и мистичное, пушистое, завораживающее своими пейзажами умопомрачительной красоты. Зима – это свежесть. Это сладкий приятный воздух, для которого не хватает легких. Зима – это радость, и не важно сколько дней она бывает снежной, главное поймать эти красивые деньки.</a:t>
            </a:r>
          </a:p>
          <a:p>
            <a:endParaRPr lang="ru-RU" b="1" i="1" dirty="0">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l"/>
            <a:r>
              <a:rPr lang="ru-RU" b="1" dirty="0" smtClean="0">
                <a:effectLst>
                  <a:outerShdw blurRad="38100" dist="38100" dir="2700000" algn="tl">
                    <a:srgbClr val="000000">
                      <a:alpha val="43137"/>
                    </a:srgbClr>
                  </a:outerShdw>
                </a:effectLst>
              </a:rPr>
              <a:t>Актуальность</a:t>
            </a:r>
            <a:r>
              <a:rPr lang="ru-RU" dirty="0" smtClean="0"/>
              <a:t/>
            </a:r>
            <a:br>
              <a:rPr lang="ru-RU" dirty="0" smtClean="0"/>
            </a:br>
            <a:endParaRPr lang="ru-RU" dirty="0"/>
          </a:p>
        </p:txBody>
      </p:sp>
      <p:sp>
        <p:nvSpPr>
          <p:cNvPr id="3" name="Содержимое 2"/>
          <p:cNvSpPr>
            <a:spLocks noGrp="1"/>
          </p:cNvSpPr>
          <p:nvPr>
            <p:ph idx="1"/>
          </p:nvPr>
        </p:nvSpPr>
        <p:spPr/>
        <p:txBody>
          <a:bodyPr/>
          <a:lstStyle/>
          <a:p>
            <a:pPr>
              <a:buNone/>
            </a:pPr>
            <a:r>
              <a:rPr lang="ru-RU" sz="2000" b="1" dirty="0" smtClean="0"/>
              <a:t>          Проект «Волшебная зима» предоставляет детям возможность в течение одного месяца работать над заданной темой, найти ответы на интересующие их вопросы. Ведь мало кто из детей задумывается, почему времена года сменяют друг друга, что было бы, если не было бы зимой снега, всем ли хорошо зимой.         </a:t>
            </a:r>
          </a:p>
          <a:p>
            <a:pPr>
              <a:buNone/>
            </a:pPr>
            <a:r>
              <a:rPr lang="ru-RU" sz="2000" b="1" dirty="0" smtClean="0"/>
              <a:t>        Проект предоставляет большие возможности для творчества, развивает самостоятельность, активность, умение планировать, работать в коллективе. Работа над проектом  позволит каждому ребенку продвинуться вперед и обеспечить выход каждого на свой более высокий уровень. Проект поможет детям обогатить имеющиеся знания и навыки, даст возможность использовать их, пережить радость открытий, побед и успеха.</a:t>
            </a:r>
            <a:endParaRPr lang="ru-RU" sz="20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l"/>
            <a:r>
              <a:rPr lang="ru-RU" dirty="0" smtClean="0"/>
              <a:t>       </a:t>
            </a:r>
            <a:r>
              <a:rPr lang="ru-RU" dirty="0" smtClean="0">
                <a:solidFill>
                  <a:srgbClr val="7030A0"/>
                </a:solidFill>
                <a:effectLst>
                  <a:outerShdw blurRad="38100" dist="38100" dir="2700000" algn="tl">
                    <a:srgbClr val="000000">
                      <a:alpha val="43137"/>
                    </a:srgbClr>
                  </a:outerShdw>
                </a:effectLst>
              </a:rPr>
              <a:t> </a:t>
            </a:r>
            <a:r>
              <a:rPr lang="ru-RU" b="1" dirty="0" smtClean="0">
                <a:solidFill>
                  <a:srgbClr val="7030A0"/>
                </a:solidFill>
                <a:effectLst>
                  <a:outerShdw blurRad="38100" dist="38100" dir="2700000" algn="tl">
                    <a:srgbClr val="000000">
                      <a:alpha val="43137"/>
                    </a:srgbClr>
                  </a:outerShdw>
                </a:effectLst>
              </a:rPr>
              <a:t>Цель</a:t>
            </a:r>
            <a:endParaRPr lang="ru-RU" dirty="0">
              <a:solidFill>
                <a:srgbClr val="7030A0"/>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p:txBody>
          <a:bodyPr/>
          <a:lstStyle/>
          <a:p>
            <a:pPr>
              <a:buNone/>
            </a:pPr>
            <a:r>
              <a:rPr lang="ru-RU" dirty="0" smtClean="0"/>
              <a:t>       </a:t>
            </a:r>
            <a:r>
              <a:rPr lang="ru-RU" sz="4000" dirty="0" smtClean="0">
                <a:solidFill>
                  <a:srgbClr val="C00000"/>
                </a:solidFill>
                <a:effectLst>
                  <a:outerShdw blurRad="38100" dist="38100" dir="2700000" algn="tl">
                    <a:srgbClr val="000000">
                      <a:alpha val="43137"/>
                    </a:srgbClr>
                  </a:outerShdw>
                </a:effectLst>
              </a:rPr>
              <a:t>Формировать у детей представления о зимних природных явлениях, забавах, праздниках. Расширять представление у детей о времени года - зиме.</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l"/>
            <a:r>
              <a:rPr lang="ru-RU" b="1" dirty="0" smtClean="0">
                <a:solidFill>
                  <a:srgbClr val="7030A0"/>
                </a:solidFill>
                <a:effectLst>
                  <a:outerShdw blurRad="38100" dist="38100" dir="2700000" algn="tl">
                    <a:srgbClr val="000000">
                      <a:alpha val="43137"/>
                    </a:srgbClr>
                  </a:outerShdw>
                </a:effectLst>
              </a:rPr>
              <a:t>Задачи проекта</a:t>
            </a:r>
            <a:endParaRPr lang="ru-RU" b="1" dirty="0">
              <a:solidFill>
                <a:srgbClr val="7030A0"/>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p:txBody>
          <a:bodyPr/>
          <a:lstStyle/>
          <a:p>
            <a:r>
              <a:rPr lang="ru-RU" sz="2400" b="1" dirty="0" smtClean="0"/>
              <a:t>Образовательные</a:t>
            </a:r>
            <a:endParaRPr lang="ru-RU" sz="2400" dirty="0" smtClean="0"/>
          </a:p>
          <a:p>
            <a:pPr>
              <a:buNone/>
            </a:pPr>
            <a:r>
              <a:rPr lang="ru-RU" sz="2000" dirty="0" smtClean="0"/>
              <a:t>- закрепить знания детей о времени года - зиме;</a:t>
            </a:r>
          </a:p>
          <a:p>
            <a:pPr>
              <a:buNone/>
            </a:pPr>
            <a:r>
              <a:rPr lang="ru-RU" sz="2000" dirty="0" smtClean="0"/>
              <a:t> - закрепить знания у детей о характерных особенностях данного времени года;</a:t>
            </a:r>
          </a:p>
          <a:p>
            <a:pPr>
              <a:buNone/>
            </a:pPr>
            <a:r>
              <a:rPr lang="ru-RU" sz="2000" dirty="0" smtClean="0"/>
              <a:t>- обратить внимание детей на признаки зимнего времени года;</a:t>
            </a:r>
          </a:p>
          <a:p>
            <a:pPr>
              <a:buNone/>
            </a:pPr>
            <a:r>
              <a:rPr lang="ru-RU" sz="2000" dirty="0" smtClean="0"/>
              <a:t>- обратить внимание детей на свойства снега в морозную погоду.</a:t>
            </a:r>
          </a:p>
          <a:p>
            <a:r>
              <a:rPr lang="ru-RU" sz="2400" b="1" dirty="0" smtClean="0"/>
              <a:t>Развивающие</a:t>
            </a:r>
            <a:endParaRPr lang="ru-RU" sz="2400" dirty="0" smtClean="0"/>
          </a:p>
          <a:p>
            <a:pPr>
              <a:buNone/>
            </a:pPr>
            <a:r>
              <a:rPr lang="ru-RU" sz="2000" dirty="0" smtClean="0"/>
              <a:t>- формировать умение заботиться о своем здоровье в зимнее время года;</a:t>
            </a:r>
          </a:p>
          <a:p>
            <a:pPr>
              <a:buNone/>
            </a:pPr>
            <a:r>
              <a:rPr lang="ru-RU" sz="2000" dirty="0" smtClean="0"/>
              <a:t>- повышать интерес детей к участию в зимних забавах через разнообразные формы и методы физкультурно-оздоровительной работы;</a:t>
            </a:r>
          </a:p>
          <a:p>
            <a:pPr>
              <a:buNone/>
            </a:pPr>
            <a:r>
              <a:rPr lang="ru-RU" sz="2000" dirty="0" smtClean="0"/>
              <a:t>- развивать речь, память, мышление, воображение, внимание, творческие способности дошкольников.</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l"/>
            <a:r>
              <a:rPr lang="ru-RU" b="1" dirty="0" smtClean="0">
                <a:solidFill>
                  <a:srgbClr val="7030A0"/>
                </a:solidFill>
              </a:rPr>
              <a:t>Задачи проекта</a:t>
            </a:r>
            <a:endParaRPr lang="ru-RU" dirty="0">
              <a:solidFill>
                <a:srgbClr val="7030A0"/>
              </a:solidFill>
            </a:endParaRPr>
          </a:p>
        </p:txBody>
      </p:sp>
      <p:sp>
        <p:nvSpPr>
          <p:cNvPr id="3" name="Содержимое 2"/>
          <p:cNvSpPr>
            <a:spLocks noGrp="1"/>
          </p:cNvSpPr>
          <p:nvPr>
            <p:ph idx="1"/>
          </p:nvPr>
        </p:nvSpPr>
        <p:spPr/>
        <p:txBody>
          <a:bodyPr/>
          <a:lstStyle/>
          <a:p>
            <a:r>
              <a:rPr lang="ru-RU" sz="2400" b="1" dirty="0" smtClean="0"/>
              <a:t> Воспитательные</a:t>
            </a:r>
          </a:p>
          <a:p>
            <a:pPr>
              <a:buNone/>
            </a:pPr>
            <a:r>
              <a:rPr lang="ru-RU" sz="2000" dirty="0" smtClean="0"/>
              <a:t>- воспитывать бережное отношение к природе, умение замечать</a:t>
            </a:r>
          </a:p>
          <a:p>
            <a:pPr>
              <a:buNone/>
            </a:pPr>
            <a:r>
              <a:rPr lang="ru-RU" sz="2000" dirty="0" smtClean="0"/>
              <a:t> красоту зимней природы;</a:t>
            </a:r>
          </a:p>
          <a:p>
            <a:pPr>
              <a:buNone/>
            </a:pPr>
            <a:r>
              <a:rPr lang="ru-RU" sz="2000" dirty="0" smtClean="0"/>
              <a:t>- воспитывать любознательность и эмоциональную отзывчивость.</a:t>
            </a:r>
          </a:p>
          <a:p>
            <a:pPr>
              <a:buNone/>
            </a:pPr>
            <a:r>
              <a:rPr lang="ru-RU" sz="2000" b="1" dirty="0" smtClean="0"/>
              <a:t> </a:t>
            </a:r>
            <a:endParaRPr lang="ru-RU" sz="2000" dirty="0" smtClean="0"/>
          </a:p>
          <a:p>
            <a:r>
              <a:rPr lang="ru-RU" sz="2000" b="1" dirty="0" smtClean="0"/>
              <a:t> </a:t>
            </a:r>
            <a:r>
              <a:rPr lang="ru-RU" sz="2400" b="1" dirty="0" smtClean="0"/>
              <a:t>Практические</a:t>
            </a:r>
            <a:endParaRPr lang="ru-RU" sz="2400" dirty="0" smtClean="0"/>
          </a:p>
          <a:p>
            <a:pPr>
              <a:buNone/>
            </a:pPr>
            <a:r>
              <a:rPr lang="ru-RU" sz="2000" dirty="0" smtClean="0"/>
              <a:t>- развивать познавательный интерес;</a:t>
            </a:r>
          </a:p>
          <a:p>
            <a:pPr>
              <a:buNone/>
            </a:pPr>
            <a:r>
              <a:rPr lang="ru-RU" sz="2000" dirty="0" smtClean="0"/>
              <a:t>- повышать педагогическую компетентность родителей по данному вопросу; </a:t>
            </a:r>
          </a:p>
          <a:p>
            <a:pPr>
              <a:buNone/>
            </a:pPr>
            <a:r>
              <a:rPr lang="ru-RU" sz="2000" dirty="0" smtClean="0"/>
              <a:t>- показать родителям знания и умения детей, приобретенные в ходе реализации проекта;</a:t>
            </a:r>
          </a:p>
          <a:p>
            <a:pPr>
              <a:buNone/>
            </a:pPr>
            <a:r>
              <a:rPr lang="ru-RU" sz="2000" dirty="0" smtClean="0"/>
              <a:t>- вовлечь родителей в образовательный процесс дошкольного учреждения.</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00B050"/>
                </a:solidFill>
                <a:effectLst>
                  <a:outerShdw blurRad="38100" dist="38100" dir="2700000" algn="tl">
                    <a:srgbClr val="000000">
                      <a:alpha val="43137"/>
                    </a:srgbClr>
                  </a:outerShdw>
                </a:effectLst>
              </a:rPr>
              <a:t>Участники проекта</a:t>
            </a:r>
            <a:endParaRPr lang="ru-RU" b="1" dirty="0">
              <a:solidFill>
                <a:srgbClr val="00B050"/>
              </a:solidFill>
              <a:effectLst>
                <a:outerShdw blurRad="38100" dist="38100" dir="2700000" algn="tl">
                  <a:srgbClr val="000000">
                    <a:alpha val="43137"/>
                  </a:srgbClr>
                </a:outerShdw>
              </a:effectLst>
            </a:endParaRPr>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effectLst>
                  <a:outerShdw blurRad="38100" dist="38100" dir="2700000" algn="tl">
                    <a:srgbClr val="000000">
                      <a:alpha val="43137"/>
                    </a:srgbClr>
                  </a:outerShdw>
                </a:effectLst>
              </a:rPr>
              <a:t>Тип проекта</a:t>
            </a:r>
            <a:endParaRPr lang="ru-RU" b="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p:txBody>
          <a:bodyPr/>
          <a:lstStyle/>
          <a:p>
            <a:pPr>
              <a:buNone/>
            </a:pPr>
            <a:r>
              <a:rPr lang="ru-RU" b="1" dirty="0" smtClean="0">
                <a:effectLst>
                  <a:glow rad="63500">
                    <a:schemeClr val="accent2">
                      <a:satMod val="175000"/>
                      <a:alpha val="40000"/>
                    </a:schemeClr>
                  </a:glow>
                  <a:outerShdw blurRad="38100" dist="38100" dir="2700000" algn="tl">
                    <a:srgbClr val="000000">
                      <a:alpha val="43137"/>
                    </a:srgbClr>
                  </a:outerShdw>
                </a:effectLst>
              </a:rPr>
              <a:t>По сроком реализации:</a:t>
            </a:r>
          </a:p>
          <a:p>
            <a:pPr>
              <a:buNone/>
            </a:pPr>
            <a:r>
              <a:rPr lang="ru-RU" b="1" dirty="0" smtClean="0">
                <a:effectLst>
                  <a:glow rad="63500">
                    <a:schemeClr val="accent2">
                      <a:satMod val="175000"/>
                      <a:alpha val="40000"/>
                    </a:schemeClr>
                  </a:glow>
                  <a:outerShdw blurRad="38100" dist="38100" dir="2700000" algn="tl">
                    <a:srgbClr val="000000">
                      <a:alpha val="43137"/>
                    </a:srgbClr>
                  </a:outerShdw>
                </a:effectLst>
              </a:rPr>
              <a:t>среднесрочный;</a:t>
            </a:r>
          </a:p>
          <a:p>
            <a:pPr>
              <a:buNone/>
            </a:pPr>
            <a:r>
              <a:rPr lang="ru-RU" b="1" dirty="0" smtClean="0">
                <a:effectLst>
                  <a:glow rad="63500">
                    <a:schemeClr val="accent2">
                      <a:satMod val="175000"/>
                      <a:alpha val="40000"/>
                    </a:schemeClr>
                  </a:glow>
                  <a:outerShdw blurRad="38100" dist="38100" dir="2700000" algn="tl">
                    <a:srgbClr val="000000">
                      <a:alpha val="43137"/>
                    </a:srgbClr>
                  </a:outerShdw>
                </a:effectLst>
              </a:rPr>
              <a:t>По тематике: творческо-информационный;</a:t>
            </a:r>
          </a:p>
          <a:p>
            <a:pPr>
              <a:buNone/>
            </a:pPr>
            <a:r>
              <a:rPr lang="ru-RU" b="1" dirty="0" smtClean="0">
                <a:effectLst>
                  <a:glow rad="63500">
                    <a:schemeClr val="accent2">
                      <a:satMod val="175000"/>
                      <a:alpha val="40000"/>
                    </a:schemeClr>
                  </a:glow>
                  <a:outerShdw blurRad="38100" dist="38100" dir="2700000" algn="tl">
                    <a:srgbClr val="000000">
                      <a:alpha val="43137"/>
                    </a:srgbClr>
                  </a:outerShdw>
                </a:effectLst>
              </a:rPr>
              <a:t>По составу участников: коллективный;</a:t>
            </a:r>
            <a:endParaRPr lang="ru-RU" b="1" dirty="0">
              <a:effectLst>
                <a:glow rad="63500">
                  <a:schemeClr val="accent2">
                    <a:satMod val="175000"/>
                    <a:alpha val="40000"/>
                  </a:schemeClr>
                </a:glow>
                <a:outerShdw blurRad="38100" dist="38100" dir="2700000" algn="tl">
                  <a:srgbClr val="000000">
                    <a:alpha val="43137"/>
                  </a:srgbClr>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04800"/>
            <a:ext cx="8229600" cy="1143000"/>
          </a:xfrm>
        </p:spPr>
        <p:txBody>
          <a:bodyPr/>
          <a:lstStyle/>
          <a:p>
            <a:pPr algn="l"/>
            <a:r>
              <a:rPr lang="ru-RU" dirty="0" smtClean="0"/>
              <a:t>                  </a:t>
            </a:r>
            <a:r>
              <a:rPr lang="ru-RU" sz="3600" b="1" dirty="0" smtClean="0">
                <a:solidFill>
                  <a:srgbClr val="0070C0"/>
                </a:solidFill>
                <a:effectLst>
                  <a:outerShdw blurRad="38100" dist="38100" dir="2700000" algn="tl">
                    <a:srgbClr val="000000">
                      <a:alpha val="43137"/>
                    </a:srgbClr>
                  </a:outerShdw>
                </a:effectLst>
              </a:rPr>
              <a:t>Предварительная работа:</a:t>
            </a:r>
            <a:r>
              <a:rPr lang="ru-RU" dirty="0" smtClean="0">
                <a:solidFill>
                  <a:srgbClr val="0070C0"/>
                </a:solidFill>
                <a:effectLst>
                  <a:outerShdw blurRad="38100" dist="38100" dir="2700000" algn="tl">
                    <a:srgbClr val="000000">
                      <a:alpha val="43137"/>
                    </a:srgbClr>
                  </a:outerShdw>
                </a:effectLst>
              </a:rPr>
              <a:t/>
            </a:r>
            <a:br>
              <a:rPr lang="ru-RU" dirty="0" smtClean="0">
                <a:solidFill>
                  <a:srgbClr val="0070C0"/>
                </a:solidFill>
                <a:effectLst>
                  <a:outerShdw blurRad="38100" dist="38100" dir="2700000" algn="tl">
                    <a:srgbClr val="000000">
                      <a:alpha val="43137"/>
                    </a:srgbClr>
                  </a:outerShdw>
                </a:effectLst>
              </a:rPr>
            </a:br>
            <a:endParaRPr lang="ru-RU" dirty="0">
              <a:solidFill>
                <a:srgbClr val="0070C0"/>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533400" y="1524000"/>
            <a:ext cx="8229600" cy="4525963"/>
          </a:xfrm>
        </p:spPr>
        <p:txBody>
          <a:bodyPr/>
          <a:lstStyle/>
          <a:p>
            <a:pPr>
              <a:buFontTx/>
              <a:buChar char="-"/>
            </a:pPr>
            <a:r>
              <a:rPr lang="ru-RU" dirty="0" smtClean="0">
                <a:solidFill>
                  <a:srgbClr val="C00000"/>
                </a:solidFill>
                <a:effectLst>
                  <a:outerShdw blurRad="38100" dist="38100" dir="2700000" algn="tl">
                    <a:srgbClr val="000000">
                      <a:alpha val="43137"/>
                    </a:srgbClr>
                  </a:outerShdw>
                </a:effectLst>
              </a:rPr>
              <a:t>беседа о зиме;</a:t>
            </a:r>
          </a:p>
          <a:p>
            <a:pPr>
              <a:buFontTx/>
              <a:buChar char="-"/>
            </a:pPr>
            <a:endParaRPr lang="ru-RU" dirty="0" smtClean="0">
              <a:solidFill>
                <a:srgbClr val="C00000"/>
              </a:solidFill>
              <a:effectLst>
                <a:outerShdw blurRad="38100" dist="38100" dir="2700000" algn="tl">
                  <a:srgbClr val="000000">
                    <a:alpha val="43137"/>
                  </a:srgbClr>
                </a:outerShdw>
              </a:effectLst>
            </a:endParaRPr>
          </a:p>
          <a:p>
            <a:pPr>
              <a:buNone/>
            </a:pPr>
            <a:r>
              <a:rPr lang="ru-RU" dirty="0" smtClean="0">
                <a:solidFill>
                  <a:srgbClr val="C00000"/>
                </a:solidFill>
                <a:effectLst>
                  <a:outerShdw blurRad="38100" dist="38100" dir="2700000" algn="tl">
                    <a:srgbClr val="000000">
                      <a:alpha val="43137"/>
                    </a:srgbClr>
                  </a:outerShdw>
                </a:effectLst>
              </a:rPr>
              <a:t>          - рассматривание картин о зиме;</a:t>
            </a:r>
          </a:p>
          <a:p>
            <a:pPr>
              <a:buNone/>
            </a:pPr>
            <a:endParaRPr lang="ru-RU" dirty="0" smtClean="0">
              <a:solidFill>
                <a:srgbClr val="C00000"/>
              </a:solidFill>
              <a:effectLst>
                <a:outerShdw blurRad="38100" dist="38100" dir="2700000" algn="tl">
                  <a:srgbClr val="000000">
                    <a:alpha val="43137"/>
                  </a:srgbClr>
                </a:outerShdw>
              </a:effectLst>
            </a:endParaRPr>
          </a:p>
          <a:p>
            <a:pPr>
              <a:buNone/>
            </a:pPr>
            <a:r>
              <a:rPr lang="ru-RU" dirty="0" smtClean="0">
                <a:solidFill>
                  <a:srgbClr val="C00000"/>
                </a:solidFill>
                <a:effectLst>
                  <a:outerShdw blurRad="38100" dist="38100" dir="2700000" algn="tl">
                    <a:srgbClr val="000000">
                      <a:alpha val="43137"/>
                    </a:srgbClr>
                  </a:outerShdw>
                </a:effectLst>
              </a:rPr>
              <a:t>                 - словарная работа на тему «Зима»;</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Тема Office">
      <a:majorFont>
        <a:latin typeface="Garamond"/>
        <a:ea typeface=""/>
        <a:cs typeface=""/>
      </a:majorFont>
      <a:minorFont>
        <a:latin typeface="Garamond"/>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TS102821219</Template>
  <TotalTime>102</TotalTime>
  <Words>738</Words>
  <Application>Microsoft Office PowerPoint</Application>
  <PresentationFormat>Экран (4:3)</PresentationFormat>
  <Paragraphs>137</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 Office</vt:lpstr>
      <vt:lpstr> Проект  «Волшебная Зима» </vt:lpstr>
      <vt:lpstr> </vt:lpstr>
      <vt:lpstr>Актуальность </vt:lpstr>
      <vt:lpstr>        Цель</vt:lpstr>
      <vt:lpstr>Задачи проекта</vt:lpstr>
      <vt:lpstr>Задачи проекта</vt:lpstr>
      <vt:lpstr>Участники проекта</vt:lpstr>
      <vt:lpstr>Тип проекта</vt:lpstr>
      <vt:lpstr>                  Предварительная работа: </vt:lpstr>
      <vt:lpstr> Ожидаемые результаты: </vt:lpstr>
      <vt:lpstr>Этапы реализации проекта</vt:lpstr>
      <vt:lpstr>Слайд 12</vt:lpstr>
      <vt:lpstr>Слайд 13</vt:lpstr>
      <vt:lpstr>Слайд 14</vt:lpstr>
      <vt:lpstr>   3 этап – заключительный </vt:lpstr>
      <vt:lpstr>Результаты проекта:</vt:lpstr>
      <vt:lpstr>Слайд 17</vt:lpstr>
      <vt:lpstr>Слайд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Александра</dc:creator>
  <cp:lastModifiedBy>Komp</cp:lastModifiedBy>
  <cp:revision>13</cp:revision>
  <dcterms:created xsi:type="dcterms:W3CDTF">2015-01-16T12:06:42Z</dcterms:created>
  <dcterms:modified xsi:type="dcterms:W3CDTF">2015-01-16T14:13:09Z</dcterms:modified>
</cp:coreProperties>
</file>