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F9AAB6-0E49-4B28-9901-C460F4732CC1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D87E3-258A-4326-9BCF-CDFAD7AB2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3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1687A-9420-49D6-978D-2597C9082A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5F86-9E12-4FA6-A187-D7FD0C5DE663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C5815-8F27-4DA5-98EA-A0181388F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4C5D-0E8E-4EE4-9296-606FE6F24D9A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8962-94AC-4589-880B-2755A8287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27409-D6F2-4016-8416-D02AAFD38BA8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108-F4E2-4D65-A3BB-5DF450DC8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43E0-01CD-435B-96CE-07ED52A09B61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B8BD-8FF4-4005-8C82-8C18B3475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9A5A-2427-40AF-9C92-B503F279873A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E886-2510-4C59-9CBC-6803E43A4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9527-1FC1-4462-B9DE-CA4937257562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8AE0-CE25-447D-B72C-92AFD6A53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E2D6-6AEA-49F7-8358-9AE0A06D156B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8E5A2-9AD9-454C-8378-71CD8B478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18528-91E2-4864-87C9-2F8E96E52B9A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BF752-1AD7-43E3-98B4-AE0D58E7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6CB3-B6E9-4948-8236-54FD3F981D60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6C93-32A3-4D93-8DA1-D87072A1B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E2DB-C558-43E2-8A37-3CD8FC246962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645D-9825-4484-B0D9-CE6DE3E77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FA0C-CD9B-46FD-B4CC-E45AA460F162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E0B7A-4F47-4E25-A079-514CC11AE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EBCC-54B3-4BF3-8ACC-B3127CDFD021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328BA-CD01-4860-94E1-F180D9B24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48BF09F-3D70-46CB-8DE3-6C96D1BBBBEA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C2AE647-859E-4769-AFBD-44B1C3F60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38" r:id="rId3"/>
    <p:sldLayoutId id="2147483837" r:id="rId4"/>
    <p:sldLayoutId id="2147483836" r:id="rId5"/>
    <p:sldLayoutId id="2147483835" r:id="rId6"/>
    <p:sldLayoutId id="2147483834" r:id="rId7"/>
    <p:sldLayoutId id="2147483833" r:id="rId8"/>
    <p:sldLayoutId id="2147483832" r:id="rId9"/>
    <p:sldLayoutId id="2147483831" r:id="rId10"/>
    <p:sldLayoutId id="2147483830" r:id="rId11"/>
    <p:sldLayoutId id="2147483829" r:id="rId12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art-spb.ru/goods/81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-spb.ru/goods/1728" TargetMode="External"/><Relationship Id="rId5" Type="http://schemas.openxmlformats.org/officeDocument/2006/relationships/image" Target="../media/image21.jpeg"/><Relationship Id="rId10" Type="http://schemas.openxmlformats.org/officeDocument/2006/relationships/image" Target="../media/image25.jpeg"/><Relationship Id="rId4" Type="http://schemas.openxmlformats.org/officeDocument/2006/relationships/hyperlink" Target="http://www.art-spb.ru/goods/2190" TargetMode="External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/index.php?title=%D0%A4%D0%B0%D0%B9%D0%BB:George_Washington_dollar.jpg&amp;filetimestamp=200710300720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art-spb.ru/goods/17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57188" y="357188"/>
            <a:ext cx="8501062" cy="31480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  в  </a:t>
            </a:r>
            <a:r>
              <a:rPr lang="ru-RU" sz="5400" b="1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живописи</a:t>
            </a:r>
            <a:r>
              <a:rPr lang="ru-RU" sz="54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 портрета  человека.</a:t>
            </a:r>
            <a:endParaRPr lang="ru-RU" sz="5400" dirty="0">
              <a:solidFill>
                <a:srgbClr val="C00000"/>
              </a:solidFill>
              <a:effectLst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00125" y="3286125"/>
            <a:ext cx="6840538" cy="2424113"/>
          </a:xfrm>
        </p:spPr>
        <p:txBody>
          <a:bodyPr/>
          <a:lstStyle/>
          <a:p>
            <a:pPr eaLnBrk="1" hangingPunct="1"/>
            <a:r>
              <a:rPr lang="ru-RU" dirty="0" err="1" smtClean="0">
                <a:solidFill>
                  <a:srgbClr val="1F2613"/>
                </a:solidFill>
                <a:effectLst/>
                <a:latin typeface="Times New Roman" pitchFamily="18" charset="0"/>
                <a:cs typeface="Times New Roman" pitchFamily="18" charset="0"/>
              </a:rPr>
              <a:t>Чекулаева</a:t>
            </a:r>
            <a:r>
              <a:rPr lang="ru-RU" dirty="0" smtClean="0">
                <a:solidFill>
                  <a:srgbClr val="1F2613"/>
                </a:solidFill>
                <a:effectLst/>
                <a:latin typeface="Times New Roman" pitchFamily="18" charset="0"/>
                <a:cs typeface="Times New Roman" pitchFamily="18" charset="0"/>
              </a:rPr>
              <a:t> Л.А. МБУ СОШ №63</a:t>
            </a:r>
          </a:p>
          <a:p>
            <a:pPr eaLnBrk="1" hangingPunct="1"/>
            <a:r>
              <a:rPr lang="ru-RU" smtClean="0">
                <a:solidFill>
                  <a:srgbClr val="1F2613"/>
                </a:solidFill>
                <a:effectLst/>
                <a:latin typeface="Times New Roman" pitchFamily="18" charset="0"/>
                <a:cs typeface="Times New Roman" pitchFamily="18" charset="0"/>
              </a:rPr>
              <a:t>Г.Тольятти</a:t>
            </a:r>
            <a:endParaRPr lang="ru-RU" dirty="0" smtClean="0">
              <a:solidFill>
                <a:srgbClr val="1F261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Малюкова Е. А\Рабочий стол\мои документы\портрет\портрет 007.jpg"/>
          <p:cNvPicPr>
            <a:picLocks noChangeAspect="1" noChangeArrowheads="1"/>
          </p:cNvPicPr>
          <p:nvPr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7143768" y="4357694"/>
            <a:ext cx="1823153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Documents and Settings\Малюкова Е. А\Рабочий стол\мои документы\портрет\портрет 008.jpg"/>
          <p:cNvPicPr>
            <a:picLocks noChangeAspect="1" noChangeArrowheads="1"/>
          </p:cNvPicPr>
          <p:nvPr/>
        </p:nvPicPr>
        <p:blipFill>
          <a:blip r:embed="rId3" cstate="email">
            <a:lum bright="10000" contrast="40000"/>
          </a:blip>
          <a:srcRect/>
          <a:stretch>
            <a:fillRect/>
          </a:stretch>
        </p:blipFill>
        <p:spPr bwMode="auto">
          <a:xfrm>
            <a:off x="214282" y="4357694"/>
            <a:ext cx="2106265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5113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Индивидуальный, двойной,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групповой.</a:t>
            </a:r>
            <a:endParaRPr lang="ru-RU" sz="360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 Заказать семейный портрет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714488"/>
            <a:ext cx="3143272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 Заказать семейный портрет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3786188"/>
            <a:ext cx="2162175" cy="2770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 Заказать  женский портрет (арт.10)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3714750"/>
            <a:ext cx="2519362" cy="2843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File:Peter Paul Rubens 105.jpg"/>
          <p:cNvPicPr>
            <a:picLocks noChangeAspect="1" noChangeArrowheads="1"/>
          </p:cNvPicPr>
          <p:nvPr/>
        </p:nvPicPr>
        <p:blipFill>
          <a:blip r:embed="rId8" cstate="screen">
            <a:extLst/>
          </a:blip>
          <a:srcRect/>
          <a:stretch>
            <a:fillRect/>
          </a:stretch>
        </p:blipFill>
        <p:spPr bwMode="auto">
          <a:xfrm>
            <a:off x="6715140" y="1142984"/>
            <a:ext cx="1861894" cy="2435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2052" name="Picture 4" descr="File:Francisco de Goya y Lucientes 05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50" y="4000500"/>
            <a:ext cx="3148013" cy="25701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2054" name="Picture 6" descr="File:Jeronimo Cevallos el Greco.jpg"/>
          <p:cNvPicPr>
            <a:picLocks noChangeAspect="1" noChangeArrowheads="1"/>
          </p:cNvPicPr>
          <p:nvPr/>
        </p:nvPicPr>
        <p:blipFill>
          <a:blip r:embed="rId10" cstate="screen">
            <a:extLst/>
          </a:blip>
          <a:srcRect/>
          <a:stretch>
            <a:fillRect/>
          </a:stretch>
        </p:blipFill>
        <p:spPr bwMode="auto">
          <a:xfrm>
            <a:off x="642910" y="1142984"/>
            <a:ext cx="2110128" cy="2377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23050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Автопортрет</a:t>
            </a:r>
            <a:r>
              <a:rPr lang="ru-RU" sz="3600" smtClean="0">
                <a:solidFill>
                  <a:srgbClr val="6B6B6B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6B6B6B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графическое, живописное или скульптурное изображение художника, выполненное им самим с помощью зеркала или системы зеркал.</a:t>
            </a:r>
            <a:endParaRPr lang="ru-RU" sz="32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втопортрет Винсента ван Гог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404" y="2973705"/>
            <a:ext cx="2592288" cy="3134963"/>
          </a:xfrm>
          <a:prstGeom prst="rect">
            <a:avLst/>
          </a:prstGeom>
          <a:ln w="9525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6" name="Picture 2" descr="http://upload.wikimedia.org/wikipedia/commons/thumb/5/57/Rembrandt_Harmensz._van_Rijn_132.jpg/200px-Rembrandt_Harmensz._van_Rijn_132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012160" y="2970404"/>
            <a:ext cx="2637948" cy="3244678"/>
          </a:xfrm>
          <a:prstGeom prst="rect">
            <a:avLst/>
          </a:prstGeom>
          <a:ln w="12700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6148" name="Picture 4" descr="File:Possible Self-Portrait of Leonardo da Vinci.jpg"/>
          <p:cNvPicPr>
            <a:picLocks noChangeAspect="1" noChangeArrowheads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3428992" y="3000372"/>
            <a:ext cx="2090258" cy="31598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формату портреты различают: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881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головные (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оплечные</a:t>
            </a: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погрудные</a:t>
            </a:r>
            <a:endParaRPr lang="ru-RU" sz="4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поясные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 бедра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поколенные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во весь рост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File:CranachAlbrechtBrandenbu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2357438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4" descr="File:Lucas Cranach d. Ä. - Johann Friedrich I von Sachs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3786188"/>
            <a:ext cx="257175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6" descr="File:Lucas Cranach d. Ä. 0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214313"/>
            <a:ext cx="20018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8" descr="File:Lucas Cranach d. Ä. 0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3286125"/>
            <a:ext cx="21209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0" descr="File:Sargent MadameX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1214438"/>
            <a:ext cx="23399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500063" y="2786063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Головной  портрет</a:t>
            </a:r>
            <a:endParaRPr lang="ru-RU">
              <a:latin typeface="Tahoma" pitchFamily="34" charset="0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3429000" y="6357938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Погрудный портрет</a:t>
            </a:r>
            <a:endParaRPr lang="ru-RU">
              <a:latin typeface="Tahoma" pitchFamily="34" charset="0"/>
            </a:endParaRPr>
          </a:p>
        </p:txBody>
      </p: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3571875" y="342900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Поясной  портрет</a:t>
            </a:r>
            <a:endParaRPr lang="ru-RU">
              <a:latin typeface="Tahoma" pitchFamily="34" charset="0"/>
            </a:endParaRPr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571500" y="642937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по бедра</a:t>
            </a:r>
            <a:endParaRPr lang="ru-RU">
              <a:latin typeface="Tahoma" pitchFamily="34" charset="0"/>
            </a:endParaRPr>
          </a:p>
        </p:txBody>
      </p:sp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6429375" y="5857875"/>
            <a:ext cx="2535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во весь рост</a:t>
            </a:r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повороту головы портреты бывают:</a:t>
            </a:r>
          </a:p>
        </p:txBody>
      </p:sp>
      <p:sp>
        <p:nvSpPr>
          <p:cNvPr id="29698" name="Прямоугольник 4"/>
          <p:cNvSpPr>
            <a:spLocks noChangeArrowheads="1"/>
          </p:cNvSpPr>
          <p:nvPr/>
        </p:nvSpPr>
        <p:spPr bwMode="auto">
          <a:xfrm>
            <a:off x="323850" y="2071688"/>
            <a:ext cx="842486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анфас (фр. en face, «с лица»)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четверть поворота направо </a:t>
            </a:r>
          </a:p>
          <a:p>
            <a:pPr marL="285750" indent="-285750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или  налево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вполоборота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три четверти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профиль </a:t>
            </a:r>
          </a:p>
        </p:txBody>
      </p:sp>
      <p:pic>
        <p:nvPicPr>
          <p:cNvPr id="4" name="Picture 10" descr="File:Nuptial Portrait of a Young Woman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786314" y="4071942"/>
            <a:ext cx="1714512" cy="243328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9700" name="Picture 8" descr="File:Leonardo da Vinci - Franchino Gaffur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285875"/>
            <a:ext cx="16430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 descr="File:Leonardo da Vinci 04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6075" y="4786313"/>
            <a:ext cx="16144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File:Leonardo da Vinci 04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3714750"/>
            <a:ext cx="207168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46685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4667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Ваша задача -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создать  живописный  портрет. Это  может  быть  автопортрет  или  портрет кого-либо  из  близких  тебе  людей.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Подумай,  какие  цветовые  сочетания  лучше выразят  характер  и  состояние  души.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23" name="Picture 4" descr="https://encrypted-tbn0.gstatic.com/images?q=tbn:ANd9GcQsex4VqDdXZ1SxFwuL36iUWOWU7DgmmWS4tX2qTu7r9zJwSZmq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143375"/>
            <a:ext cx="16541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8" descr="http://pics.livejournal.com/u_chitelka/pic/00097yr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143375"/>
            <a:ext cx="20589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 descr="http://pics.livejournal.com/u_chitelka/pic/00041kq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4143375"/>
            <a:ext cx="3286125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989138"/>
            <a:ext cx="8642350" cy="9350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kern="1200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изображение или описание  какого-либо человека либо группы людей, существующих или существовавших в реальной действительности </a:t>
            </a:r>
            <a:r>
              <a:rPr lang="ru-RU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>.</a:t>
            </a:r>
            <a:r>
              <a:rPr lang="en-US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US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</a:br>
            <a:r>
              <a:rPr lang="ru-RU" sz="2800" b="1" kern="1200" dirty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ru-RU" sz="2800" b="1" kern="1200" dirty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один из главных жанров живописи, скульптуры, графики, его смысл именно в том, чтобы воспроизвести индивидуальные качества конкретного человека.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221163"/>
            <a:ext cx="8424862" cy="18748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2800" b="1" kern="12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12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2800" b="1" kern="1200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этого жанра происходит от старофранцузского  выражения, означающего "воспроизводить что-либо черта в черту".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273685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kern="1200" dirty="0" smtClean="0">
                <a:solidFill>
                  <a:srgbClr val="99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акварельный</a:t>
            </a:r>
            <a:endParaRPr lang="ru-RU" sz="3200" b="1" kern="1200" dirty="0">
              <a:solidFill>
                <a:srgbClr val="9900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113" y="2852738"/>
            <a:ext cx="3025775" cy="7921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4000" b="1" i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427538" y="1557338"/>
            <a:ext cx="0" cy="1295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32138" y="836613"/>
            <a:ext cx="3240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карандашный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195513" y="1916113"/>
            <a:ext cx="1223962" cy="108108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92725" y="1420813"/>
            <a:ext cx="3527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ГРАВИРОВАННЫЙ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508625" y="1916113"/>
            <a:ext cx="1295400" cy="108108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5288" y="4724400"/>
            <a:ext cx="38163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ЖИВОПИСНЫЙ</a:t>
            </a:r>
          </a:p>
          <a:p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МАСЛО, ТЕМПЕРА, ГУАШЬ)</a:t>
            </a:r>
            <a:endParaRPr lang="ru-RU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195513" y="3573463"/>
            <a:ext cx="1223962" cy="136842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32138" y="4365625"/>
            <a:ext cx="3024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СКУЛЬПТУРНЫЙ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427538" y="3644900"/>
            <a:ext cx="0" cy="61277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92725" y="5084763"/>
            <a:ext cx="3527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РЕЛЬЕФНЫЙ</a:t>
            </a:r>
          </a:p>
          <a:p>
            <a:r>
              <a:rPr 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(на медалях и монетах)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508625" y="3573463"/>
            <a:ext cx="1295400" cy="136842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4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t0.gstatic.com/images?q=tbn:ANd9GcSHAxa3FZcJkaQymAfBerrep8VhWWoTV6tBFJKa8cNG-LVuDs_W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138113"/>
            <a:ext cx="2103438" cy="2846387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-612775" y="2608263"/>
            <a:ext cx="42481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Карандашный портрет</a:t>
            </a:r>
          </a:p>
        </p:txBody>
      </p:sp>
      <p:pic>
        <p:nvPicPr>
          <p:cNvPr id="19459" name="Picture 4" descr="http://upload.wikimedia.org/wikipedia/commons/thumb/f/f1/Hau_Elena_Pavlovna.jpg/520px-Hau_Elena_Pavlov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3263" y="187325"/>
            <a:ext cx="2344737" cy="270668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78175" y="2520950"/>
            <a:ext cx="24971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Акварельный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</a:p>
        </p:txBody>
      </p:sp>
      <p:pic>
        <p:nvPicPr>
          <p:cNvPr id="8" name="Picture 13" descr="http://upload.wikimedia.org/wikipedia/commons/thumb/e/ea/George_Washington_dollar.jpg/106px-George_Washington_dollar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160338"/>
            <a:ext cx="2339975" cy="273367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588125" y="3028950"/>
            <a:ext cx="17414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Гравюра</a:t>
            </a:r>
          </a:p>
        </p:txBody>
      </p:sp>
      <p:pic>
        <p:nvPicPr>
          <p:cNvPr id="19463" name="Picture 6" descr="http://t3.gstatic.com/images?q=tbn:ANd9GcSLjVTrfyzgXJtIrkJgZ6PItYu9AtSZ6Uthw8JVBjSD7sH_z4rcX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5925" y="3471863"/>
            <a:ext cx="2019300" cy="272415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826125"/>
            <a:ext cx="32273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Живописный  портрет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(масло)</a:t>
            </a:r>
          </a:p>
        </p:txBody>
      </p:sp>
      <p:pic>
        <p:nvPicPr>
          <p:cNvPr id="19465" name="Picture 8" descr="http://f10.ifotki.info/org/aa867e94661ee9ec44d07aa2a283b98bbc5f6c12098128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1063" y="3495675"/>
            <a:ext cx="2166937" cy="288607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635375" y="6429375"/>
            <a:ext cx="15843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Рельеф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4888" y="6334125"/>
            <a:ext cx="30591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Скульптурный  портрет</a:t>
            </a:r>
          </a:p>
        </p:txBody>
      </p:sp>
      <p:pic>
        <p:nvPicPr>
          <p:cNvPr id="19468" name="Picture 16" descr="http://t1.gstatic.com/images?q=tbn:ANd9GcRUexZL88Az-d0fqDghnaBvdRNaooQr07eOGG8CAJWIjdoLFyZ2j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67488" y="3435350"/>
            <a:ext cx="2168525" cy="28860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6663" cy="1563687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 ПОРТРЕТА: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Камерный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Психологический; </a:t>
            </a:r>
          </a:p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Социальный;</a:t>
            </a:r>
          </a:p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Парадный;</a:t>
            </a:r>
          </a:p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двойной, групповой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66788" lvl="1" indent="-495300" eaLnBrk="1" hangingPunct="1">
              <a:buClr>
                <a:srgbClr val="E40059"/>
              </a:buClr>
              <a:buSzTx/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Автопортрет</a:t>
            </a:r>
            <a:endParaRPr lang="ru-RU" sz="36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8788"/>
            <a:ext cx="8229600" cy="3887788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Камерный  </a:t>
            </a: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  использующий  поясное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погрудное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или 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поплечное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изображение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Фигура  в  камерном  портрете обычно  даётся  на  нейтральном  фоне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pic>
        <p:nvPicPr>
          <p:cNvPr id="5" name="Picture 6" descr="kramskoy_tolstoy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539552" y="3131633"/>
            <a:ext cx="2592288" cy="3220051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://t3.gstatic.com/images?q=tbn:ANd9GcQ3LhLfASTDt_D20SzQ0bRaKs7SQU7eKAgUMdsMtXsAdMuUSJM1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409936" y="3188647"/>
            <a:ext cx="2396666" cy="31184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1028" name="Picture 4" descr="http://t1.gstatic.com/images?q=tbn:ANd9GcTMybXXKH3auR402F7-sQBYNS5iDLutsX2r-VOoIeM6-VkW3nOf4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3613" y="3189288"/>
            <a:ext cx="2486025" cy="311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Психологический</a:t>
            </a:r>
            <a:r>
              <a:rPr lang="en-US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</a:t>
            </a: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призван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показать глубину внутреннего мира и переживаний человека, отразить полноту его личности, запечатлеть в мгновении бесконечное движение человеческих чувств и действий.</a:t>
            </a:r>
            <a:b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ge_petrI_op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997200"/>
            <a:ext cx="4175125" cy="326866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http://ic.pics.livejournal.com/malikovaalbina/19314584/54183/54183_orig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997200"/>
            <a:ext cx="2811463" cy="3311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79388" y="-171450"/>
            <a:ext cx="8785225" cy="1924050"/>
          </a:xfrm>
        </p:spPr>
        <p:txBody>
          <a:bodyPr/>
          <a:lstStyle/>
          <a:p>
            <a:pPr eaLnBrk="1" hangingPunct="1"/>
            <a: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Социальный портрет </a:t>
            </a:r>
            <a:b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позволяет осмыслить содержание профессиональной деятельности,  проведение свободного времени, дать оценку личности человека, исходя из характеристики среды, в которой он проживает.</a:t>
            </a:r>
          </a:p>
        </p:txBody>
      </p:sp>
      <p:pic>
        <p:nvPicPr>
          <p:cNvPr id="4" name="Picture 5" descr="fedotov_zavtrak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971600" y="2841435"/>
            <a:ext cx="2808312" cy="3712540"/>
          </a:xfr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http://library.kiwix.org/wikipedia_ru_all/I/200px-Kiprensky_Davydov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5212285" y="2825433"/>
            <a:ext cx="2703884" cy="37719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856662" cy="23034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Парадный портрет</a:t>
            </a:r>
            <a:r>
              <a:rPr lang="ru-RU" sz="32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br>
              <a:rPr lang="ru-RU" sz="32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портрет, показывающий человека в полный рост, на коне, стоящим или сидящим.</a:t>
            </a:r>
            <a:br>
              <a:rPr lang="ru-RU" sz="32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Обычно в парадном портрете фигура дается на архитектурном или пейзажном фоне.</a:t>
            </a:r>
            <a:endParaRPr lang="ru-RU" sz="32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brullov_vsadnitsa_op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068638"/>
            <a:ext cx="2449512" cy="3357562"/>
          </a:xfrm>
        </p:spPr>
      </p:pic>
      <p:pic>
        <p:nvPicPr>
          <p:cNvPr id="5" name="Рисунок 7" descr="1_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3068638"/>
            <a:ext cx="150971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 Заказать парадный портрет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3068638"/>
            <a:ext cx="24479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2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33CC33"/>
      </a:accent1>
      <a:accent2>
        <a:srgbClr val="46562A"/>
      </a:accent2>
      <a:accent3>
        <a:srgbClr val="B2B9AC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Башни Кремля мои</Template>
  <TotalTime>402</TotalTime>
  <Words>222</Words>
  <Application>Microsoft Office PowerPoint</Application>
  <PresentationFormat>Экран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Текстура</vt:lpstr>
      <vt:lpstr> Портрет  в  живописи. Виды  портрета  человека.</vt:lpstr>
      <vt:lpstr>Портрет- изображение или описание  какого-либо человека либо группы людей, существующих или существовавших в реальной действительности .  Портрет – это один из главных жанров живописи, скульптуры, графики, его смысл именно в том, чтобы воспроизвести индивидуальные качества конкретного человека. </vt:lpstr>
      <vt:lpstr>акварельный</vt:lpstr>
      <vt:lpstr>Презентация PowerPoint</vt:lpstr>
      <vt:lpstr>ВИДЫ  ПОРТРЕТА:</vt:lpstr>
      <vt:lpstr>   Камерный  портрет -  портрет  использующий  поясное,   погрудное  или  поплечное  изображение.   Фигура  в  камерном  портрете обычно  даётся  на  нейтральном  фоне.</vt:lpstr>
      <vt:lpstr>   Психологический  портрет  призван показать глубину внутреннего мира и переживаний человека, отразить полноту его личности, запечатлеть в мгновении бесконечное движение человеческих чувств и действий. </vt:lpstr>
      <vt:lpstr>  Социальный портрет  позволяет осмыслить содержание профессиональной деятельности,  проведение свободного времени, дать оценку личности человека, исходя из характеристики среды, в которой он проживает.</vt:lpstr>
      <vt:lpstr>Парадный портрет -  портрет, показывающий человека в полный рост, на коне, стоящим или сидящим.  Обычно в парадном портрете фигура дается на архитектурном или пейзажном фоне.</vt:lpstr>
      <vt:lpstr>Индивидуальный, двойной, групповой.</vt:lpstr>
      <vt:lpstr> Автопортрет -  графическое, живописное или скульптурное изображение художника, выполненное им самим с помощью зеркала или системы зеркал.</vt:lpstr>
      <vt:lpstr>По формату портреты различают:</vt:lpstr>
      <vt:lpstr>Презентация PowerPoint</vt:lpstr>
      <vt:lpstr>По повороту головы портреты бывают:</vt:lpstr>
      <vt:lpstr>Задание: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zav00</cp:lastModifiedBy>
  <cp:revision>43</cp:revision>
  <dcterms:created xsi:type="dcterms:W3CDTF">2013-02-11T09:03:24Z</dcterms:created>
  <dcterms:modified xsi:type="dcterms:W3CDTF">2015-12-03T07:28:18Z</dcterms:modified>
</cp:coreProperties>
</file>