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491F"/>
    <a:srgbClr val="2E0F00"/>
    <a:srgbClr val="3E1F00"/>
    <a:srgbClr val="1B311F"/>
    <a:srgbClr val="422C16"/>
    <a:srgbClr val="0C788E"/>
    <a:srgbClr val="006666"/>
    <a:srgbClr val="0099CC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6" d="100"/>
          <a:sy n="66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BFD1D-C41A-415D-81E7-4CD2387758D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32CFF-0198-46EC-9E56-29F795DFABB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18B8-A9EC-4725-B828-6962DA4A6B06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4BD8-9497-4B92-B1AB-49A7C768184F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4C92-7228-4ADA-947C-571E453F530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D28DA-4200-4DA0-A8B6-364E6BC15857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B946-A0DC-482D-A042-6833FFF5E4D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AF4C6-7C13-48E0-BFFE-5B9DD8D5D4C4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538C2-4065-4787-95B1-0065BF1577F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0F60-F102-4419-8EA4-648C37F211B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49C6C-22F3-43EA-9D8D-2BD52B2AD9B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744A50-40EC-4EA2-AA61-FDB81533C1C9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0"/>
          <p:cNvSpPr>
            <a:spLocks noGrp="1" noChangeArrowheads="1"/>
          </p:cNvSpPr>
          <p:nvPr>
            <p:ph type="ctrTitle"/>
          </p:nvPr>
        </p:nvSpPr>
        <p:spPr>
          <a:xfrm>
            <a:off x="2195736" y="4652963"/>
            <a:ext cx="6768752" cy="2205037"/>
          </a:xfrm>
        </p:spPr>
        <p:txBody>
          <a:bodyPr/>
          <a:lstStyle/>
          <a:p>
            <a:pPr algn="r" eaLnBrk="1" hangingPunct="1"/>
            <a: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Подготовили учителя иностранного языка:</a:t>
            </a:r>
            <a:b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Бухтоярова</a:t>
            </a:r>
            <a: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Т.В. ,</a:t>
            </a:r>
            <a:r>
              <a:rPr lang="ru-RU" sz="2400" b="1" spc="5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Ещенко</a:t>
            </a:r>
            <a: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М.А, Бондарева Н.А.</a:t>
            </a:r>
            <a:br>
              <a:rPr lang="ru-RU" sz="2400" b="1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s-ES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Rectangle 170"/>
          <p:cNvSpPr txBox="1">
            <a:spLocks noChangeArrowheads="1"/>
          </p:cNvSpPr>
          <p:nvPr/>
        </p:nvSpPr>
        <p:spPr bwMode="auto">
          <a:xfrm>
            <a:off x="3851274" y="5445125"/>
            <a:ext cx="5041205" cy="86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ГТО-2-1024x7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60648"/>
            <a:ext cx="2592288" cy="2308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331640" y="62068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                           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Классный час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56490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Готов к труду и обороне. </a:t>
            </a:r>
          </a:p>
          <a:p>
            <a:r>
              <a:rPr lang="ru-RU" sz="3600" b="1" spc="50" dirty="0" smtClean="0">
                <a:ln w="11430"/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Возрождение традиций .</a:t>
            </a:r>
            <a:endParaRPr lang="ru-RU" sz="3600" b="1" spc="50" dirty="0">
              <a:ln w="11430"/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2606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b="1" dirty="0" smtClean="0">
                <a:ln w="11430"/>
                <a:solidFill>
                  <a:schemeClr val="accent1">
                    <a:lumMod val="9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«МКОУ Петропавловская СОШ»</a:t>
            </a:r>
            <a:endParaRPr lang="ru-RU" b="1" dirty="0">
              <a:ln w="11430"/>
              <a:solidFill>
                <a:schemeClr val="accent1">
                  <a:lumMod val="9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Рисунок 8" descr="Значо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368152" cy="1368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нные файлы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70C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Ступени  ГТО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При сдаче норм ГТО существует несколько ступеней:</a:t>
            </a:r>
          </a:p>
          <a:p>
            <a:pPr>
              <a:buNone/>
            </a:pPr>
            <a:r>
              <a:rPr lang="en-US" sz="2400" dirty="0" smtClean="0"/>
              <a:t>I </a:t>
            </a:r>
            <a:r>
              <a:rPr lang="ru-RU" sz="2400" dirty="0" smtClean="0"/>
              <a:t>ступень – 1-2 классы</a:t>
            </a:r>
          </a:p>
          <a:p>
            <a:pPr>
              <a:buNone/>
            </a:pPr>
            <a:r>
              <a:rPr lang="ru-RU" sz="2400" dirty="0" smtClean="0"/>
              <a:t>(1 классы нормы не сдают, только знакомятся с видами испытаний)</a:t>
            </a:r>
          </a:p>
          <a:p>
            <a:pPr>
              <a:buNone/>
            </a:pPr>
            <a:r>
              <a:rPr lang="en-US" sz="2400" dirty="0" smtClean="0"/>
              <a:t>II </a:t>
            </a:r>
            <a:r>
              <a:rPr lang="ru-RU" sz="2400" dirty="0" smtClean="0"/>
              <a:t>ступень – 3-4 классы</a:t>
            </a:r>
          </a:p>
          <a:p>
            <a:pPr>
              <a:buNone/>
            </a:pPr>
            <a:r>
              <a:rPr lang="en-US" sz="2400" dirty="0" smtClean="0"/>
              <a:t>III </a:t>
            </a:r>
            <a:r>
              <a:rPr lang="ru-RU" sz="2400" dirty="0" smtClean="0"/>
              <a:t>ступень – 5-7 классы</a:t>
            </a:r>
          </a:p>
          <a:p>
            <a:pPr>
              <a:buNone/>
            </a:pPr>
            <a:r>
              <a:rPr lang="en-US" sz="2400" dirty="0" smtClean="0"/>
              <a:t>IV </a:t>
            </a:r>
            <a:r>
              <a:rPr lang="ru-RU" sz="2400" dirty="0" smtClean="0"/>
              <a:t>ступень – 8-9 классы</a:t>
            </a:r>
          </a:p>
          <a:p>
            <a:pPr>
              <a:buNone/>
            </a:pPr>
            <a:r>
              <a:rPr lang="en-US" sz="2400" dirty="0" smtClean="0"/>
              <a:t>V </a:t>
            </a:r>
            <a:r>
              <a:rPr lang="ru-RU" sz="2400" dirty="0" smtClean="0"/>
              <a:t>ступень – 10-11 классы</a:t>
            </a:r>
          </a:p>
          <a:p>
            <a:pPr>
              <a:buNone/>
            </a:pPr>
            <a:r>
              <a:rPr lang="en-US" sz="2400" dirty="0" smtClean="0"/>
              <a:t>VI </a:t>
            </a:r>
            <a:r>
              <a:rPr lang="ru-RU" sz="2400" dirty="0" smtClean="0"/>
              <a:t>ступень – студенты от 18 до 24 лет</a:t>
            </a:r>
          </a:p>
          <a:p>
            <a:pPr>
              <a:buNone/>
            </a:pPr>
            <a:r>
              <a:rPr lang="en-US" sz="2400" dirty="0" smtClean="0"/>
              <a:t>VII</a:t>
            </a:r>
            <a:r>
              <a:rPr lang="ru-RU" sz="2400" dirty="0" smtClean="0"/>
              <a:t> ступень – от 25 до 29 лет</a:t>
            </a:r>
          </a:p>
          <a:p>
            <a:endParaRPr lang="ru-RU" dirty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1547664" cy="1547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86895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Возрастные ступени: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4258816" cy="3993307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Возрастные ступени:</a:t>
            </a: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I</a:t>
            </a:r>
            <a:r>
              <a:rPr lang="ru-RU" sz="1800" dirty="0" smtClean="0"/>
              <a:t> ступень 1-2 классы (6-8 лет)</a:t>
            </a:r>
          </a:p>
          <a:p>
            <a:pPr>
              <a:buNone/>
            </a:pPr>
            <a:r>
              <a:rPr lang="en-US" sz="1800" dirty="0" smtClean="0"/>
              <a:t>II</a:t>
            </a:r>
            <a:r>
              <a:rPr lang="ru-RU" sz="1800" dirty="0" smtClean="0"/>
              <a:t> ступень 3- 4 классы (9-10 лет)</a:t>
            </a:r>
          </a:p>
          <a:p>
            <a:pPr>
              <a:buNone/>
            </a:pPr>
            <a:r>
              <a:rPr lang="en-US" sz="1800" dirty="0" smtClean="0"/>
              <a:t>III</a:t>
            </a:r>
            <a:r>
              <a:rPr lang="ru-RU" sz="1800" dirty="0" smtClean="0"/>
              <a:t> ступень 5-6 классы (11-12 лет)</a:t>
            </a:r>
          </a:p>
          <a:p>
            <a:pPr>
              <a:buNone/>
            </a:pPr>
            <a:r>
              <a:rPr lang="en-US" sz="1800" dirty="0" smtClean="0"/>
              <a:t>IV</a:t>
            </a:r>
            <a:r>
              <a:rPr lang="ru-RU" sz="1800" dirty="0" smtClean="0"/>
              <a:t> ступень 7-9 классы (13-15 лет)</a:t>
            </a:r>
          </a:p>
          <a:p>
            <a:pPr>
              <a:buNone/>
            </a:pPr>
            <a:r>
              <a:rPr lang="en-US" sz="1800" dirty="0" smtClean="0"/>
              <a:t>V</a:t>
            </a:r>
            <a:r>
              <a:rPr lang="ru-RU" sz="1800" dirty="0" smtClean="0"/>
              <a:t> ступень 10-11 классы (16-17 лет)</a:t>
            </a:r>
          </a:p>
          <a:p>
            <a:pPr>
              <a:buNone/>
            </a:pPr>
            <a:r>
              <a:rPr lang="en-US" sz="1800" dirty="0" smtClean="0"/>
              <a:t>VI</a:t>
            </a:r>
            <a:r>
              <a:rPr lang="ru-RU" sz="1800" dirty="0" smtClean="0"/>
              <a:t> ступень 18-29 лет </a:t>
            </a:r>
          </a:p>
          <a:p>
            <a:pPr>
              <a:buNone/>
            </a:pPr>
            <a:r>
              <a:rPr lang="en-US" sz="1800" dirty="0" smtClean="0"/>
              <a:t>VII</a:t>
            </a:r>
            <a:r>
              <a:rPr lang="ru-RU" sz="1800" dirty="0" smtClean="0"/>
              <a:t> ступень 30- 39 лет</a:t>
            </a:r>
          </a:p>
          <a:p>
            <a:pPr>
              <a:buNone/>
            </a:pPr>
            <a:r>
              <a:rPr lang="en-US" sz="1800" dirty="0" smtClean="0"/>
              <a:t>VIII</a:t>
            </a:r>
            <a:r>
              <a:rPr lang="ru-RU" sz="1800" dirty="0" smtClean="0"/>
              <a:t> ступень 40-49 лет</a:t>
            </a:r>
          </a:p>
          <a:p>
            <a:pPr>
              <a:buNone/>
            </a:pPr>
            <a:r>
              <a:rPr lang="en-US" sz="1800" dirty="0" smtClean="0"/>
              <a:t>IX</a:t>
            </a:r>
            <a:r>
              <a:rPr lang="ru-RU" sz="1800" dirty="0" smtClean="0"/>
              <a:t> ступень 50-59 лет</a:t>
            </a:r>
          </a:p>
          <a:p>
            <a:pPr>
              <a:buNone/>
            </a:pPr>
            <a:r>
              <a:rPr lang="en-US" sz="1800" dirty="0" smtClean="0"/>
              <a:t>X</a:t>
            </a:r>
            <a:r>
              <a:rPr lang="ru-RU" sz="1800" dirty="0" smtClean="0"/>
              <a:t> ступень 60-69 лет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en-US" sz="1800" dirty="0" smtClean="0"/>
              <a:t>XI</a:t>
            </a:r>
            <a:r>
              <a:rPr lang="ru-RU" sz="1800" dirty="0" smtClean="0"/>
              <a:t> ступень 70 лет и старше</a:t>
            </a:r>
          </a:p>
          <a:p>
            <a:endParaRPr lang="ru-RU" sz="1800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268760"/>
            <a:ext cx="4608512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нач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4664"/>
            <a:ext cx="1547664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213"/>
            <a:ext cx="8229600" cy="1143000"/>
          </a:xfrm>
        </p:spPr>
        <p:txBody>
          <a:bodyPr/>
          <a:lstStyle/>
          <a:p>
            <a:pPr eaLnBrk="1" hangingPunct="1"/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Готов к труду </a:t>
            </a:r>
            <a:b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обороне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888"/>
            <a:ext cx="4607743" cy="3456384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Москва. 24 марта. INTERFAX.RU - Президент РФ Владимир Путин сообщил, что подписал указ о возрождении советских норм физической подготовки "Готов к труду и обороне!"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04664"/>
            <a:ext cx="1728192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844824"/>
            <a:ext cx="3672408" cy="25922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Готов к труду 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и обороне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Массовый спорт, по словам Путина, должен развиваться и быть более доступным для людей разного возраста, состояния здоровья, на что и направлена инициатива по возрождению ГТО. Запуск программы ГТО остро ставит вопрос о площадках для занятия спортом. Нам нужна сеть некоммерческих физкультурно-спортивных клубов по местам жительства, работы или службы. То есть в шаговой доступности", - сказал президент РФ, добавив, что должны быть спортивные сооружения и на открытом воздухе</a:t>
            </a:r>
            <a:r>
              <a:rPr lang="ru-RU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1619672" cy="1619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Готов к труду 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+mj-lt"/>
                <a:ea typeface="+mj-ea"/>
                <a:cs typeface="+mj-cs"/>
              </a:rPr>
              <a:t>и обороне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effectLst/>
              </a:rPr>
              <a:t>Дополнительной мерой привлечения граждан к спорту, по мнению Путина, мог бы стать механизм мотивирования страховых медицинских организаций. "Например, через поощрение тех, кто ведет здоровый образ жизни, регулярно проходит диспансеризацию и не имеет страховых случаев за предыдущий календарный год"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1619672" cy="1619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789040"/>
            <a:ext cx="5184576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6895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Дизайн нового значка ГТО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4762872" cy="4209331"/>
          </a:xfrm>
        </p:spPr>
        <p:txBody>
          <a:bodyPr/>
          <a:lstStyle/>
          <a:p>
            <a:r>
              <a:rPr lang="ru-RU" sz="1800" dirty="0" smtClean="0"/>
              <a:t>Внизу будет выполнена надпись «ГТО» красного цвета. В верхней части знака — изображение герба Российской Федерации. Центральную окружность знака обрамляет широкий кант с рельефом в виде ряда параллельных дугообразных лучей, направленных из центра вверх, и лавровых ветвей в нижней части знака, обрамленных с двух концов лентами цветов флага России. Также внизу значка будет находиться цифра — от 1 до 11 (ступени достижении) </a:t>
            </a:r>
          </a:p>
          <a:p>
            <a:endParaRPr lang="ru-RU" dirty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1619672" cy="1619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скачанные файлы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034868"/>
            <a:ext cx="3851920" cy="29783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524328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Дизайн нового значка ГТО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484784"/>
            <a:ext cx="4968552" cy="5040560"/>
          </a:xfrm>
        </p:spPr>
        <p:txBody>
          <a:bodyPr/>
          <a:lstStyle/>
          <a:p>
            <a:r>
              <a:rPr lang="ru-RU" sz="2400" dirty="0" smtClean="0"/>
              <a:t>Изготавливать значок будут из обычного железа с покрытием, имитирующим золото. Ранее такие значки изготавливались из меди или латуни, но чуть позже в качестве сырья для производства стал использовать алюминий. Размер значка небольшой — 2,4х2,4 см, а его толщина составит 1,2 мм.</a:t>
            </a:r>
          </a:p>
          <a:p>
            <a:endParaRPr lang="ru-RU" dirty="0"/>
          </a:p>
        </p:txBody>
      </p:sp>
      <p:pic>
        <p:nvPicPr>
          <p:cNvPr id="4" name="Рисунок 3" descr="скачанные файлы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6"/>
            <a:ext cx="3600400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Знач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1619672" cy="1619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ru-RU" sz="4000" dirty="0" smtClean="0"/>
              <a:t>      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Дизайн нового значка ГТО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1619672" cy="1619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83568" y="1916832"/>
            <a:ext cx="4248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Отличившихся в сдаче норм ГТО будут поощрять бронзовыми, серебряными и золотыми значками. Человеку необходимо будет выполнить определенный минимум упражнений для их получения. Комплекс рассчитан на 11 ступеней, каждая из которых будет отражаться на лицевой стороне значка.</a:t>
            </a:r>
            <a:endParaRPr lang="ru-RU" sz="2000" dirty="0"/>
          </a:p>
        </p:txBody>
      </p:sp>
      <p:pic>
        <p:nvPicPr>
          <p:cNvPr id="12" name="Содержимое 11" descr="images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844824"/>
            <a:ext cx="424847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344816" cy="108012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Дизайн нового значка ГТО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5266928" cy="468052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effectLst/>
              </a:rPr>
              <a:t>Правительство уже определилось с дизайном знака отличия за спортивные достижения во Всероссийском физкультурно-спортивном комплексе «Готов к труду и обороне» (ГТО). Знак отличия ГТО имеет форму стилизованной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многоконечной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звезды, в центре которой расположена окружность с изображением бегущего спортсмена на фоне красного цвета для золотого знака отличия, синего — для серебряного значка, а для бронзового решили выбрать зеленый цвет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c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изображением восходящего солнца</a:t>
            </a:r>
            <a:endParaRPr lang="ru-RU" sz="2000" dirty="0" smtClean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396"/>
          <a:stretch/>
        </p:blipFill>
        <p:spPr>
          <a:xfrm>
            <a:off x="5940152" y="1628800"/>
            <a:ext cx="2952328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Знач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1547664" cy="1547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Дизайн нового значка ГТО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4474840" cy="4353347"/>
          </a:xfrm>
        </p:spPr>
        <p:txBody>
          <a:bodyPr/>
          <a:lstStyle/>
          <a:p>
            <a:r>
              <a:rPr lang="ru-RU" sz="2400" dirty="0" smtClean="0"/>
              <a:t>К значку ГТО будет выдаваться и удостоверение темно-бордового цвета размером 16х11 см с описанием, за какие именно нормативы был вручен знак</a:t>
            </a:r>
          </a:p>
          <a:p>
            <a:endParaRPr lang="ru-RU" dirty="0"/>
          </a:p>
        </p:txBody>
      </p:sp>
      <p:pic>
        <p:nvPicPr>
          <p:cNvPr id="4" name="Рисунок 3" descr="Знач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1547664" cy="1547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3888432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653136"/>
            <a:ext cx="4824536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18029</TotalTime>
  <Words>598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Подготовили учителя иностранного языка:  Бухтоярова Т.В. ,Ещенко М.А, Бондарева Н.А. </vt:lpstr>
      <vt:lpstr>Готов к труду  и обороне</vt:lpstr>
      <vt:lpstr>Готов к труду  и обороне</vt:lpstr>
      <vt:lpstr>Готов к труду  и обороне</vt:lpstr>
      <vt:lpstr>Дизайн нового значка ГТО</vt:lpstr>
      <vt:lpstr>  Дизайн нового значка ГТО</vt:lpstr>
      <vt:lpstr>        Дизайн нового значка ГТО</vt:lpstr>
      <vt:lpstr>Дизайн нового значка ГТО</vt:lpstr>
      <vt:lpstr>Дизайн нового значка ГТО</vt:lpstr>
      <vt:lpstr>Слайд 10</vt:lpstr>
      <vt:lpstr>Ступени  ГТО</vt:lpstr>
      <vt:lpstr>Возрастные ступени: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759</cp:revision>
  <dcterms:created xsi:type="dcterms:W3CDTF">2010-05-23T14:28:12Z</dcterms:created>
  <dcterms:modified xsi:type="dcterms:W3CDTF">2015-08-28T15:26:22Z</dcterms:modified>
</cp:coreProperties>
</file>