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1470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27.11.2015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27.11.2015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27.11.2015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27.11.2015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27.11.2015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27.11.2015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27.11.2015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9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1.gi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7.gif"/><Relationship Id="rId4" Type="http://schemas.openxmlformats.org/officeDocument/2006/relationships/image" Target="../media/image16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1"/>
            <a:ext cx="9143999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Прямоугольник 2"/>
          <p:cNvSpPr/>
          <p:nvPr/>
        </p:nvSpPr>
        <p:spPr>
          <a:xfrm>
            <a:off x="0" y="0"/>
            <a:ext cx="9144000" cy="68634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МБДОУ «Детский сад присмотра и оздоровления для детей с аллергическими заболеваниями №69»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«Пчёлка» город Нижнекамск </a:t>
            </a:r>
          </a:p>
          <a:p>
            <a:pPr algn="ctr"/>
            <a:endParaRPr lang="ru-RU" sz="24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pPr algn="ctr"/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Игра по УМК для старшей группы </a:t>
            </a:r>
          </a:p>
          <a:p>
            <a:pPr algn="ctr"/>
            <a:endParaRPr lang="ru-RU" sz="32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32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32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400" b="1" dirty="0" smtClean="0">
              <a:latin typeface="Times New Roman" pitchFamily="18" charset="0"/>
              <a:cs typeface="Times New Roman" pitchFamily="18" charset="0"/>
            </a:endParaRPr>
          </a:p>
          <a:p>
            <a:pPr algn="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Выполнила: Шагитова Елена Дмитриевна     </a:t>
            </a:r>
          </a:p>
          <a:p>
            <a:pPr algn="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воспитатель по  интеллектуальному развитию</a:t>
            </a:r>
          </a:p>
          <a:p>
            <a:pPr algn="r"/>
            <a:endParaRPr lang="ru-RU" sz="2400" b="1" dirty="0" smtClean="0">
              <a:latin typeface="Times New Roman" pitchFamily="18" charset="0"/>
              <a:cs typeface="Times New Roman" pitchFamily="18" charset="0"/>
            </a:endParaRPr>
          </a:p>
          <a:p>
            <a:pPr algn="r"/>
            <a:endParaRPr lang="ru-RU" sz="24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4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4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2015</a:t>
            </a:r>
            <a:endParaRPr lang="ru-RU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Прямоугольник 3"/>
          <p:cNvSpPr/>
          <p:nvPr/>
        </p:nvSpPr>
        <p:spPr>
          <a:xfrm>
            <a:off x="1714480" y="1928802"/>
            <a:ext cx="5715040" cy="250033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Chevron">
              <a:avLst/>
            </a:prstTxWarp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ВЫ </a:t>
            </a:r>
            <a:br>
              <a:rPr lang="ru-RU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r>
              <a:rPr lang="ru-RU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МОЛОДЦЫ!</a:t>
            </a:r>
            <a:endParaRPr lang="ru-RU" sz="5400" b="1" cap="none" spc="0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6" name="Овал 5"/>
          <p:cNvSpPr/>
          <p:nvPr/>
        </p:nvSpPr>
        <p:spPr>
          <a:xfrm>
            <a:off x="3857620" y="4857760"/>
            <a:ext cx="1500198" cy="142876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" name="Picture 2" descr="C:\Users\ПОЛЬЗОВАТЕЛЬ\Desktop\умкаа\215885_213810895295664_100000002642457_954397_6314234_n.jpg"/>
          <p:cNvPicPr>
            <a:picLocks noChangeAspect="1" noChangeArrowheads="1"/>
          </p:cNvPicPr>
          <p:nvPr/>
        </p:nvPicPr>
        <p:blipFill>
          <a:blip r:embed="rId4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500430" y="4000504"/>
            <a:ext cx="2000232" cy="2430865"/>
          </a:xfrm>
          <a:prstGeom prst="ellipse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440"/>
                            </p:stCondLst>
                            <p:childTnLst>
                              <p:par>
                                <p:cTn id="11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28596" y="428604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b="1" dirty="0" err="1" smtClean="0"/>
              <a:t>Исәнмесез, балалар</a:t>
            </a:r>
            <a:r>
              <a:rPr lang="ru-RU" b="1" dirty="0" smtClean="0"/>
              <a:t>! </a:t>
            </a:r>
            <a:br>
              <a:rPr lang="ru-RU" b="1" dirty="0" smtClean="0"/>
            </a:br>
            <a:r>
              <a:rPr lang="ru-RU" b="1" dirty="0" err="1" smtClean="0"/>
              <a:t>Хәлләрегез ничек</a:t>
            </a:r>
            <a:r>
              <a:rPr lang="ru-RU" b="1" dirty="0" smtClean="0"/>
              <a:t>?</a:t>
            </a:r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email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648325" y="2771775"/>
            <a:ext cx="3495675" cy="408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email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85720" y="2967042"/>
            <a:ext cx="3143272" cy="38909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/>
              <a:t>Дидактик </a:t>
            </a:r>
            <a:r>
              <a:rPr lang="ru-RU" b="1" dirty="0" err="1" smtClean="0"/>
              <a:t>уен</a:t>
            </a: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> «</a:t>
            </a:r>
            <a:r>
              <a:rPr lang="ru-RU" b="1" dirty="0" err="1" smtClean="0"/>
              <a:t>Унга</a:t>
            </a:r>
            <a:r>
              <a:rPr lang="ru-RU" b="1" dirty="0" smtClean="0"/>
              <a:t> </a:t>
            </a:r>
            <a:r>
              <a:rPr lang="ru-RU" b="1" dirty="0" err="1" smtClean="0"/>
              <a:t>кадәр саныйбыз</a:t>
            </a:r>
            <a:r>
              <a:rPr lang="ru-RU" b="1" dirty="0" smtClean="0"/>
              <a:t>»</a:t>
            </a:r>
            <a:endParaRPr lang="ru-RU" dirty="0"/>
          </a:p>
        </p:txBody>
      </p:sp>
      <p:pic>
        <p:nvPicPr>
          <p:cNvPr id="26626" name="Picture 2" descr="C:\Users\ПОЛЬЗОВАТЕЛЬ\Desktop\Разное\молодой профсоюзный лидер - 2015\81813850.gif"/>
          <p:cNvPicPr>
            <a:picLocks noChangeAspect="1" noChangeArrowheads="1" noCrop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85720" y="3357562"/>
            <a:ext cx="8858280" cy="3095642"/>
          </a:xfrm>
          <a:prstGeom prst="rect">
            <a:avLst/>
          </a:prstGeom>
          <a:noFill/>
        </p:spPr>
      </p:pic>
      <p:pic>
        <p:nvPicPr>
          <p:cNvPr id="26627" name="Picture 3" descr="C:\Users\ПОЛЬЗОВАТЕЛЬ\Desktop\Разное\молодой профсоюзный лидер - 2015\ab4d9b0aebe6.gif"/>
          <p:cNvPicPr>
            <a:picLocks noChangeAspect="1" noChangeArrowheads="1" noCrop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857884" y="2143116"/>
            <a:ext cx="2595568" cy="195350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" y="0"/>
            <a:ext cx="9143999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87624" y="2636912"/>
            <a:ext cx="8229600" cy="796908"/>
          </a:xfrm>
        </p:spPr>
        <p:txBody>
          <a:bodyPr>
            <a:normAutofit/>
          </a:bodyPr>
          <a:lstStyle/>
          <a:p>
            <a:r>
              <a:rPr lang="ru-RU" sz="3600" b="1" dirty="0" smtClean="0">
                <a:ln>
                  <a:solidFill>
                    <a:srgbClr val="C00000"/>
                  </a:solidFill>
                </a:ln>
                <a:solidFill>
                  <a:srgbClr val="002060"/>
                </a:solidFill>
                <a:latin typeface="Monotype Corsiva" panose="03010101010201010101" pitchFamily="66" charset="0"/>
              </a:rPr>
              <a:t>Задачи :</a:t>
            </a:r>
            <a:endParaRPr lang="ru-RU" sz="3600" b="1" dirty="0"/>
          </a:p>
        </p:txBody>
      </p:sp>
      <p:sp>
        <p:nvSpPr>
          <p:cNvPr id="28673" name="Rectangle 1"/>
          <p:cNvSpPr>
            <a:spLocks noGrp="1" noChangeArrowheads="1"/>
          </p:cNvSpPr>
          <p:nvPr>
            <p:ph idx="1"/>
          </p:nvPr>
        </p:nvSpPr>
        <p:spPr bwMode="auto">
          <a:xfrm>
            <a:off x="2555776" y="3356992"/>
            <a:ext cx="5688632" cy="3046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lvl="0" indent="0" algn="just" fontAlgn="base">
              <a:spcBef>
                <a:spcPct val="0"/>
              </a:spcBef>
              <a:spcAft>
                <a:spcPct val="0"/>
              </a:spcAft>
              <a:buNone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- </a:t>
            </a:r>
            <a:r>
              <a:rPr lang="ru-RU" sz="2400" dirty="0" smtClean="0">
                <a:ea typeface="Times New Roman" pitchFamily="18" charset="0"/>
                <a:cs typeface="Arial" pitchFamily="34" charset="0"/>
              </a:rPr>
              <a:t>Воспитывать внимательность, умение точно следовать инструкции.</a:t>
            </a:r>
            <a:endParaRPr kumimoji="0" lang="ru-RU" sz="2400" b="0" i="0" u="none" strike="noStrike" cap="none" normalizeH="0" baseline="0" dirty="0" smtClean="0">
              <a:ln>
                <a:noFill/>
              </a:ln>
              <a:effectLst/>
              <a:cs typeface="Arial" pitchFamily="34" charset="0"/>
            </a:endParaRPr>
          </a:p>
          <a:p>
            <a:pPr marL="0" lvl="0" indent="0" algn="just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effectLst/>
                <a:ea typeface="Times New Roman" pitchFamily="18" charset="0"/>
                <a:cs typeface="Arial" pitchFamily="34" charset="0"/>
              </a:rPr>
              <a:t>-</a:t>
            </a:r>
            <a:r>
              <a:rPr lang="ru-RU" sz="2400" dirty="0" smtClean="0">
                <a:ea typeface="Times New Roman" pitchFamily="18" charset="0"/>
                <a:cs typeface="Arial" pitchFamily="34" charset="0"/>
              </a:rPr>
              <a:t>Развивать и обобщать навыки порядкового счета,  устанавливать причинно-следственные и логические связи</a:t>
            </a:r>
            <a:endParaRPr kumimoji="0" lang="ru-RU" sz="2400" b="0" i="0" u="none" strike="noStrike" cap="none" normalizeH="0" baseline="0" dirty="0" smtClean="0">
              <a:ln>
                <a:noFill/>
              </a:ln>
              <a:effectLst/>
              <a:ea typeface="Times New Roman" pitchFamily="18" charset="0"/>
              <a:cs typeface="Arial" pitchFamily="34" charset="0"/>
            </a:endParaRPr>
          </a:p>
          <a:p>
            <a:pPr marL="0" lvl="0" indent="0" algn="just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ru-RU" sz="2400" dirty="0" smtClean="0">
                <a:ea typeface="Times New Roman" pitchFamily="18" charset="0"/>
                <a:cs typeface="Arial" pitchFamily="34" charset="0"/>
              </a:rPr>
              <a:t>-Обучать детей умению вести речь  на двух языках.</a:t>
            </a:r>
            <a:endParaRPr kumimoji="0" lang="ru-RU" sz="2400" b="0" i="0" u="none" strike="noStrike" cap="none" normalizeH="0" baseline="0" dirty="0" smtClean="0">
              <a:ln>
                <a:noFill/>
              </a:ln>
              <a:effectLst/>
              <a:cs typeface="Arial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499992" y="692696"/>
            <a:ext cx="201622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ln>
                  <a:solidFill>
                    <a:srgbClr val="C00000"/>
                  </a:solidFill>
                </a:ln>
                <a:solidFill>
                  <a:srgbClr val="002060"/>
                </a:solidFill>
                <a:latin typeface="Monotype Corsiva" panose="03010101010201010101" pitchFamily="66" charset="0"/>
              </a:rPr>
              <a:t>Цель игры</a:t>
            </a:r>
            <a:r>
              <a:rPr lang="ru-RU" b="1" dirty="0" smtClean="0">
                <a:ln>
                  <a:solidFill>
                    <a:srgbClr val="C00000"/>
                  </a:solidFill>
                </a:ln>
                <a:solidFill>
                  <a:srgbClr val="002060"/>
                </a:solidFill>
                <a:latin typeface="Monotype Corsiva" panose="03010101010201010101" pitchFamily="66" charset="0"/>
              </a:rPr>
              <a:t>:</a:t>
            </a:r>
            <a:r>
              <a:rPr lang="ru-RU" b="1" dirty="0" smtClean="0">
                <a:solidFill>
                  <a:srgbClr val="002060"/>
                </a:solidFill>
                <a:latin typeface="Monotype Corsiva" panose="03010101010201010101" pitchFamily="66" charset="0"/>
              </a:rPr>
              <a:t> 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2843808" y="1124744"/>
            <a:ext cx="5508104" cy="19082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400" dirty="0" smtClean="0"/>
              <a:t> -</a:t>
            </a:r>
            <a:r>
              <a:rPr lang="ru-RU" sz="2800" dirty="0" smtClean="0"/>
              <a:t>Обучение детей порядковому счету в пределах десяти на двух языках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1142984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sz="6700" b="1" dirty="0" smtClean="0">
                <a:ln>
                  <a:solidFill>
                    <a:srgbClr val="C00000"/>
                  </a:solidFill>
                </a:ln>
                <a:solidFill>
                  <a:srgbClr val="002060"/>
                </a:solidFill>
                <a:latin typeface="Monotype Corsiva" panose="03010101010201010101" pitchFamily="66" charset="0"/>
              </a:rPr>
              <a:t>Ход игры:</a:t>
            </a:r>
            <a:r>
              <a:rPr lang="ru-RU" b="1" dirty="0" smtClean="0">
                <a:ln>
                  <a:solidFill>
                    <a:srgbClr val="C00000"/>
                  </a:solidFill>
                </a:ln>
                <a:solidFill>
                  <a:srgbClr val="002060"/>
                </a:solidFill>
                <a:latin typeface="Monotype Corsiva" panose="03010101010201010101" pitchFamily="66" charset="0"/>
              </a:rPr>
              <a:t/>
            </a:r>
            <a:br>
              <a:rPr lang="ru-RU" b="1" dirty="0" smtClean="0">
                <a:ln>
                  <a:solidFill>
                    <a:srgbClr val="C00000"/>
                  </a:solidFill>
                </a:ln>
                <a:solidFill>
                  <a:srgbClr val="002060"/>
                </a:solidFill>
                <a:latin typeface="Monotype Corsiva" panose="03010101010201010101" pitchFamily="66" charset="0"/>
              </a:rPr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2786050" y="1687354"/>
            <a:ext cx="6357950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400" b="1" dirty="0" smtClean="0"/>
              <a:t>	</a:t>
            </a:r>
            <a:r>
              <a:rPr lang="ru-RU" sz="2800" dirty="0" smtClean="0"/>
              <a:t> Ребенку предлагается картинка с изображением определенного количества предметов. Ребенку необходимо сосчитать предметы по порядку и назвать общее количество на татарском языке.</a:t>
            </a:r>
          </a:p>
          <a:p>
            <a:pPr algn="just"/>
            <a:r>
              <a:rPr lang="ru-RU" sz="2800" dirty="0" smtClean="0"/>
              <a:t>Воспитатель  задает вопрос: </a:t>
            </a:r>
            <a:r>
              <a:rPr lang="ru-RU" sz="2800" dirty="0" err="1" smtClean="0"/>
              <a:t>Ничә?</a:t>
            </a:r>
            <a:r>
              <a:rPr lang="ru-RU" sz="2800" dirty="0" smtClean="0"/>
              <a:t> - Сколько?</a:t>
            </a:r>
          </a:p>
          <a:p>
            <a:pPr algn="just"/>
            <a:r>
              <a:rPr lang="ru-RU" sz="2800" dirty="0" smtClean="0"/>
              <a:t>Ребенок  должен отвечает на вопрос полным ответом на двух языках.</a:t>
            </a:r>
          </a:p>
          <a:p>
            <a:endParaRPr lang="ru-RU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email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643570" y="1428736"/>
            <a:ext cx="3181462" cy="35718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email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143240" y="0"/>
            <a:ext cx="3181462" cy="35718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email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1500174"/>
            <a:ext cx="3181462" cy="35718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2771" name="Picture 3" descr="C:\Users\ПОЛЬЗОВАТЕЛЬ\Desktop\Разное\молодой профсоюзный лидер - 2015\2844472-0343c0c7c62d4bbc.gif"/>
          <p:cNvPicPr>
            <a:picLocks noChangeAspect="1" noChangeArrowheads="1" noCrop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143240" y="3786190"/>
            <a:ext cx="3033720" cy="330517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4000"/>
                            </p:stCondLst>
                            <p:childTnLst>
                              <p:par>
                                <p:cTn id="39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327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327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3" name="Picture 3" descr="C:\Users\ПОЛЬЗОВАТЕЛЬ\Desktop\картинки\Полянка\0_7c6ac_6f8dc470_XL.png"/>
          <p:cNvPicPr>
            <a:picLocks noChangeAspect="1" noChangeArrowheads="1"/>
          </p:cNvPicPr>
          <p:nvPr/>
        </p:nvPicPr>
        <p:blipFill>
          <a:blip r:embed="rId2" cstate="email"/>
          <a:srcRect b="14705"/>
          <a:stretch>
            <a:fillRect/>
          </a:stretch>
        </p:blipFill>
        <p:spPr bwMode="auto">
          <a:xfrm>
            <a:off x="0" y="4786298"/>
            <a:ext cx="9144000" cy="2071702"/>
          </a:xfrm>
          <a:prstGeom prst="rect">
            <a:avLst/>
          </a:prstGeom>
          <a:noFill/>
        </p:spPr>
      </p:pic>
      <p:pic>
        <p:nvPicPr>
          <p:cNvPr id="30722" name="Picture 2"/>
          <p:cNvPicPr>
            <a:picLocks noChangeAspect="1" noChangeArrowheads="1"/>
          </p:cNvPicPr>
          <p:nvPr/>
        </p:nvPicPr>
        <p:blipFill>
          <a:blip r:embed="rId3" cstate="email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5400000">
            <a:off x="6568277" y="3280563"/>
            <a:ext cx="3070227" cy="2081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email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5400000">
            <a:off x="1577165" y="3709191"/>
            <a:ext cx="3070227" cy="2081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 cstate="email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5400000">
            <a:off x="-280223" y="3709191"/>
            <a:ext cx="3070227" cy="2081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 cstate="email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5400000">
            <a:off x="4863313" y="3494877"/>
            <a:ext cx="3070227" cy="2081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24" name="Picture 4" descr="C:\Users\ПОЛЬЗОВАТЕЛЬ\Desktop\Разное\молодой профсоюзный лидер - 2015\2844483-d79f2a9b695b191e.gif"/>
          <p:cNvPicPr>
            <a:picLocks noChangeAspect="1" noChangeArrowheads="1" noCrop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3000364" y="214290"/>
            <a:ext cx="2533654" cy="3162303"/>
          </a:xfrm>
          <a:prstGeom prst="rect">
            <a:avLst/>
          </a:prstGeom>
          <a:noFill/>
        </p:spPr>
      </p:pic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3" cstate="email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5400000">
            <a:off x="3363115" y="3566315"/>
            <a:ext cx="3070227" cy="2081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4000"/>
                            </p:stCondLst>
                            <p:childTnLst>
                              <p:par>
                                <p:cTn id="39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6000"/>
                            </p:stCondLst>
                            <p:childTnLst>
                              <p:par>
                                <p:cTn id="56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8000"/>
                            </p:stCondLst>
                            <p:childTnLst>
                              <p:par>
                                <p:cTn id="73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07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07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07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072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07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072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07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072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07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072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072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9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4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9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5" dur="1000"/>
                                        <p:tgtEl>
                                          <p:spTgt spid="307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/>
          <p:cNvPicPr>
            <a:picLocks noChangeAspect="1" noChangeArrowheads="1"/>
          </p:cNvPicPr>
          <p:nvPr/>
        </p:nvPicPr>
        <p:blipFill>
          <a:blip r:embed="rId2" cstate="email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1142984"/>
            <a:ext cx="2429168" cy="32861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email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85786" y="2714620"/>
            <a:ext cx="2429168" cy="32861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email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786314" y="928670"/>
            <a:ext cx="2429168" cy="32861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email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715008" y="2285992"/>
            <a:ext cx="2429168" cy="32861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email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714832" y="3571876"/>
            <a:ext cx="2429168" cy="32861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 cstate="email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143108" y="3571876"/>
            <a:ext cx="2429168" cy="32861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3795" name="Picture 3" descr="F:\Alphabet-Red-Fantasy-9225.gif"/>
          <p:cNvPicPr>
            <a:picLocks noChangeAspect="1" noChangeArrowheads="1" noCrop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143108" y="642918"/>
            <a:ext cx="3643338" cy="364333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37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37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37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000"/>
                            </p:stCondLst>
                            <p:childTnLst>
                              <p:par>
                                <p:cTn id="38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4000"/>
                            </p:stCondLst>
                            <p:childTnLst>
                              <p:par>
                                <p:cTn id="49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5000"/>
                            </p:stCondLst>
                            <p:childTnLst>
                              <p:par>
                                <p:cTn id="60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4" dur="500"/>
                                        <p:tgtEl>
                                          <p:spTgt spid="337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7" name="Picture 3" descr="C:\Users\ПОЛЬЗОВАТЕЛЬ\Desktop\картинки\Тарелки\1_2.jpg"/>
          <p:cNvPicPr>
            <a:picLocks noChangeAspect="1" noChangeArrowheads="1"/>
          </p:cNvPicPr>
          <p:nvPr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85786" y="4786322"/>
            <a:ext cx="7500990" cy="2508250"/>
          </a:xfrm>
          <a:prstGeom prst="rect">
            <a:avLst/>
          </a:prstGeom>
          <a:noFill/>
        </p:spPr>
      </p:pic>
      <p:pic>
        <p:nvPicPr>
          <p:cNvPr id="31749" name="Picture 5" descr="C:\Users\ПОЛЬЗОВАТЕЛЬ\Desktop\картинки\Фрукты\1349_step2_4a929c7ab5cd3.jpg"/>
          <p:cNvPicPr>
            <a:picLocks noChangeAspect="1" noChangeArrowheads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215074" y="5175085"/>
            <a:ext cx="1785950" cy="1682915"/>
          </a:xfrm>
          <a:prstGeom prst="rect">
            <a:avLst/>
          </a:prstGeom>
          <a:noFill/>
        </p:spPr>
      </p:pic>
      <p:pic>
        <p:nvPicPr>
          <p:cNvPr id="7" name="Picture 5" descr="C:\Users\ПОЛЬЗОВАТЕЛЬ\Desktop\картинки\Фрукты\1349_step2_4a929c7ab5cd3.jpg"/>
          <p:cNvPicPr>
            <a:picLocks noChangeAspect="1" noChangeArrowheads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786314" y="5175085"/>
            <a:ext cx="1785950" cy="1682915"/>
          </a:xfrm>
          <a:prstGeom prst="rect">
            <a:avLst/>
          </a:prstGeom>
          <a:noFill/>
        </p:spPr>
      </p:pic>
      <p:pic>
        <p:nvPicPr>
          <p:cNvPr id="8" name="Picture 5" descr="C:\Users\ПОЛЬЗОВАТЕЛЬ\Desktop\картинки\Фрукты\1349_step2_4a929c7ab5cd3.jpg"/>
          <p:cNvPicPr>
            <a:picLocks noChangeAspect="1" noChangeArrowheads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071802" y="5175085"/>
            <a:ext cx="1785950" cy="1682915"/>
          </a:xfrm>
          <a:prstGeom prst="rect">
            <a:avLst/>
          </a:prstGeom>
          <a:noFill/>
        </p:spPr>
      </p:pic>
      <p:pic>
        <p:nvPicPr>
          <p:cNvPr id="9" name="Picture 5" descr="C:\Users\ПОЛЬЗОВАТЕЛЬ\Desktop\картинки\Фрукты\1349_step2_4a929c7ab5cd3.jpg"/>
          <p:cNvPicPr>
            <a:picLocks noChangeAspect="1" noChangeArrowheads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357290" y="4857760"/>
            <a:ext cx="1785950" cy="1682915"/>
          </a:xfrm>
          <a:prstGeom prst="rect">
            <a:avLst/>
          </a:prstGeom>
          <a:noFill/>
        </p:spPr>
      </p:pic>
      <p:pic>
        <p:nvPicPr>
          <p:cNvPr id="10" name="Picture 5" descr="C:\Users\ПОЛЬЗОВАТЕЛЬ\Desktop\картинки\Фрукты\1349_step2_4a929c7ab5cd3.jpg"/>
          <p:cNvPicPr>
            <a:picLocks noChangeAspect="1" noChangeArrowheads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572132" y="4000504"/>
            <a:ext cx="1785950" cy="1682915"/>
          </a:xfrm>
          <a:prstGeom prst="rect">
            <a:avLst/>
          </a:prstGeom>
          <a:noFill/>
        </p:spPr>
      </p:pic>
      <p:pic>
        <p:nvPicPr>
          <p:cNvPr id="11" name="Picture 5" descr="C:\Users\ПОЛЬЗОВАТЕЛЬ\Desktop\картинки\Фрукты\1349_step2_4a929c7ab5cd3.jpg"/>
          <p:cNvPicPr>
            <a:picLocks noChangeAspect="1" noChangeArrowheads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929058" y="3929066"/>
            <a:ext cx="1785950" cy="1682915"/>
          </a:xfrm>
          <a:prstGeom prst="rect">
            <a:avLst/>
          </a:prstGeom>
          <a:noFill/>
        </p:spPr>
      </p:pic>
      <p:pic>
        <p:nvPicPr>
          <p:cNvPr id="12" name="Picture 5" descr="C:\Users\ПОЛЬЗОВАТЕЛЬ\Desktop\картинки\Фрукты\1349_step2_4a929c7ab5cd3.jpg"/>
          <p:cNvPicPr>
            <a:picLocks noChangeAspect="1" noChangeArrowheads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214546" y="3786190"/>
            <a:ext cx="1785950" cy="1682915"/>
          </a:xfrm>
          <a:prstGeom prst="rect">
            <a:avLst/>
          </a:prstGeom>
          <a:noFill/>
        </p:spPr>
      </p:pic>
      <p:pic>
        <p:nvPicPr>
          <p:cNvPr id="13" name="Picture 5" descr="C:\Users\ПОЛЬЗОВАТЕЛЬ\Desktop\картинки\Фрукты\1349_step2_4a929c7ab5cd3.jpg"/>
          <p:cNvPicPr>
            <a:picLocks noChangeAspect="1" noChangeArrowheads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786314" y="2857496"/>
            <a:ext cx="1785950" cy="1682915"/>
          </a:xfrm>
          <a:prstGeom prst="rect">
            <a:avLst/>
          </a:prstGeom>
          <a:noFill/>
        </p:spPr>
      </p:pic>
      <p:pic>
        <p:nvPicPr>
          <p:cNvPr id="14" name="Picture 5" descr="C:\Users\ПОЛЬЗОВАТЕЛЬ\Desktop\картинки\Фрукты\1349_step2_4a929c7ab5cd3.jpg"/>
          <p:cNvPicPr>
            <a:picLocks noChangeAspect="1" noChangeArrowheads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143240" y="2571744"/>
            <a:ext cx="1785950" cy="1682915"/>
          </a:xfrm>
          <a:prstGeom prst="rect">
            <a:avLst/>
          </a:prstGeom>
          <a:noFill/>
        </p:spPr>
      </p:pic>
      <p:pic>
        <p:nvPicPr>
          <p:cNvPr id="15" name="Picture 5" descr="C:\Users\ПОЛЬЗОВАТЕЛЬ\Desktop\картинки\Фрукты\1349_step2_4a929c7ab5cd3.jpg"/>
          <p:cNvPicPr>
            <a:picLocks noChangeAspect="1" noChangeArrowheads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000496" y="1643050"/>
            <a:ext cx="1785950" cy="1682915"/>
          </a:xfrm>
          <a:prstGeom prst="rect">
            <a:avLst/>
          </a:prstGeom>
          <a:noFill/>
        </p:spPr>
      </p:pic>
      <p:pic>
        <p:nvPicPr>
          <p:cNvPr id="31750" name="Picture 6" descr="F:\1485799-b26da234a83a5bd5.gif"/>
          <p:cNvPicPr>
            <a:picLocks noChangeAspect="1" noChangeArrowheads="1" noCrop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1" y="0"/>
            <a:ext cx="1857356" cy="2433217"/>
          </a:xfrm>
          <a:prstGeom prst="rect">
            <a:avLst/>
          </a:prstGeom>
          <a:noFill/>
        </p:spPr>
      </p:pic>
      <p:pic>
        <p:nvPicPr>
          <p:cNvPr id="31751" name="Picture 7" descr="F:\ovoetjes-1.gif"/>
          <p:cNvPicPr>
            <a:picLocks noChangeAspect="1" noChangeArrowheads="1" noCrop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1500166" y="214290"/>
            <a:ext cx="2000264" cy="289227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17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17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17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17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17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500"/>
                            </p:stCondLst>
                            <p:childTnLst>
                              <p:par>
                                <p:cTn id="32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3500"/>
                            </p:stCondLst>
                            <p:childTnLst>
                              <p:par>
                                <p:cTn id="43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4500"/>
                            </p:stCondLst>
                            <p:childTnLst>
                              <p:par>
                                <p:cTn id="54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5500"/>
                            </p:stCondLst>
                            <p:childTnLst>
                              <p:par>
                                <p:cTn id="65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6500"/>
                            </p:stCondLst>
                            <p:childTnLst>
                              <p:par>
                                <p:cTn id="76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5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7500"/>
                            </p:stCondLst>
                            <p:childTnLst>
                              <p:par>
                                <p:cTn id="87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8500"/>
                            </p:stCondLst>
                            <p:childTnLst>
                              <p:par>
                                <p:cTn id="98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7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9500"/>
                            </p:stCondLst>
                            <p:childTnLst>
                              <p:par>
                                <p:cTn id="109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3" dur="500" fill="hold"/>
                                        <p:tgtEl>
                                          <p:spTgt spid="317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500" fill="hold"/>
                                        <p:tgtEl>
                                          <p:spTgt spid="317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5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7" dur="500" fill="hold"/>
                                        <p:tgtEl>
                                          <p:spTgt spid="317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500" fill="hold"/>
                                        <p:tgtEl>
                                          <p:spTgt spid="317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65</Words>
  <Application>Microsoft Office PowerPoint</Application>
  <PresentationFormat>Экран (4:3)</PresentationFormat>
  <Paragraphs>29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Слайд 1</vt:lpstr>
      <vt:lpstr>Исәнмесез, балалар!  Хәлләрегез ничек?</vt:lpstr>
      <vt:lpstr>Дидактик уен  «Унга кадәр саныйбыз»</vt:lpstr>
      <vt:lpstr>Задачи :</vt:lpstr>
      <vt:lpstr>Ход игры:  </vt:lpstr>
      <vt:lpstr>Слайд 6</vt:lpstr>
      <vt:lpstr>Слайд 7</vt:lpstr>
      <vt:lpstr>Слайд 8</vt:lpstr>
      <vt:lpstr>Слайд 9</vt:lpstr>
      <vt:lpstr>Слайд 10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АНЕЛА</dc:creator>
  <cp:lastModifiedBy>Шагитова</cp:lastModifiedBy>
  <cp:revision>1</cp:revision>
  <dcterms:created xsi:type="dcterms:W3CDTF">2015-11-27T13:09:51Z</dcterms:created>
  <dcterms:modified xsi:type="dcterms:W3CDTF">2015-11-27T13:14:38Z</dcterms:modified>
</cp:coreProperties>
</file>