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>
      <p:cViewPr varScale="1">
        <p:scale>
          <a:sx n="84" d="100"/>
          <a:sy n="84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636BD-D135-4032-9359-DBC6E5FD4E81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F2486-857A-4314-BCE5-3D60CC465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2486-857A-4314-BCE5-3D60CC46523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A339-3FA9-4FB3-B0E8-8EE1603C977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3607B2-D639-4E2F-BEEB-0534BEDE2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A339-3FA9-4FB3-B0E8-8EE1603C977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07B2-D639-4E2F-BEEB-0534BEDE2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A339-3FA9-4FB3-B0E8-8EE1603C977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07B2-D639-4E2F-BEEB-0534BEDE2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A339-3FA9-4FB3-B0E8-8EE1603C977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3607B2-D639-4E2F-BEEB-0534BEDE2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A339-3FA9-4FB3-B0E8-8EE1603C977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07B2-D639-4E2F-BEEB-0534BEDE24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A339-3FA9-4FB3-B0E8-8EE1603C977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07B2-D639-4E2F-BEEB-0534BEDE2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A339-3FA9-4FB3-B0E8-8EE1603C977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3607B2-D639-4E2F-BEEB-0534BEDE24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A339-3FA9-4FB3-B0E8-8EE1603C977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07B2-D639-4E2F-BEEB-0534BEDE2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A339-3FA9-4FB3-B0E8-8EE1603C977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07B2-D639-4E2F-BEEB-0534BEDE2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A339-3FA9-4FB3-B0E8-8EE1603C977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07B2-D639-4E2F-BEEB-0534BEDE2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A339-3FA9-4FB3-B0E8-8EE1603C977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07B2-D639-4E2F-BEEB-0534BEDE24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78A339-3FA9-4FB3-B0E8-8EE1603C977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3607B2-D639-4E2F-BEEB-0534BEDE24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52928" cy="237626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Обобщающий урок по теме</a:t>
            </a:r>
            <a:br>
              <a:rPr lang="ru-RU" sz="4400" dirty="0" smtClean="0">
                <a:solidFill>
                  <a:srgbClr val="7030A0"/>
                </a:solidFill>
              </a:rPr>
            </a:br>
            <a:r>
              <a:rPr lang="ru-RU" sz="4400" dirty="0" smtClean="0">
                <a:solidFill>
                  <a:srgbClr val="7030A0"/>
                </a:solidFill>
              </a:rPr>
              <a:t>                    </a:t>
            </a:r>
            <a:br>
              <a:rPr lang="ru-RU" sz="4400" dirty="0" smtClean="0">
                <a:solidFill>
                  <a:srgbClr val="7030A0"/>
                </a:solidFill>
              </a:rPr>
            </a:br>
            <a:r>
              <a:rPr lang="ru-RU" sz="4400" dirty="0" smtClean="0">
                <a:solidFill>
                  <a:srgbClr val="7030A0"/>
                </a:solidFill>
              </a:rPr>
              <a:t>« Политика».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5976" y="3356992"/>
            <a:ext cx="46805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Я не занимаюсь политикой.-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А знаете, это все равно,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Что сказать: « Не занимаюсь жизнью».</a:t>
            </a:r>
          </a:p>
          <a:p>
            <a:r>
              <a:rPr lang="ru-RU" dirty="0" smtClean="0"/>
              <a:t>( Ж. Рене, французский писатель)</a:t>
            </a:r>
            <a:endParaRPr lang="ru-RU" dirty="0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653137"/>
            <a:ext cx="1166664" cy="86409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059832" y="332656"/>
            <a:ext cx="2952328" cy="13681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Формы правления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19672" y="1628800"/>
            <a:ext cx="158417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68144" y="1700808"/>
            <a:ext cx="1368152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3068960"/>
            <a:ext cx="241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Монархия</a:t>
            </a:r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51520" y="3717032"/>
            <a:ext cx="576064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35696" y="3645024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9512" y="4797152"/>
            <a:ext cx="1498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Абсолютная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39752" y="4725144"/>
            <a:ext cx="172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Ограниченная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67744" y="5085184"/>
            <a:ext cx="242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  1) конституционная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9752" y="5445224"/>
            <a:ext cx="2227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2) парламентская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84168" y="328498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Республика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868144" y="386104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1) президентская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84168" y="4221088"/>
            <a:ext cx="216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2)парламентская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84168" y="4581128"/>
            <a:ext cx="190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3)смешенная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8" grpId="0" build="p"/>
      <p:bldP spid="18" grpId="0" build="p"/>
      <p:bldP spid="20" grpId="0" build="p"/>
      <p:bldP spid="24" grpId="0" build="p"/>
      <p:bldP spid="25" grpId="0" build="p"/>
      <p:bldP spid="26" grpId="0" build="p"/>
      <p:bldP spid="27" grpId="0" build="p"/>
      <p:bldP spid="28" grpId="0" build="p"/>
      <p:bldP spid="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627784" y="332656"/>
            <a:ext cx="3528392" cy="15121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Форма территориального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государственного устройства</a:t>
            </a:r>
            <a:endParaRPr lang="ru-RU" dirty="0">
              <a:solidFill>
                <a:srgbClr val="7030A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835696" y="1700808"/>
            <a:ext cx="1008112" cy="201622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724128" y="1916832"/>
            <a:ext cx="720080" cy="187220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55576" y="4005064"/>
            <a:ext cx="2160240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Федерация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4005064"/>
            <a:ext cx="2232248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Унитарное государство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build="p" animBg="1"/>
      <p:bldP spid="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10600" cy="64807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Установите соответствие признаков и функций государства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620688"/>
            <a:ext cx="4320480" cy="61381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Понятия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6016" y="764704"/>
            <a:ext cx="4248472" cy="36004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Сущность данных понятий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1444" y="1196753"/>
            <a:ext cx="8862556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1. Президентская республика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2.Абсолютная монархия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3. Федерация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4. Унитарное государство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5.Парламентская республика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6.Активное избирательное право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7) Пассивное избирательное право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8. Тоталитаризм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9. Авторитаризм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1960" y="1196752"/>
            <a:ext cx="4932040" cy="5661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А) при этой форме правления правительство формируется парламентом из представителей той </a:t>
            </a:r>
          </a:p>
          <a:p>
            <a:pPr>
              <a:buNone/>
            </a:pPr>
            <a:r>
              <a:rPr lang="ru-RU" sz="1400" dirty="0" smtClean="0"/>
              <a:t>Б) политический режим, при котором власть сосредоточена в руках одного человека или в одном органе управления</a:t>
            </a:r>
          </a:p>
          <a:p>
            <a:pPr>
              <a:buNone/>
            </a:pPr>
            <a:r>
              <a:rPr lang="ru-RU" sz="1400" dirty="0" smtClean="0"/>
              <a:t>В) политический режим, при котором осуществляется абсолютный контроль над всеми областями общественной жизни.</a:t>
            </a:r>
          </a:p>
          <a:p>
            <a:pPr>
              <a:buNone/>
            </a:pPr>
            <a:r>
              <a:rPr lang="ru-RU" sz="1400" dirty="0" smtClean="0"/>
              <a:t>Г)право быть избранным</a:t>
            </a:r>
          </a:p>
          <a:p>
            <a:pPr>
              <a:buNone/>
            </a:pPr>
            <a:r>
              <a:rPr lang="ru-RU" sz="1400" dirty="0" smtClean="0"/>
              <a:t>Д) при этой форме правления президент совмещает функции главы государства и главы правительства.</a:t>
            </a:r>
          </a:p>
          <a:p>
            <a:pPr>
              <a:buNone/>
            </a:pPr>
            <a:r>
              <a:rPr lang="ru-RU" sz="1400" dirty="0" smtClean="0"/>
              <a:t>Ж) государство, состоящее из государственных территориальных единиц, не имеющих своей конституции, своих законов, своих правительств.</a:t>
            </a:r>
          </a:p>
          <a:p>
            <a:pPr>
              <a:buNone/>
            </a:pPr>
            <a:r>
              <a:rPr lang="ru-RU" sz="1400" dirty="0" smtClean="0"/>
              <a:t>З)формы государственного устройства, при которой входящие в состав государства единицы имеют собственные конституции, исполнительные и законодательные органы власти…</a:t>
            </a:r>
          </a:p>
          <a:p>
            <a:pPr>
              <a:buNone/>
            </a:pPr>
            <a:r>
              <a:rPr lang="ru-RU" sz="1400" dirty="0" smtClean="0"/>
              <a:t>И) право избирать</a:t>
            </a:r>
          </a:p>
          <a:p>
            <a:pPr>
              <a:buNone/>
            </a:pPr>
            <a:r>
              <a:rPr lang="ru-RU" sz="1400" dirty="0" smtClean="0"/>
              <a:t>К) это форма правления, при которой власть находиться в руках одного человека и передается по наследству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Демократическое государство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132856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1. « Демократия- наихудшая форма правления, если не считать остальных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2276872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( У. Черчилль)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38610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2. « Демократия- это власть народа, избранная народом и для народа.»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4293096"/>
            <a:ext cx="184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( А. Линкольн)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Политическое устройство РФ.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47864" y="1340768"/>
            <a:ext cx="2736304" cy="100811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 Государственная власть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19672" y="2492896"/>
            <a:ext cx="1368152" cy="136815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644008" y="2636912"/>
            <a:ext cx="0" cy="16561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156176" y="2564904"/>
            <a:ext cx="1368152" cy="151216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95536" y="3933056"/>
            <a:ext cx="2160240" cy="11521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Исполнительная власть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79912" y="4581128"/>
            <a:ext cx="2160240" cy="122413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Законодательная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32240" y="4221088"/>
            <a:ext cx="2088232" cy="129614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Судебная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1560" y="1484784"/>
            <a:ext cx="2160240" cy="86409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?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11" grpId="0" build="p" animBg="1"/>
      <p:bldP spid="12" grpId="0" build="p" animBg="1"/>
      <p:bldP spid="13" grpId="0" build="p" animBg="1"/>
      <p:bldP spid="1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Домашнее задание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844824"/>
            <a:ext cx="7790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Подготовиться к контрольному тестированию. Повторить п. 1-7.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://openclipart.org/image/800px/svg_to_png/30199/face-win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29000"/>
            <a:ext cx="3600400" cy="32275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flipH="1">
            <a:off x="4252675" y="4941168"/>
            <a:ext cx="377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Спасибо за работу на уроке.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35280" cy="1008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550249"/>
            <a:ext cx="9144000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Прочитайте рассуждения немецкого ученого- политолога М.Вебера (1864-1920)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«Что мы понимаем под политикой? Это понятие имеет чрезвычайно широкий смысл и охватывает все виды деятельности по самостоятельному руководству. Говорят о валютной политике банков, о политике профсоюзов во время забастовки; можно говорить о школьной политике городской общины, о политике правления, руководящего корпорацией, даже о политике умной жены, которая стремится управлять своим мужем. Конечно, сейчас мы не берем столь широкое понятие за основу наших рассуждений. Мы намереваемся в данном случае говорить только о руководстве или оказании влияния на руководство политическим союзом, то есть в наши дни- государством.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Итак, политика, судя по всему, означает стремление к участию во власти или к оказанию влияния на распределение власти, будь то между государствами, будь то внутри государства между группами людей, которые оно в себя заключает»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179512" y="4910440"/>
            <a:ext cx="43204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Вопрос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Что такое политика: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в широком смысле слова?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в узком смысле слова?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Выделите эти два значения в тексте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844824"/>
            <a:ext cx="7992888" cy="224676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1. Это слово греческого происхождения и изначально означало искусство управления государством, государственная деятельность. В наше время этим словом называют деятельностью связанную с отношениями между большими общественными группами, социальными слоями, нациями. Эта деятельность, связанная с определением задач и функций государства.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4365104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2.Важнейший элемент общественной организации. Позволяет при необходимости принуждать большие массы людей к выполнению тех или иных задач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548680"/>
            <a:ext cx="676875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Терминологический диктант 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548680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3.Добровальная политическая организация,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объединяющая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группу единомышленников выражающих интересы определенных социальных сил; ставит своей целью завоевание власти для реализации этих интересов и потребностей.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204864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4.Форма правления, при которой верховная власть в государстве принадлежит единоличному правителю, который наследует власть.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573016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5. Форма правления, при которой источником власти признается народ и формирование высших органов власти осуществляется путем выборов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941168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6.Средство и формы, с помощью  которых государство воздействует на общество, осуществляя свою власть, а общество, в свою очередь, влияет на государство.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620688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7. Устойчивая политическая правовая связь человека с государством. Выражается в совокупности их – гражданина и государства- взаимных прав и обязанностей.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179512" y="2132856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8.Основной закон государства, обладающий высшей юридической силой, определяющий основы государственного строя, организацию государственной власти, основные права и свободы человека и гражданина.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386104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9. Парламент Российской Федерации.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458200" cy="936104"/>
          </a:xfrm>
        </p:spPr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41277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412776"/>
            <a:ext cx="3816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Политика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u="sng" dirty="0" smtClean="0">
                <a:solidFill>
                  <a:srgbClr val="0070C0"/>
                </a:solidFill>
              </a:rPr>
              <a:t>Политическая власть</a:t>
            </a:r>
          </a:p>
          <a:p>
            <a:pPr marL="342900" indent="-342900">
              <a:buAutoNum type="arabicPeriod"/>
            </a:pPr>
            <a:endParaRPr lang="ru-RU" u="sng" dirty="0">
              <a:solidFill>
                <a:srgbClr val="00B050"/>
              </a:solidFill>
            </a:endParaRPr>
          </a:p>
          <a:p>
            <a:pPr marL="342900" indent="-342900">
              <a:buAutoNum type="arabicPeriod"/>
            </a:pPr>
            <a:r>
              <a:rPr lang="ru-RU" u="sng" dirty="0" smtClean="0">
                <a:solidFill>
                  <a:srgbClr val="00B050"/>
                </a:solidFill>
              </a:rPr>
              <a:t>Политическая партия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Монархия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u="sng" dirty="0" smtClean="0">
                <a:solidFill>
                  <a:srgbClr val="FF0000"/>
                </a:solidFill>
              </a:rPr>
              <a:t>Республика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1340768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</a:rPr>
              <a:t>6. Политический режим</a:t>
            </a:r>
          </a:p>
          <a:p>
            <a:endParaRPr lang="ru-RU" dirty="0"/>
          </a:p>
          <a:p>
            <a:r>
              <a:rPr lang="ru-RU" u="sng" dirty="0" smtClean="0">
                <a:solidFill>
                  <a:srgbClr val="C00000"/>
                </a:solidFill>
              </a:rPr>
              <a:t>7.Гражданство</a:t>
            </a:r>
          </a:p>
          <a:p>
            <a:endParaRPr lang="ru-RU" u="sng" dirty="0">
              <a:solidFill>
                <a:srgbClr val="00B0F0"/>
              </a:solidFill>
            </a:endParaRPr>
          </a:p>
          <a:p>
            <a:r>
              <a:rPr lang="ru-RU" u="sng" dirty="0" smtClean="0">
                <a:solidFill>
                  <a:srgbClr val="00B0F0"/>
                </a:solidFill>
              </a:rPr>
              <a:t>8.Конституция</a:t>
            </a:r>
          </a:p>
          <a:p>
            <a:endParaRPr lang="ru-RU" dirty="0"/>
          </a:p>
          <a:p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</a:rPr>
              <a:t>9.Федеральное собрание</a:t>
            </a:r>
            <a:endParaRPr lang="ru-RU" u="sng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6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458200" cy="10801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Государство: признаки и формы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84249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C00000"/>
                </a:solidFill>
              </a:rPr>
              <a:t>О чем идет речь?</a:t>
            </a:r>
          </a:p>
          <a:p>
            <a:r>
              <a:rPr lang="ru-RU" sz="2800" dirty="0" smtClean="0"/>
              <a:t>« …- политическая целостность, созданная национальным или многонациональной общностью на определенной территории, где с помощью политической элиты, монополизирующей власти, поддерживается юридический порядок, включая законное право применения насилия»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8458200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Проверим задание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971600" y="1196752"/>
            <a:ext cx="28083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Признаки государства :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0070C0"/>
                </a:solidFill>
              </a:rPr>
              <a:t>1.Единство территории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2.Публичная власть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3.Суверенитет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4.Законадательная деятельность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5.Налоговые сборы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1124744"/>
            <a:ext cx="36724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Функции государства:</a:t>
            </a:r>
          </a:p>
          <a:p>
            <a:endParaRPr lang="ru-RU" sz="1600" dirty="0"/>
          </a:p>
          <a:p>
            <a:r>
              <a:rPr lang="ru-RU" sz="1600" dirty="0" smtClean="0">
                <a:solidFill>
                  <a:srgbClr val="0070C0"/>
                </a:solidFill>
              </a:rPr>
              <a:t>Внутренние-</a:t>
            </a:r>
            <a:r>
              <a:rPr lang="ru-RU" sz="1600" dirty="0" smtClean="0"/>
              <a:t> поддержание и охрана общественного порядка, поддержка незащищенных слоев населения, регулирование экономических процессов, установление правовых норм и контроль за их выполнением, создание условий для удовлетворение материальных и духовных благ человека, поддержка </a:t>
            </a:r>
            <a:r>
              <a:rPr lang="ru-RU" sz="1600" dirty="0" err="1" smtClean="0"/>
              <a:t>образования,медецины,науки</a:t>
            </a:r>
            <a:r>
              <a:rPr lang="ru-RU" sz="1600" dirty="0" smtClean="0"/>
              <a:t> и т.д.</a:t>
            </a:r>
          </a:p>
          <a:p>
            <a:endParaRPr lang="ru-RU" sz="1600" dirty="0"/>
          </a:p>
          <a:p>
            <a:r>
              <a:rPr lang="ru-RU" sz="1600" dirty="0" err="1" smtClean="0">
                <a:solidFill>
                  <a:srgbClr val="0070C0"/>
                </a:solidFill>
              </a:rPr>
              <a:t>Внешние</a:t>
            </a:r>
            <a:r>
              <a:rPr lang="ru-RU" sz="1600" dirty="0" err="1" smtClean="0"/>
              <a:t>-взаимовыгодное</a:t>
            </a:r>
            <a:r>
              <a:rPr lang="ru-RU" sz="1600" dirty="0" smtClean="0"/>
              <a:t> сотрудничества в различных сферах с другими </a:t>
            </a:r>
            <a:r>
              <a:rPr lang="ru-RU" sz="1600" dirty="0" err="1" smtClean="0"/>
              <a:t>страными</a:t>
            </a:r>
            <a:r>
              <a:rPr lang="ru-RU" sz="1600" dirty="0" smtClean="0"/>
              <a:t>, а также обеспечение обороноспособности страны</a:t>
            </a:r>
            <a:endParaRPr lang="ru-RU" sz="1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582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Заполните схемы</a:t>
            </a:r>
            <a:r>
              <a:rPr lang="en-US" sz="3200" dirty="0" smtClean="0">
                <a:solidFill>
                  <a:srgbClr val="7030A0"/>
                </a:solidFill>
              </a:rPr>
              <a:t/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 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59832" y="1196752"/>
            <a:ext cx="2880320" cy="1008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Политические режимы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1763688" y="2060848"/>
            <a:ext cx="1440160" cy="122413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572000" y="2420888"/>
            <a:ext cx="0" cy="16561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868144" y="2204864"/>
            <a:ext cx="1368152" cy="144016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467544" y="3356992"/>
            <a:ext cx="2376264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Демократия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491880" y="4149080"/>
            <a:ext cx="2448272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Тоталитаризм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444208" y="3717032"/>
            <a:ext cx="2448272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Авторитаризм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21" grpId="0" build="p" animBg="1"/>
      <p:bldP spid="23" grpId="0" build="p" animBg="1"/>
      <p:bldP spid="2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299</TotalTime>
  <Words>822</Words>
  <Application>Microsoft Office PowerPoint</Application>
  <PresentationFormat>Экран (4:3)</PresentationFormat>
  <Paragraphs>134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Обобщающий урок по теме                      « Политика».</vt:lpstr>
      <vt:lpstr> </vt:lpstr>
      <vt:lpstr>Слайд 3</vt:lpstr>
      <vt:lpstr>Слайд 4</vt:lpstr>
      <vt:lpstr>Слайд 5</vt:lpstr>
      <vt:lpstr>Проверь себя</vt:lpstr>
      <vt:lpstr>Государство: признаки и формы</vt:lpstr>
      <vt:lpstr>Проверим задание</vt:lpstr>
      <vt:lpstr>Заполните схемы  </vt:lpstr>
      <vt:lpstr> </vt:lpstr>
      <vt:lpstr>Слайд 11</vt:lpstr>
      <vt:lpstr>Установите соответствие признаков и функций государства</vt:lpstr>
      <vt:lpstr>Демократическое государство</vt:lpstr>
      <vt:lpstr>Политическое устройство РФ.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« Политика»</dc:title>
  <dc:creator>Admin</dc:creator>
  <cp:lastModifiedBy>Admin</cp:lastModifiedBy>
  <cp:revision>35</cp:revision>
  <dcterms:created xsi:type="dcterms:W3CDTF">2012-11-17T11:21:33Z</dcterms:created>
  <dcterms:modified xsi:type="dcterms:W3CDTF">2012-11-17T23:48:46Z</dcterms:modified>
</cp:coreProperties>
</file>