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59" r:id="rId4"/>
    <p:sldId id="260" r:id="rId5"/>
    <p:sldId id="261" r:id="rId6"/>
    <p:sldId id="298" r:id="rId7"/>
    <p:sldId id="262" r:id="rId8"/>
    <p:sldId id="281" r:id="rId9"/>
    <p:sldId id="265" r:id="rId10"/>
    <p:sldId id="266" r:id="rId11"/>
    <p:sldId id="280" r:id="rId12"/>
    <p:sldId id="299" r:id="rId13"/>
    <p:sldId id="271" r:id="rId14"/>
    <p:sldId id="269" r:id="rId15"/>
    <p:sldId id="270" r:id="rId16"/>
    <p:sldId id="274" r:id="rId17"/>
    <p:sldId id="277" r:id="rId18"/>
    <p:sldId id="278" r:id="rId19"/>
    <p:sldId id="282" r:id="rId20"/>
    <p:sldId id="283" r:id="rId21"/>
    <p:sldId id="285" r:id="rId22"/>
    <p:sldId id="284" r:id="rId23"/>
    <p:sldId id="287" r:id="rId24"/>
    <p:sldId id="288" r:id="rId25"/>
    <p:sldId id="292" r:id="rId26"/>
    <p:sldId id="290" r:id="rId27"/>
    <p:sldId id="296" r:id="rId28"/>
    <p:sldId id="297"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9" autoAdjust="0"/>
    <p:restoredTop sz="86370" autoAdjust="0"/>
  </p:normalViewPr>
  <p:slideViewPr>
    <p:cSldViewPr>
      <p:cViewPr varScale="1">
        <p:scale>
          <a:sx n="89" d="100"/>
          <a:sy n="89" d="100"/>
        </p:scale>
        <p:origin x="-1698" y="-108"/>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a:t>Образец заголовка</a:t>
            </a:r>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3" name="Rectangle 23"/>
          <p:cNvSpPr>
            <a:spLocks noGrp="1" noChangeArrowheads="1"/>
          </p:cNvSpPr>
          <p:nvPr>
            <p:ph type="dt" sz="quarter" idx="10"/>
          </p:nvPr>
        </p:nvSpPr>
        <p:spPr/>
        <p:txBody>
          <a:bodyPr/>
          <a:lstStyle>
            <a:lvl1pPr>
              <a:defRPr/>
            </a:lvl1pPr>
          </a:lstStyle>
          <a:p>
            <a:pPr>
              <a:defRPr/>
            </a:pPr>
            <a:endParaRPr lang="ru-RU"/>
          </a:p>
        </p:txBody>
      </p:sp>
      <p:sp>
        <p:nvSpPr>
          <p:cNvPr id="24" name="Rectangle 24"/>
          <p:cNvSpPr>
            <a:spLocks noGrp="1" noChangeArrowheads="1"/>
          </p:cNvSpPr>
          <p:nvPr>
            <p:ph type="ftr" sz="quarter" idx="11"/>
          </p:nvPr>
        </p:nvSpPr>
        <p:spPr/>
        <p:txBody>
          <a:bodyPr/>
          <a:lstStyle>
            <a:lvl1pPr>
              <a:defRPr/>
            </a:lvl1pPr>
          </a:lstStyle>
          <a:p>
            <a:pPr>
              <a:defRPr/>
            </a:pPr>
            <a:endParaRPr lang="ru-RU"/>
          </a:p>
        </p:txBody>
      </p:sp>
      <p:sp>
        <p:nvSpPr>
          <p:cNvPr id="25" name="Rectangle 25"/>
          <p:cNvSpPr>
            <a:spLocks noGrp="1" noChangeArrowheads="1"/>
          </p:cNvSpPr>
          <p:nvPr>
            <p:ph type="sldNum" sz="quarter" idx="12"/>
          </p:nvPr>
        </p:nvSpPr>
        <p:spPr/>
        <p:txBody>
          <a:bodyPr/>
          <a:lstStyle>
            <a:lvl1pPr>
              <a:defRPr/>
            </a:lvl1pPr>
          </a:lstStyle>
          <a:p>
            <a:pPr>
              <a:defRPr/>
            </a:pPr>
            <a:fld id="{2C537D03-7641-41C8-9EC9-28B79321FAD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D3264FC2-E80A-4D6D-8CEA-34094774E84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894171ED-27DA-467B-AAF1-771632FFD69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B440B6C3-8545-48AD-AEFA-64DBF2CF87F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9F2E8311-0107-48E5-B8E0-6B88AF6CE534}"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pPr>
              <a:defRPr/>
            </a:pPr>
            <a:endParaRPr lang="ru-RU"/>
          </a:p>
        </p:txBody>
      </p:sp>
      <p:sp>
        <p:nvSpPr>
          <p:cNvPr id="8" name="Rectangle 24"/>
          <p:cNvSpPr>
            <a:spLocks noGrp="1" noChangeArrowheads="1"/>
          </p:cNvSpPr>
          <p:nvPr>
            <p:ph type="ftr" sz="quarter" idx="11"/>
          </p:nvPr>
        </p:nvSpPr>
        <p:spPr>
          <a:ln/>
        </p:spPr>
        <p:txBody>
          <a:bodyPr/>
          <a:lstStyle>
            <a:lvl1pPr>
              <a:defRPr/>
            </a:lvl1pPr>
          </a:lstStyle>
          <a:p>
            <a:pPr>
              <a:defRPr/>
            </a:pPr>
            <a:endParaRPr lang="ru-RU"/>
          </a:p>
        </p:txBody>
      </p:sp>
      <p:sp>
        <p:nvSpPr>
          <p:cNvPr id="9" name="Rectangle 25"/>
          <p:cNvSpPr>
            <a:spLocks noGrp="1" noChangeArrowheads="1"/>
          </p:cNvSpPr>
          <p:nvPr>
            <p:ph type="sldNum" sz="quarter" idx="12"/>
          </p:nvPr>
        </p:nvSpPr>
        <p:spPr>
          <a:ln/>
        </p:spPr>
        <p:txBody>
          <a:bodyPr/>
          <a:lstStyle>
            <a:lvl1pPr>
              <a:defRPr/>
            </a:lvl1pPr>
          </a:lstStyle>
          <a:p>
            <a:pPr>
              <a:defRPr/>
            </a:pPr>
            <a:fld id="{11A867EE-CD68-422E-8B04-0B52E3F4E39A}"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3"/>
          <p:cNvSpPr>
            <a:spLocks noGrp="1" noChangeArrowheads="1"/>
          </p:cNvSpPr>
          <p:nvPr>
            <p:ph type="dt" sz="half" idx="10"/>
          </p:nvPr>
        </p:nvSpPr>
        <p:spPr>
          <a:ln/>
        </p:spPr>
        <p:txBody>
          <a:bodyPr/>
          <a:lstStyle>
            <a:lvl1pPr>
              <a:defRPr/>
            </a:lvl1pPr>
          </a:lstStyle>
          <a:p>
            <a:pPr>
              <a:defRPr/>
            </a:pPr>
            <a:endParaRPr lang="ru-RU"/>
          </a:p>
        </p:txBody>
      </p:sp>
      <p:sp>
        <p:nvSpPr>
          <p:cNvPr id="4" name="Rectangle 24"/>
          <p:cNvSpPr>
            <a:spLocks noGrp="1" noChangeArrowheads="1"/>
          </p:cNvSpPr>
          <p:nvPr>
            <p:ph type="ftr" sz="quarter" idx="11"/>
          </p:nvPr>
        </p:nvSpPr>
        <p:spPr>
          <a:ln/>
        </p:spPr>
        <p:txBody>
          <a:bodyPr/>
          <a:lstStyle>
            <a:lvl1pPr>
              <a:defRPr/>
            </a:lvl1pPr>
          </a:lstStyle>
          <a:p>
            <a:pPr>
              <a:defRPr/>
            </a:pPr>
            <a:endParaRPr lang="ru-RU"/>
          </a:p>
        </p:txBody>
      </p:sp>
      <p:sp>
        <p:nvSpPr>
          <p:cNvPr id="5" name="Rectangle 25"/>
          <p:cNvSpPr>
            <a:spLocks noGrp="1" noChangeArrowheads="1"/>
          </p:cNvSpPr>
          <p:nvPr>
            <p:ph type="sldNum" sz="quarter" idx="12"/>
          </p:nvPr>
        </p:nvSpPr>
        <p:spPr>
          <a:ln/>
        </p:spPr>
        <p:txBody>
          <a:bodyPr/>
          <a:lstStyle>
            <a:lvl1pPr>
              <a:defRPr/>
            </a:lvl1pPr>
          </a:lstStyle>
          <a:p>
            <a:pPr>
              <a:defRPr/>
            </a:pPr>
            <a:fld id="{7395A51F-E007-4A6D-B118-66759B3214A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A2E82A87-0F17-42BE-A180-F94DD17DADE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32AF048A-C89D-443C-B741-B37C08724AD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29C6CFCC-511E-4D08-9B88-2C04E3A56E8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pPr>
              <a:defRPr/>
            </a:pPr>
            <a:endParaRPr lang="ru-RU"/>
          </a:p>
        </p:txBody>
      </p:sp>
      <p:sp>
        <p:nvSpPr>
          <p:cNvPr id="8" name="Rectangle 24"/>
          <p:cNvSpPr>
            <a:spLocks noGrp="1" noChangeArrowheads="1"/>
          </p:cNvSpPr>
          <p:nvPr>
            <p:ph type="ftr" sz="quarter" idx="11"/>
          </p:nvPr>
        </p:nvSpPr>
        <p:spPr>
          <a:ln/>
        </p:spPr>
        <p:txBody>
          <a:bodyPr/>
          <a:lstStyle>
            <a:lvl1pPr>
              <a:defRPr/>
            </a:lvl1pPr>
          </a:lstStyle>
          <a:p>
            <a:pPr>
              <a:defRPr/>
            </a:pPr>
            <a:endParaRPr lang="ru-RU"/>
          </a:p>
        </p:txBody>
      </p:sp>
      <p:sp>
        <p:nvSpPr>
          <p:cNvPr id="9" name="Rectangle 25"/>
          <p:cNvSpPr>
            <a:spLocks noGrp="1" noChangeArrowheads="1"/>
          </p:cNvSpPr>
          <p:nvPr>
            <p:ph type="sldNum" sz="quarter" idx="12"/>
          </p:nvPr>
        </p:nvSpPr>
        <p:spPr>
          <a:ln/>
        </p:spPr>
        <p:txBody>
          <a:bodyPr/>
          <a:lstStyle>
            <a:lvl1pPr>
              <a:defRPr/>
            </a:lvl1pPr>
          </a:lstStyle>
          <a:p>
            <a:pPr>
              <a:defRPr/>
            </a:pPr>
            <a:fld id="{64512CEC-A9F0-4D11-A860-343CD0EF153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a:ln/>
        </p:spPr>
        <p:txBody>
          <a:bodyPr/>
          <a:lstStyle>
            <a:lvl1pPr>
              <a:defRPr/>
            </a:lvl1pPr>
          </a:lstStyle>
          <a:p>
            <a:pPr>
              <a:defRPr/>
            </a:pPr>
            <a:endParaRPr lang="ru-RU"/>
          </a:p>
        </p:txBody>
      </p:sp>
      <p:sp>
        <p:nvSpPr>
          <p:cNvPr id="4" name="Rectangle 24"/>
          <p:cNvSpPr>
            <a:spLocks noGrp="1" noChangeArrowheads="1"/>
          </p:cNvSpPr>
          <p:nvPr>
            <p:ph type="ftr" sz="quarter" idx="11"/>
          </p:nvPr>
        </p:nvSpPr>
        <p:spPr>
          <a:ln/>
        </p:spPr>
        <p:txBody>
          <a:bodyPr/>
          <a:lstStyle>
            <a:lvl1pPr>
              <a:defRPr/>
            </a:lvl1pPr>
          </a:lstStyle>
          <a:p>
            <a:pPr>
              <a:defRPr/>
            </a:pPr>
            <a:endParaRPr lang="ru-RU"/>
          </a:p>
        </p:txBody>
      </p:sp>
      <p:sp>
        <p:nvSpPr>
          <p:cNvPr id="5" name="Rectangle 25"/>
          <p:cNvSpPr>
            <a:spLocks noGrp="1" noChangeArrowheads="1"/>
          </p:cNvSpPr>
          <p:nvPr>
            <p:ph type="sldNum" sz="quarter" idx="12"/>
          </p:nvPr>
        </p:nvSpPr>
        <p:spPr>
          <a:ln/>
        </p:spPr>
        <p:txBody>
          <a:bodyPr/>
          <a:lstStyle>
            <a:lvl1pPr>
              <a:defRPr/>
            </a:lvl1pPr>
          </a:lstStyle>
          <a:p>
            <a:pPr>
              <a:defRPr/>
            </a:pPr>
            <a:fld id="{FF5E19AC-5CA8-47B6-B085-D10D7932FCD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ru-RU"/>
          </a:p>
        </p:txBody>
      </p:sp>
      <p:sp>
        <p:nvSpPr>
          <p:cNvPr id="3" name="Rectangle 24"/>
          <p:cNvSpPr>
            <a:spLocks noGrp="1" noChangeArrowheads="1"/>
          </p:cNvSpPr>
          <p:nvPr>
            <p:ph type="ftr" sz="quarter" idx="11"/>
          </p:nvPr>
        </p:nvSpPr>
        <p:spPr>
          <a:ln/>
        </p:spPr>
        <p:txBody>
          <a:bodyPr/>
          <a:lstStyle>
            <a:lvl1pPr>
              <a:defRPr/>
            </a:lvl1pPr>
          </a:lstStyle>
          <a:p>
            <a:pPr>
              <a:defRPr/>
            </a:pPr>
            <a:endParaRPr lang="ru-RU"/>
          </a:p>
        </p:txBody>
      </p:sp>
      <p:sp>
        <p:nvSpPr>
          <p:cNvPr id="4" name="Rectangle 25"/>
          <p:cNvSpPr>
            <a:spLocks noGrp="1" noChangeArrowheads="1"/>
          </p:cNvSpPr>
          <p:nvPr>
            <p:ph type="sldNum" sz="quarter" idx="12"/>
          </p:nvPr>
        </p:nvSpPr>
        <p:spPr>
          <a:ln/>
        </p:spPr>
        <p:txBody>
          <a:bodyPr/>
          <a:lstStyle>
            <a:lvl1pPr>
              <a:defRPr/>
            </a:lvl1pPr>
          </a:lstStyle>
          <a:p>
            <a:pPr>
              <a:defRPr/>
            </a:pPr>
            <a:fld id="{FC264F39-FA5A-42CD-8817-759DF50F9AC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5BFED94C-A0F6-44AC-BE6D-3ACC70A89A9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D4785CA5-C55A-468E-9D0A-526668C0446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409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410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0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410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410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410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0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0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0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p>
          </p:txBody>
        </p:sp>
        <p:sp>
          <p:nvSpPr>
            <p:cNvPr id="410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p>
          </p:txBody>
        </p:sp>
        <p:sp>
          <p:nvSpPr>
            <p:cNvPr id="410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p>
          </p:txBody>
        </p:sp>
        <p:sp>
          <p:nvSpPr>
            <p:cNvPr id="411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411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411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p>
          </p:txBody>
        </p:sp>
        <p:sp>
          <p:nvSpPr>
            <p:cNvPr id="411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p>
          </p:txBody>
        </p:sp>
        <p:sp>
          <p:nvSpPr>
            <p:cNvPr id="411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1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411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sp>
        <p:nvSpPr>
          <p:cNvPr id="411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1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ru-RU"/>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p>
        </p:txBody>
      </p:sp>
      <p:sp>
        <p:nvSpPr>
          <p:cNvPr id="412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a:defRPr/>
            </a:pPr>
            <a:fld id="{4136004B-82AD-4232-9E81-BA26522C6E23}"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12"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71500" y="357188"/>
            <a:ext cx="8229600" cy="1143000"/>
          </a:xfrm>
        </p:spPr>
        <p:txBody>
          <a:bodyPr/>
          <a:lstStyle/>
          <a:p>
            <a:pPr eaLnBrk="1" hangingPunct="1">
              <a:defRPr/>
            </a:pPr>
            <a:r>
              <a:rPr lang="ru-RU" sz="3200" i="1" dirty="0" err="1" smtClean="0">
                <a:solidFill>
                  <a:srgbClr val="FFFF00"/>
                </a:solidFill>
              </a:rPr>
              <a:t>Портфолио</a:t>
            </a:r>
            <a:r>
              <a:rPr lang="ru-RU" sz="3200" i="1" dirty="0" smtClean="0">
                <a:solidFill>
                  <a:srgbClr val="FFFF00"/>
                </a:solidFill>
              </a:rPr>
              <a:t> </a:t>
            </a:r>
            <a:br>
              <a:rPr lang="ru-RU" sz="3200" i="1" dirty="0" smtClean="0">
                <a:solidFill>
                  <a:srgbClr val="FFFF00"/>
                </a:solidFill>
              </a:rPr>
            </a:br>
            <a:r>
              <a:rPr lang="ru-RU" sz="3200" i="1" dirty="0" smtClean="0">
                <a:solidFill>
                  <a:srgbClr val="FFFF00"/>
                </a:solidFill>
              </a:rPr>
              <a:t>профессиональной деятельности воспитателя </a:t>
            </a:r>
            <a:br>
              <a:rPr lang="ru-RU" sz="3200" i="1" dirty="0" smtClean="0">
                <a:solidFill>
                  <a:srgbClr val="FFFF00"/>
                </a:solidFill>
              </a:rPr>
            </a:br>
            <a:r>
              <a:rPr lang="ru-RU" sz="3200" i="1" dirty="0" err="1" smtClean="0">
                <a:solidFill>
                  <a:srgbClr val="FFFF00"/>
                </a:solidFill>
              </a:rPr>
              <a:t>Николенко</a:t>
            </a:r>
            <a:r>
              <a:rPr lang="ru-RU" sz="3200" i="1" dirty="0" smtClean="0">
                <a:solidFill>
                  <a:srgbClr val="FFFF00"/>
                </a:solidFill>
              </a:rPr>
              <a:t> Татьяны Николаевны.</a:t>
            </a:r>
          </a:p>
        </p:txBody>
      </p:sp>
      <p:sp>
        <p:nvSpPr>
          <p:cNvPr id="6150" name="Rectangle 6"/>
          <p:cNvSpPr>
            <a:spLocks noGrp="1" noChangeArrowheads="1"/>
          </p:cNvSpPr>
          <p:nvPr>
            <p:ph type="body" sz="half" idx="2"/>
          </p:nvPr>
        </p:nvSpPr>
        <p:spPr>
          <a:xfrm>
            <a:off x="571500" y="5572125"/>
            <a:ext cx="8143875" cy="1285875"/>
          </a:xfrm>
        </p:spPr>
        <p:txBody>
          <a:bodyPr/>
          <a:lstStyle/>
          <a:p>
            <a:pPr algn="ctr" eaLnBrk="1" hangingPunct="1">
              <a:lnSpc>
                <a:spcPct val="90000"/>
              </a:lnSpc>
              <a:defRPr/>
            </a:pPr>
            <a:endParaRPr lang="ru-RU" sz="1800" dirty="0" smtClean="0"/>
          </a:p>
          <a:p>
            <a:pPr algn="ctr" eaLnBrk="1" hangingPunct="1">
              <a:lnSpc>
                <a:spcPct val="90000"/>
              </a:lnSpc>
              <a:defRPr/>
            </a:pPr>
            <a:r>
              <a:rPr lang="ru-RU" sz="1800" i="1" dirty="0" smtClean="0">
                <a:solidFill>
                  <a:srgbClr val="FFFF00"/>
                </a:solidFill>
              </a:rPr>
              <a:t>Оздоровительное образовательное учреждение санаторного типа для детей, нуждающихся в длительном лечении, муниципальная санаторно-лесная школа им. Ю.А.Гагарина, г. Озёрск</a:t>
            </a:r>
          </a:p>
          <a:p>
            <a:pPr algn="ctr" eaLnBrk="1" hangingPunct="1">
              <a:lnSpc>
                <a:spcPct val="90000"/>
              </a:lnSpc>
              <a:defRPr/>
            </a:pPr>
            <a:endParaRPr lang="ru-RU" sz="1800" dirty="0" smtClean="0"/>
          </a:p>
          <a:p>
            <a:pPr algn="ctr" eaLnBrk="1" hangingPunct="1">
              <a:lnSpc>
                <a:spcPct val="90000"/>
              </a:lnSpc>
              <a:defRPr/>
            </a:pPr>
            <a:endParaRPr lang="ru-RU" sz="1800" dirty="0" smtClean="0"/>
          </a:p>
          <a:p>
            <a:pPr algn="ctr" eaLnBrk="1" hangingPunct="1">
              <a:lnSpc>
                <a:spcPct val="90000"/>
              </a:lnSpc>
              <a:defRPr/>
            </a:pPr>
            <a:endParaRPr lang="ru-RU" sz="1800" dirty="0" smtClean="0"/>
          </a:p>
        </p:txBody>
      </p:sp>
      <p:pic>
        <p:nvPicPr>
          <p:cNvPr id="3076" name="Содержимое 9" descr="SAM_2850.JPG"/>
          <p:cNvPicPr>
            <a:picLocks noGrp="1" noChangeAspect="1"/>
          </p:cNvPicPr>
          <p:nvPr>
            <p:ph sz="half" idx="1"/>
          </p:nvPr>
        </p:nvPicPr>
        <p:blipFill>
          <a:blip r:embed="rId2" cstate="print"/>
          <a:srcRect/>
          <a:stretch>
            <a:fillRect/>
          </a:stretch>
        </p:blipFill>
        <p:spPr>
          <a:xfrm>
            <a:off x="2643174" y="2428868"/>
            <a:ext cx="3500430" cy="262532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r>
              <a:rPr lang="ru-RU" sz="4000" i="1" dirty="0" smtClean="0">
                <a:solidFill>
                  <a:srgbClr val="FFFF00"/>
                </a:solidFill>
              </a:rPr>
              <a:t>Курсы повышения квалификации профессиональной подготовки</a:t>
            </a:r>
          </a:p>
        </p:txBody>
      </p:sp>
      <p:sp>
        <p:nvSpPr>
          <p:cNvPr id="20485" name="Rectangle 5"/>
          <p:cNvSpPr>
            <a:spLocks noGrp="1" noChangeArrowheads="1"/>
          </p:cNvSpPr>
          <p:nvPr>
            <p:ph type="body" sz="half" idx="1"/>
          </p:nvPr>
        </p:nvSpPr>
        <p:spPr/>
        <p:txBody>
          <a:bodyPr/>
          <a:lstStyle/>
          <a:p>
            <a:pPr eaLnBrk="1" hangingPunct="1">
              <a:defRPr/>
            </a:pPr>
            <a:r>
              <a:rPr lang="ru-RU" sz="2800" dirty="0" smtClean="0">
                <a:solidFill>
                  <a:srgbClr val="FFFF00"/>
                </a:solidFill>
              </a:rPr>
              <a:t>«Педагогические условия эффективного процесса воспитания и социализации обучающихся в условиях введения ФГОС»</a:t>
            </a:r>
          </a:p>
        </p:txBody>
      </p:sp>
      <p:sp>
        <p:nvSpPr>
          <p:cNvPr id="5" name="Содержимое 4"/>
          <p:cNvSpPr>
            <a:spLocks noGrp="1"/>
          </p:cNvSpPr>
          <p:nvPr>
            <p:ph sz="half" idx="2"/>
          </p:nvPr>
        </p:nvSpPr>
        <p:spPr/>
        <p:txBody>
          <a:bodyPr/>
          <a:lstStyle/>
          <a:p>
            <a:pPr>
              <a:defRPr/>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ru-RU" sz="4000" i="1" dirty="0" smtClean="0">
                <a:solidFill>
                  <a:srgbClr val="FFFF00"/>
                </a:solidFill>
              </a:rPr>
              <a:t>Участие в работе методического объединения</a:t>
            </a:r>
          </a:p>
        </p:txBody>
      </p:sp>
      <p:sp>
        <p:nvSpPr>
          <p:cNvPr id="49155" name="Rectangle 3"/>
          <p:cNvSpPr>
            <a:spLocks noGrp="1" noChangeArrowheads="1"/>
          </p:cNvSpPr>
          <p:nvPr>
            <p:ph type="body" idx="1"/>
          </p:nvPr>
        </p:nvSpPr>
        <p:spPr/>
        <p:txBody>
          <a:bodyPr/>
          <a:lstStyle/>
          <a:p>
            <a:pPr eaLnBrk="1" hangingPunct="1">
              <a:lnSpc>
                <a:spcPct val="90000"/>
              </a:lnSpc>
              <a:defRPr/>
            </a:pPr>
            <a:r>
              <a:rPr lang="ru-RU" dirty="0" smtClean="0">
                <a:solidFill>
                  <a:srgbClr val="FFFF00"/>
                </a:solidFill>
              </a:rPr>
              <a:t>Доклад по теме: «Воспитание толерантности « 2014г.</a:t>
            </a:r>
          </a:p>
          <a:p>
            <a:pPr eaLnBrk="1" hangingPunct="1">
              <a:lnSpc>
                <a:spcPct val="90000"/>
              </a:lnSpc>
              <a:defRPr/>
            </a:pPr>
            <a:endParaRPr lang="ru-RU"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sz="quarter"/>
          </p:nvPr>
        </p:nvSpPr>
        <p:spPr>
          <a:xfrm>
            <a:off x="571500" y="500063"/>
            <a:ext cx="8229600" cy="1143000"/>
          </a:xfrm>
        </p:spPr>
        <p:txBody>
          <a:bodyPr/>
          <a:lstStyle/>
          <a:p>
            <a:pPr eaLnBrk="1" hangingPunct="1">
              <a:defRPr/>
            </a:pPr>
            <a:r>
              <a:rPr lang="ru-RU" i="1" dirty="0" smtClean="0">
                <a:solidFill>
                  <a:srgbClr val="FFFF00"/>
                </a:solidFill>
              </a:rPr>
              <a:t>Моё хобби: Выращивание цветов, фотография.</a:t>
            </a:r>
          </a:p>
        </p:txBody>
      </p:sp>
      <p:pic>
        <p:nvPicPr>
          <p:cNvPr id="14339" name="Содержимое 10" descr="SAM_4833.JPG"/>
          <p:cNvPicPr>
            <a:picLocks noGrp="1" noChangeAspect="1"/>
          </p:cNvPicPr>
          <p:nvPr>
            <p:ph sz="quarter" idx="1"/>
          </p:nvPr>
        </p:nvPicPr>
        <p:blipFill>
          <a:blip r:embed="rId2" cstate="print"/>
          <a:srcRect/>
          <a:stretch>
            <a:fillRect/>
          </a:stretch>
        </p:blipFill>
        <p:spPr>
          <a:xfrm>
            <a:off x="1214310" y="2214554"/>
            <a:ext cx="2632177" cy="1974848"/>
          </a:xfrm>
        </p:spPr>
      </p:pic>
      <p:pic>
        <p:nvPicPr>
          <p:cNvPr id="14340" name="Содержимое 11" descr="SAM_4831.JPG"/>
          <p:cNvPicPr>
            <a:picLocks noGrp="1" noChangeAspect="1"/>
          </p:cNvPicPr>
          <p:nvPr>
            <p:ph sz="quarter" idx="2"/>
          </p:nvPr>
        </p:nvPicPr>
        <p:blipFill>
          <a:blip r:embed="rId3" cstate="print"/>
          <a:srcRect/>
          <a:stretch>
            <a:fillRect/>
          </a:stretch>
        </p:blipFill>
        <p:spPr>
          <a:xfrm>
            <a:off x="5572132" y="2143116"/>
            <a:ext cx="2417759" cy="1813976"/>
          </a:xfrm>
        </p:spPr>
      </p:pic>
      <p:pic>
        <p:nvPicPr>
          <p:cNvPr id="14341" name="Содержимое 12" descr="SAM_4932.JPG"/>
          <p:cNvPicPr>
            <a:picLocks noGrp="1" noChangeAspect="1"/>
          </p:cNvPicPr>
          <p:nvPr>
            <p:ph sz="quarter" idx="3"/>
          </p:nvPr>
        </p:nvPicPr>
        <p:blipFill>
          <a:blip r:embed="rId4" cstate="print"/>
          <a:srcRect/>
          <a:stretch>
            <a:fillRect/>
          </a:stretch>
        </p:blipFill>
        <p:spPr>
          <a:xfrm>
            <a:off x="1214414" y="4429132"/>
            <a:ext cx="2428892" cy="1822330"/>
          </a:xfrm>
        </p:spPr>
      </p:pic>
      <p:pic>
        <p:nvPicPr>
          <p:cNvPr id="14342" name="Содержимое 13" descr="SAM_4609.JPG"/>
          <p:cNvPicPr>
            <a:picLocks noGrp="1" noChangeAspect="1"/>
          </p:cNvPicPr>
          <p:nvPr>
            <p:ph sz="quarter" idx="4"/>
          </p:nvPr>
        </p:nvPicPr>
        <p:blipFill>
          <a:blip r:embed="rId5" cstate="print"/>
          <a:srcRect/>
          <a:stretch>
            <a:fillRect/>
          </a:stretch>
        </p:blipFill>
        <p:spPr>
          <a:xfrm>
            <a:off x="5500694" y="4429132"/>
            <a:ext cx="2571768" cy="192952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sz="quarter"/>
          </p:nvPr>
        </p:nvSpPr>
        <p:spPr/>
        <p:txBody>
          <a:bodyPr/>
          <a:lstStyle/>
          <a:p>
            <a:pPr eaLnBrk="1" hangingPunct="1">
              <a:defRPr/>
            </a:pPr>
            <a:r>
              <a:rPr lang="ru-RU" sz="4000" i="1" dirty="0" smtClean="0">
                <a:solidFill>
                  <a:srgbClr val="FFFF00"/>
                </a:solidFill>
              </a:rPr>
              <a:t>Участие в дружинных мероприятиях и конкурсах</a:t>
            </a:r>
          </a:p>
        </p:txBody>
      </p:sp>
      <p:pic>
        <p:nvPicPr>
          <p:cNvPr id="15363" name="Содержимое 12" descr="234.jpg"/>
          <p:cNvPicPr>
            <a:picLocks noGrp="1" noChangeAspect="1"/>
          </p:cNvPicPr>
          <p:nvPr>
            <p:ph sz="quarter" idx="3"/>
          </p:nvPr>
        </p:nvPicPr>
        <p:blipFill>
          <a:blip r:embed="rId2" cstate="print"/>
          <a:srcRect/>
          <a:stretch>
            <a:fillRect/>
          </a:stretch>
        </p:blipFill>
        <p:spPr>
          <a:xfrm>
            <a:off x="1285852" y="4143033"/>
            <a:ext cx="2649561" cy="1987891"/>
          </a:xfrm>
        </p:spPr>
      </p:pic>
      <p:pic>
        <p:nvPicPr>
          <p:cNvPr id="15364" name="Содержимое 11" descr="123.jpg"/>
          <p:cNvPicPr>
            <a:picLocks noGrp="1" noChangeAspect="1"/>
          </p:cNvPicPr>
          <p:nvPr>
            <p:ph sz="quarter" idx="2"/>
          </p:nvPr>
        </p:nvPicPr>
        <p:blipFill>
          <a:blip r:embed="rId3" cstate="print"/>
          <a:srcRect/>
          <a:stretch>
            <a:fillRect/>
          </a:stretch>
        </p:blipFill>
        <p:spPr>
          <a:xfrm>
            <a:off x="5572132" y="1643050"/>
            <a:ext cx="1571273" cy="2095538"/>
          </a:xfrm>
        </p:spPr>
      </p:pic>
      <p:pic>
        <p:nvPicPr>
          <p:cNvPr id="15365" name="Содержимое 13" descr="345.jpg"/>
          <p:cNvPicPr>
            <a:picLocks noGrp="1" noChangeAspect="1"/>
          </p:cNvPicPr>
          <p:nvPr>
            <p:ph sz="quarter" idx="4"/>
          </p:nvPr>
        </p:nvPicPr>
        <p:blipFill>
          <a:blip r:embed="rId4" cstate="print"/>
          <a:srcRect/>
          <a:stretch>
            <a:fillRect/>
          </a:stretch>
        </p:blipFill>
        <p:spPr>
          <a:xfrm>
            <a:off x="5208589" y="4196633"/>
            <a:ext cx="2578122" cy="1934292"/>
          </a:xfrm>
        </p:spPr>
      </p:pic>
      <p:pic>
        <p:nvPicPr>
          <p:cNvPr id="15366" name="Содержимое 15" descr="888.jpg"/>
          <p:cNvPicPr>
            <a:picLocks noGrp="1" noChangeAspect="1"/>
          </p:cNvPicPr>
          <p:nvPr>
            <p:ph sz="quarter" idx="1"/>
          </p:nvPr>
        </p:nvPicPr>
        <p:blipFill>
          <a:blip r:embed="rId5"/>
          <a:srcRect/>
          <a:stretch>
            <a:fillRect/>
          </a:stretch>
        </p:blipFill>
        <p:spPr>
          <a:xfrm>
            <a:off x="1359134" y="1857364"/>
            <a:ext cx="2577866" cy="193199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sz="quarter"/>
          </p:nvPr>
        </p:nvSpPr>
        <p:spPr>
          <a:xfrm>
            <a:off x="428625" y="214313"/>
            <a:ext cx="8515350" cy="1071562"/>
          </a:xfrm>
        </p:spPr>
        <p:txBody>
          <a:bodyPr/>
          <a:lstStyle/>
          <a:p>
            <a:pPr eaLnBrk="1" hangingPunct="1">
              <a:defRPr/>
            </a:pPr>
            <a:r>
              <a:rPr lang="ru-RU" sz="4000" i="1" dirty="0" smtClean="0">
                <a:solidFill>
                  <a:srgbClr val="FFFF00"/>
                </a:solidFill>
              </a:rPr>
              <a:t>НАШИ</a:t>
            </a:r>
            <a:br>
              <a:rPr lang="ru-RU" sz="4000" i="1" dirty="0" smtClean="0">
                <a:solidFill>
                  <a:srgbClr val="FFFF00"/>
                </a:solidFill>
              </a:rPr>
            </a:br>
            <a:r>
              <a:rPr lang="ru-RU" sz="4000" i="1" dirty="0" smtClean="0">
                <a:solidFill>
                  <a:srgbClr val="FFFF00"/>
                </a:solidFill>
              </a:rPr>
              <a:t>УСПЕХИ</a:t>
            </a:r>
          </a:p>
        </p:txBody>
      </p:sp>
      <p:pic>
        <p:nvPicPr>
          <p:cNvPr id="16387" name="Содержимое 10" descr="333.jpg"/>
          <p:cNvPicPr>
            <a:picLocks noGrp="1" noChangeAspect="1"/>
          </p:cNvPicPr>
          <p:nvPr>
            <p:ph sz="quarter" idx="1"/>
          </p:nvPr>
        </p:nvPicPr>
        <p:blipFill>
          <a:blip r:embed="rId2" cstate="print"/>
          <a:srcRect/>
          <a:stretch>
            <a:fillRect/>
          </a:stretch>
        </p:blipFill>
        <p:spPr>
          <a:xfrm>
            <a:off x="2786050" y="2000240"/>
            <a:ext cx="1641475" cy="2189163"/>
          </a:xfrm>
        </p:spPr>
      </p:pic>
      <p:pic>
        <p:nvPicPr>
          <p:cNvPr id="16388" name="Содержимое 12" descr="444.jpg"/>
          <p:cNvPicPr>
            <a:picLocks noGrp="1" noChangeAspect="1"/>
          </p:cNvPicPr>
          <p:nvPr>
            <p:ph sz="quarter" idx="3"/>
          </p:nvPr>
        </p:nvPicPr>
        <p:blipFill>
          <a:blip r:embed="rId3" cstate="print"/>
          <a:srcRect/>
          <a:stretch>
            <a:fillRect/>
          </a:stretch>
        </p:blipFill>
        <p:spPr>
          <a:xfrm>
            <a:off x="642910" y="1142984"/>
            <a:ext cx="2252534" cy="1689094"/>
          </a:xfrm>
        </p:spPr>
      </p:pic>
      <p:pic>
        <p:nvPicPr>
          <p:cNvPr id="16389" name="Содержимое 15" descr="rttttttttttt.jpg"/>
          <p:cNvPicPr>
            <a:picLocks noGrp="1" noChangeAspect="1"/>
          </p:cNvPicPr>
          <p:nvPr>
            <p:ph sz="quarter" idx="4"/>
          </p:nvPr>
        </p:nvPicPr>
        <p:blipFill>
          <a:blip r:embed="rId4" cstate="print"/>
          <a:srcRect/>
          <a:stretch>
            <a:fillRect/>
          </a:stretch>
        </p:blipFill>
        <p:spPr>
          <a:xfrm>
            <a:off x="4429124" y="3000372"/>
            <a:ext cx="2458667" cy="1844669"/>
          </a:xfrm>
        </p:spPr>
      </p:pic>
      <p:pic>
        <p:nvPicPr>
          <p:cNvPr id="16390" name="Содержимое 14" descr="555.jpg"/>
          <p:cNvPicPr>
            <a:picLocks noGrp="1" noChangeAspect="1"/>
          </p:cNvPicPr>
          <p:nvPr>
            <p:ph sz="quarter" idx="2"/>
          </p:nvPr>
        </p:nvPicPr>
        <p:blipFill>
          <a:blip r:embed="rId5"/>
          <a:srcRect/>
          <a:stretch>
            <a:fillRect/>
          </a:stretch>
        </p:blipFill>
        <p:spPr>
          <a:xfrm>
            <a:off x="6858016" y="4000504"/>
            <a:ext cx="1641475" cy="21891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sz="quarter"/>
          </p:nvPr>
        </p:nvSpPr>
        <p:spPr>
          <a:xfrm>
            <a:off x="285750" y="285750"/>
            <a:ext cx="8229600" cy="1143000"/>
          </a:xfrm>
        </p:spPr>
        <p:txBody>
          <a:bodyPr/>
          <a:lstStyle/>
          <a:p>
            <a:pPr eaLnBrk="1" hangingPunct="1">
              <a:defRPr/>
            </a:pPr>
            <a:r>
              <a:rPr lang="ru-RU" i="1" dirty="0" smtClean="0">
                <a:solidFill>
                  <a:srgbClr val="FFFF00"/>
                </a:solidFill>
              </a:rPr>
              <a:t>Оформление отрядных уголков</a:t>
            </a:r>
          </a:p>
        </p:txBody>
      </p:sp>
      <p:pic>
        <p:nvPicPr>
          <p:cNvPr id="17411" name="Содержимое 10" descr="222.jpg"/>
          <p:cNvPicPr>
            <a:picLocks noGrp="1" noChangeAspect="1"/>
          </p:cNvPicPr>
          <p:nvPr>
            <p:ph sz="quarter" idx="1"/>
          </p:nvPr>
        </p:nvPicPr>
        <p:blipFill>
          <a:blip r:embed="rId2"/>
          <a:srcRect/>
          <a:stretch>
            <a:fillRect/>
          </a:stretch>
        </p:blipFill>
        <p:spPr>
          <a:xfrm>
            <a:off x="785786" y="1571612"/>
            <a:ext cx="2714615" cy="2035068"/>
          </a:xfrm>
        </p:spPr>
      </p:pic>
      <p:pic>
        <p:nvPicPr>
          <p:cNvPr id="17412" name="Содержимое 11" descr="999.jpg"/>
          <p:cNvPicPr>
            <a:picLocks noGrp="1" noChangeAspect="1"/>
          </p:cNvPicPr>
          <p:nvPr>
            <p:ph sz="quarter" idx="2"/>
          </p:nvPr>
        </p:nvPicPr>
        <p:blipFill>
          <a:blip r:embed="rId3" cstate="print"/>
          <a:srcRect/>
          <a:stretch>
            <a:fillRect/>
          </a:stretch>
        </p:blipFill>
        <p:spPr>
          <a:xfrm>
            <a:off x="5000628" y="1643050"/>
            <a:ext cx="2571760" cy="192882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sz="quarter"/>
          </p:nvPr>
        </p:nvSpPr>
        <p:spPr/>
        <p:txBody>
          <a:bodyPr/>
          <a:lstStyle/>
          <a:p>
            <a:pPr eaLnBrk="1" hangingPunct="1">
              <a:defRPr/>
            </a:pPr>
            <a:r>
              <a:rPr lang="ru-RU" i="1" dirty="0" smtClean="0">
                <a:solidFill>
                  <a:srgbClr val="FFFF00"/>
                </a:solidFill>
              </a:rPr>
              <a:t>Конкурс рисунков на асфальте</a:t>
            </a:r>
          </a:p>
        </p:txBody>
      </p:sp>
      <p:pic>
        <p:nvPicPr>
          <p:cNvPr id="20483" name="Содержимое 10" descr="777.jpg"/>
          <p:cNvPicPr>
            <a:picLocks noGrp="1" noChangeAspect="1"/>
          </p:cNvPicPr>
          <p:nvPr>
            <p:ph sz="quarter" idx="1"/>
          </p:nvPr>
        </p:nvPicPr>
        <p:blipFill>
          <a:blip r:embed="rId2" cstate="print"/>
          <a:srcRect/>
          <a:stretch>
            <a:fillRect/>
          </a:stretch>
        </p:blipFill>
        <p:spPr>
          <a:xfrm>
            <a:off x="1214414" y="1714488"/>
            <a:ext cx="2349496" cy="1760846"/>
          </a:xfrm>
        </p:spPr>
      </p:pic>
      <p:pic>
        <p:nvPicPr>
          <p:cNvPr id="20485" name="Содержимое 11" descr="666.jpg"/>
          <p:cNvPicPr>
            <a:picLocks noGrp="1" noChangeAspect="1"/>
          </p:cNvPicPr>
          <p:nvPr>
            <p:ph sz="quarter" idx="2"/>
          </p:nvPr>
        </p:nvPicPr>
        <p:blipFill>
          <a:blip r:embed="rId3" cstate="print"/>
          <a:srcRect/>
          <a:stretch>
            <a:fillRect/>
          </a:stretch>
        </p:blipFill>
        <p:spPr>
          <a:xfrm>
            <a:off x="5286380" y="1714488"/>
            <a:ext cx="2412992" cy="1808433"/>
          </a:xfrm>
        </p:spPr>
      </p:pic>
      <p:sp>
        <p:nvSpPr>
          <p:cNvPr id="10" name="Содержимое 9"/>
          <p:cNvSpPr>
            <a:spLocks noGrp="1"/>
          </p:cNvSpPr>
          <p:nvPr>
            <p:ph sz="quarter" idx="4"/>
          </p:nvPr>
        </p:nvSpPr>
        <p:spPr/>
        <p:txBody>
          <a:bodyPr/>
          <a:lstStyle/>
          <a:p>
            <a:pPr>
              <a:defRPr/>
            </a:pPr>
            <a:endParaRPr lang="ru-RU"/>
          </a:p>
        </p:txBody>
      </p:sp>
      <p:sp>
        <p:nvSpPr>
          <p:cNvPr id="9" name="Содержимое 8"/>
          <p:cNvSpPr>
            <a:spLocks noGrp="1"/>
          </p:cNvSpPr>
          <p:nvPr>
            <p:ph sz="quarter" idx="3"/>
          </p:nvPr>
        </p:nvSpPr>
        <p:spPr/>
        <p:txBody>
          <a:bodyPr/>
          <a:lstStyle/>
          <a:p>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sz="quarter"/>
          </p:nvPr>
        </p:nvSpPr>
        <p:spPr/>
        <p:txBody>
          <a:bodyPr/>
          <a:lstStyle/>
          <a:p>
            <a:pPr eaLnBrk="1" hangingPunct="1">
              <a:defRPr/>
            </a:pPr>
            <a:r>
              <a:rPr lang="ru-RU" sz="4000" i="1" dirty="0" smtClean="0">
                <a:solidFill>
                  <a:srgbClr val="FFFF00"/>
                </a:solidFill>
              </a:rPr>
              <a:t>Отрядные мероприятия:</a:t>
            </a:r>
          </a:p>
        </p:txBody>
      </p:sp>
      <p:pic>
        <p:nvPicPr>
          <p:cNvPr id="24579" name="Содержимое 10" descr="111.jpg"/>
          <p:cNvPicPr>
            <a:picLocks noGrp="1" noChangeAspect="1"/>
          </p:cNvPicPr>
          <p:nvPr>
            <p:ph sz="quarter" idx="1"/>
          </p:nvPr>
        </p:nvPicPr>
        <p:blipFill>
          <a:blip r:embed="rId2" cstate="print"/>
          <a:srcRect/>
          <a:stretch>
            <a:fillRect/>
          </a:stretch>
        </p:blipFill>
        <p:spPr>
          <a:xfrm>
            <a:off x="214282" y="1214422"/>
            <a:ext cx="2006619" cy="1505510"/>
          </a:xfrm>
        </p:spPr>
      </p:pic>
      <p:pic>
        <p:nvPicPr>
          <p:cNvPr id="24580" name="Содержимое 11" descr="uBzBKqQU9AM.jpg"/>
          <p:cNvPicPr>
            <a:picLocks noGrp="1" noChangeAspect="1"/>
          </p:cNvPicPr>
          <p:nvPr>
            <p:ph sz="quarter" idx="2"/>
          </p:nvPr>
        </p:nvPicPr>
        <p:blipFill>
          <a:blip r:embed="rId3" cstate="print"/>
          <a:srcRect/>
          <a:stretch>
            <a:fillRect/>
          </a:stretch>
        </p:blipFill>
        <p:spPr>
          <a:xfrm>
            <a:off x="6072198" y="5000636"/>
            <a:ext cx="2197091" cy="1648416"/>
          </a:xfrm>
        </p:spPr>
      </p:pic>
      <p:pic>
        <p:nvPicPr>
          <p:cNvPr id="24581" name="Содержимое 13" descr="uOjD4BU62a4.jpg"/>
          <p:cNvPicPr>
            <a:picLocks noGrp="1" noChangeAspect="1"/>
          </p:cNvPicPr>
          <p:nvPr>
            <p:ph sz="quarter" idx="4"/>
          </p:nvPr>
        </p:nvPicPr>
        <p:blipFill>
          <a:blip r:embed="rId4" cstate="print"/>
          <a:srcRect/>
          <a:stretch>
            <a:fillRect/>
          </a:stretch>
        </p:blipFill>
        <p:spPr>
          <a:xfrm>
            <a:off x="4071934" y="3857628"/>
            <a:ext cx="2197091" cy="1648416"/>
          </a:xfrm>
        </p:spPr>
      </p:pic>
      <p:pic>
        <p:nvPicPr>
          <p:cNvPr id="24582" name="Содержимое 12" descr="B6NfiQg3_Sg.jpg"/>
          <p:cNvPicPr>
            <a:picLocks noGrp="1" noChangeAspect="1"/>
          </p:cNvPicPr>
          <p:nvPr>
            <p:ph sz="quarter" idx="3"/>
          </p:nvPr>
        </p:nvPicPr>
        <p:blipFill>
          <a:blip r:embed="rId5" cstate="print"/>
          <a:srcRect/>
          <a:stretch>
            <a:fillRect/>
          </a:stretch>
        </p:blipFill>
        <p:spPr>
          <a:xfrm>
            <a:off x="1928794" y="2500306"/>
            <a:ext cx="2346528" cy="176053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sz="quarter"/>
          </p:nvPr>
        </p:nvSpPr>
        <p:spPr/>
        <p:txBody>
          <a:bodyPr/>
          <a:lstStyle/>
          <a:p>
            <a:pPr eaLnBrk="1" hangingPunct="1">
              <a:defRPr/>
            </a:pPr>
            <a:r>
              <a:rPr lang="ru-RU" sz="4000" i="1" dirty="0" smtClean="0">
                <a:solidFill>
                  <a:srgbClr val="FFFF00"/>
                </a:solidFill>
              </a:rPr>
              <a:t>Оздоровительные прогулки и экскурсии</a:t>
            </a:r>
          </a:p>
        </p:txBody>
      </p:sp>
      <p:pic>
        <p:nvPicPr>
          <p:cNvPr id="25603" name="Содержимое 10" descr="AU4cnRvPJ40.jpg"/>
          <p:cNvPicPr>
            <a:picLocks noGrp="1" noChangeAspect="1"/>
          </p:cNvPicPr>
          <p:nvPr>
            <p:ph sz="quarter" idx="1"/>
          </p:nvPr>
        </p:nvPicPr>
        <p:blipFill>
          <a:blip r:embed="rId2" cstate="print"/>
          <a:srcRect/>
          <a:stretch>
            <a:fillRect/>
          </a:stretch>
        </p:blipFill>
        <p:spPr>
          <a:xfrm>
            <a:off x="142844" y="928670"/>
            <a:ext cx="1935181" cy="1451913"/>
          </a:xfrm>
        </p:spPr>
      </p:pic>
      <p:pic>
        <p:nvPicPr>
          <p:cNvPr id="25604" name="Содержимое 11" descr="4tMmxq_9J9A.jpg"/>
          <p:cNvPicPr>
            <a:picLocks noGrp="1" noChangeAspect="1"/>
          </p:cNvPicPr>
          <p:nvPr>
            <p:ph sz="quarter" idx="2"/>
          </p:nvPr>
        </p:nvPicPr>
        <p:blipFill>
          <a:blip r:embed="rId3" cstate="print"/>
          <a:srcRect/>
          <a:stretch>
            <a:fillRect/>
          </a:stretch>
        </p:blipFill>
        <p:spPr>
          <a:xfrm>
            <a:off x="6286512" y="4929198"/>
            <a:ext cx="2132007" cy="1599586"/>
          </a:xfrm>
        </p:spPr>
      </p:pic>
      <p:pic>
        <p:nvPicPr>
          <p:cNvPr id="7" name="Содержимое 6" descr="lODpcBI0c7w.jpg"/>
          <p:cNvPicPr>
            <a:picLocks noGrp="1" noChangeAspect="1"/>
          </p:cNvPicPr>
          <p:nvPr>
            <p:ph sz="quarter" idx="3"/>
          </p:nvPr>
        </p:nvPicPr>
        <p:blipFill>
          <a:blip r:embed="rId4" cstate="print"/>
          <a:stretch>
            <a:fillRect/>
          </a:stretch>
        </p:blipFill>
        <p:spPr>
          <a:xfrm>
            <a:off x="2071670" y="2285992"/>
            <a:ext cx="2143140" cy="1607355"/>
          </a:xfrm>
        </p:spPr>
      </p:pic>
      <p:pic>
        <p:nvPicPr>
          <p:cNvPr id="8" name="Содержимое 7" descr="77777.jpg"/>
          <p:cNvPicPr>
            <a:picLocks noGrp="1" noChangeAspect="1"/>
          </p:cNvPicPr>
          <p:nvPr>
            <p:ph sz="quarter" idx="4"/>
          </p:nvPr>
        </p:nvPicPr>
        <p:blipFill>
          <a:blip r:embed="rId5" cstate="print"/>
          <a:stretch>
            <a:fillRect/>
          </a:stretch>
        </p:blipFill>
        <p:spPr>
          <a:xfrm>
            <a:off x="4071934" y="3571876"/>
            <a:ext cx="2418817" cy="181411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71500" y="285750"/>
            <a:ext cx="8229600" cy="1143000"/>
          </a:xfrm>
        </p:spPr>
        <p:txBody>
          <a:bodyPr/>
          <a:lstStyle/>
          <a:p>
            <a:pPr eaLnBrk="1" hangingPunct="1">
              <a:defRPr/>
            </a:pPr>
            <a:r>
              <a:rPr lang="ru-RU" sz="4000" i="1" dirty="0" smtClean="0">
                <a:solidFill>
                  <a:srgbClr val="FFFF00"/>
                </a:solidFill>
              </a:rPr>
              <a:t>Организация воспитательного процесса</a:t>
            </a:r>
          </a:p>
        </p:txBody>
      </p:sp>
      <p:sp>
        <p:nvSpPr>
          <p:cNvPr id="51203"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defRPr/>
            </a:pPr>
            <a:r>
              <a:rPr lang="ru-RU" sz="2800" dirty="0" smtClean="0">
                <a:solidFill>
                  <a:srgbClr val="FFFF00"/>
                </a:solidFill>
              </a:rPr>
              <a:t>Содержание смены выстраивается по трём этапам: организационный период, основной, итоговый.</a:t>
            </a:r>
          </a:p>
          <a:p>
            <a:pPr marL="609600" indent="-609600" eaLnBrk="1" hangingPunct="1">
              <a:lnSpc>
                <a:spcPct val="80000"/>
              </a:lnSpc>
              <a:buFont typeface="Wingdings" pitchFamily="2" charset="2"/>
              <a:buAutoNum type="arabicPeriod"/>
              <a:defRPr/>
            </a:pPr>
            <a:r>
              <a:rPr lang="ru-RU" sz="2800" dirty="0" smtClean="0">
                <a:solidFill>
                  <a:srgbClr val="FFFF00"/>
                </a:solidFill>
              </a:rPr>
              <a:t>Задачами организационного периода является введение обучающихся в тематику смены, адаптация их к условиям жизнедеятельности в санаторной школе, адаптация программы смены к особенностям её участников, стимулирование обучающихся к самореализации, создание позитивного эмоционального настроя, обеспечение психологического комфорта обучающихся, формирование структурно-организационной модели смены.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ru-RU" i="1" dirty="0" smtClean="0">
                <a:solidFill>
                  <a:srgbClr val="FFFF00"/>
                </a:solidFill>
              </a:rPr>
              <a:t>Общие сведения</a:t>
            </a:r>
          </a:p>
        </p:txBody>
      </p:sp>
      <p:sp>
        <p:nvSpPr>
          <p:cNvPr id="8195" name="Rectangle 3"/>
          <p:cNvSpPr>
            <a:spLocks noGrp="1" noChangeArrowheads="1"/>
          </p:cNvSpPr>
          <p:nvPr>
            <p:ph type="body" idx="1"/>
          </p:nvPr>
        </p:nvSpPr>
        <p:spPr>
          <a:xfrm>
            <a:off x="571500" y="1571625"/>
            <a:ext cx="8229600" cy="4530725"/>
          </a:xfrm>
        </p:spPr>
        <p:txBody>
          <a:bodyPr/>
          <a:lstStyle/>
          <a:p>
            <a:pPr eaLnBrk="1" hangingPunct="1">
              <a:lnSpc>
                <a:spcPct val="90000"/>
              </a:lnSpc>
              <a:defRPr/>
            </a:pPr>
            <a:r>
              <a:rPr lang="ru-RU" sz="2400" dirty="0" smtClean="0">
                <a:solidFill>
                  <a:srgbClr val="FFFF00"/>
                </a:solidFill>
              </a:rPr>
              <a:t>Дата рождения: 25 января 1972года;</a:t>
            </a:r>
          </a:p>
          <a:p>
            <a:pPr eaLnBrk="1" hangingPunct="1">
              <a:lnSpc>
                <a:spcPct val="90000"/>
              </a:lnSpc>
              <a:defRPr/>
            </a:pPr>
            <a:r>
              <a:rPr lang="ru-RU" sz="2400" dirty="0" smtClean="0">
                <a:solidFill>
                  <a:srgbClr val="FFFF00"/>
                </a:solidFill>
              </a:rPr>
              <a:t>Образование: в 1991 году закончила Карагандинское педагогическое училище., квалификация: учитель изобразительного искусства и черчения,</a:t>
            </a:r>
            <a:r>
              <a:rPr lang="en-US" sz="2400" dirty="0" smtClean="0">
                <a:solidFill>
                  <a:srgbClr val="FFFF00"/>
                </a:solidFill>
              </a:rPr>
              <a:t> </a:t>
            </a:r>
            <a:r>
              <a:rPr lang="ru-RU" sz="2400" dirty="0" smtClean="0">
                <a:solidFill>
                  <a:srgbClr val="FFFF00"/>
                </a:solidFill>
              </a:rPr>
              <a:t>воспитатель. В 2008 году закончила </a:t>
            </a:r>
            <a:r>
              <a:rPr lang="ru-RU" sz="2400" dirty="0" err="1" smtClean="0">
                <a:solidFill>
                  <a:srgbClr val="FFFF00"/>
                </a:solidFill>
              </a:rPr>
              <a:t>Костанайский</a:t>
            </a:r>
            <a:r>
              <a:rPr lang="ru-RU" sz="2400" dirty="0" smtClean="0">
                <a:solidFill>
                  <a:srgbClr val="FFFF00"/>
                </a:solidFill>
              </a:rPr>
              <a:t> Социально –технический университет, квалификация: педагог психолог. </a:t>
            </a:r>
          </a:p>
          <a:p>
            <a:pPr eaLnBrk="1" hangingPunct="1">
              <a:lnSpc>
                <a:spcPct val="90000"/>
              </a:lnSpc>
              <a:defRPr/>
            </a:pPr>
            <a:r>
              <a:rPr lang="ru-RU" sz="2400" dirty="0" smtClean="0">
                <a:solidFill>
                  <a:srgbClr val="FFFF00"/>
                </a:solidFill>
              </a:rPr>
              <a:t>Общий трудовой педагогический стаж: 13лет;</a:t>
            </a:r>
          </a:p>
          <a:p>
            <a:pPr eaLnBrk="1" hangingPunct="1">
              <a:lnSpc>
                <a:spcPct val="90000"/>
              </a:lnSpc>
              <a:defRPr/>
            </a:pPr>
            <a:r>
              <a:rPr lang="ru-RU" sz="2400" dirty="0" smtClean="0">
                <a:solidFill>
                  <a:srgbClr val="FFFF00"/>
                </a:solidFill>
              </a:rPr>
              <a:t>Стаж в данном образовательном учреждении: </a:t>
            </a:r>
            <a:r>
              <a:rPr lang="en-US" sz="2400" dirty="0" smtClean="0">
                <a:solidFill>
                  <a:srgbClr val="FFFF00"/>
                </a:solidFill>
              </a:rPr>
              <a:t>3</a:t>
            </a:r>
            <a:r>
              <a:rPr lang="ru-RU" sz="2400" dirty="0" smtClean="0">
                <a:solidFill>
                  <a:srgbClr val="FFFF00"/>
                </a:solidFill>
              </a:rPr>
              <a:t>года;</a:t>
            </a:r>
          </a:p>
          <a:p>
            <a:pPr eaLnBrk="1" hangingPunct="1">
              <a:lnSpc>
                <a:spcPct val="90000"/>
              </a:lnSpc>
              <a:defRPr/>
            </a:pPr>
            <a:r>
              <a:rPr lang="ru-RU" sz="2400" dirty="0" smtClean="0">
                <a:solidFill>
                  <a:srgbClr val="FFFF00"/>
                </a:solidFill>
              </a:rPr>
              <a:t>Стаж работы в должности воспитателя: 3года.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ru-RU" sz="4000" i="1" dirty="0" smtClean="0">
                <a:solidFill>
                  <a:srgbClr val="FFFF00"/>
                </a:solidFill>
              </a:rPr>
              <a:t>Организационный период включает в себя:</a:t>
            </a:r>
          </a:p>
        </p:txBody>
      </p:sp>
      <p:sp>
        <p:nvSpPr>
          <p:cNvPr id="52227" name="Rectangle 3"/>
          <p:cNvSpPr>
            <a:spLocks noGrp="1" noChangeArrowheads="1"/>
          </p:cNvSpPr>
          <p:nvPr>
            <p:ph type="body" idx="4294967295"/>
          </p:nvPr>
        </p:nvSpPr>
        <p:spPr>
          <a:xfrm>
            <a:off x="0" y="1600200"/>
            <a:ext cx="8229600" cy="4530725"/>
          </a:xfrm>
        </p:spPr>
        <p:txBody>
          <a:bodyPr/>
          <a:lstStyle/>
          <a:p>
            <a:pPr marL="609600" indent="-609600" eaLnBrk="1" hangingPunct="1">
              <a:lnSpc>
                <a:spcPct val="80000"/>
              </a:lnSpc>
              <a:defRPr/>
            </a:pPr>
            <a:r>
              <a:rPr lang="ru-RU" sz="2000" dirty="0" smtClean="0">
                <a:solidFill>
                  <a:srgbClr val="FFFF00"/>
                </a:solidFill>
              </a:rPr>
              <a:t>Формирование отрядов по возрастам;</a:t>
            </a:r>
          </a:p>
          <a:p>
            <a:pPr marL="609600" indent="-609600" eaLnBrk="1" hangingPunct="1">
              <a:lnSpc>
                <a:spcPct val="80000"/>
              </a:lnSpc>
              <a:defRPr/>
            </a:pPr>
            <a:r>
              <a:rPr lang="ru-RU" sz="2000" dirty="0" smtClean="0">
                <a:solidFill>
                  <a:srgbClr val="FFFF00"/>
                </a:solidFill>
              </a:rPr>
              <a:t>Знакомство с санаторием, его территорией, историей, традициями, легендами, персоналом, знакомство друг с другом:</a:t>
            </a:r>
          </a:p>
          <a:p>
            <a:pPr marL="609600" indent="-609600" eaLnBrk="1" hangingPunct="1">
              <a:lnSpc>
                <a:spcPct val="80000"/>
              </a:lnSpc>
              <a:buFont typeface="Wingdings" pitchFamily="2" charset="2"/>
              <a:buAutoNum type="arabicPeriod"/>
              <a:defRPr/>
            </a:pPr>
            <a:r>
              <a:rPr lang="ru-RU" sz="2000" dirty="0" smtClean="0">
                <a:solidFill>
                  <a:srgbClr val="FFFF00"/>
                </a:solidFill>
              </a:rPr>
              <a:t>«Традиции, режим дня и правила поведения в МБСЛШ </a:t>
            </a:r>
            <a:r>
              <a:rPr lang="ru-RU" sz="2000" dirty="0" err="1" smtClean="0">
                <a:solidFill>
                  <a:srgbClr val="FFFF00"/>
                </a:solidFill>
              </a:rPr>
              <a:t>им.Ю.А.Гагарина</a:t>
            </a:r>
            <a:r>
              <a:rPr lang="ru-RU" sz="2000" dirty="0" smtClean="0">
                <a:solidFill>
                  <a:srgbClr val="FFFF00"/>
                </a:solidFill>
              </a:rPr>
              <a:t>»</a:t>
            </a:r>
          </a:p>
          <a:p>
            <a:pPr marL="609600" indent="-609600" eaLnBrk="1" hangingPunct="1">
              <a:lnSpc>
                <a:spcPct val="80000"/>
              </a:lnSpc>
              <a:buFont typeface="Wingdings" pitchFamily="2" charset="2"/>
              <a:buAutoNum type="arabicPeriod"/>
              <a:defRPr/>
            </a:pPr>
            <a:r>
              <a:rPr lang="ru-RU" sz="2000" dirty="0" smtClean="0">
                <a:solidFill>
                  <a:srgbClr val="FFFF00"/>
                </a:solidFill>
              </a:rPr>
              <a:t>Анкетирование, с целью выявления личной информации о детях;</a:t>
            </a:r>
          </a:p>
          <a:p>
            <a:pPr marL="609600" indent="-609600" eaLnBrk="1" hangingPunct="1">
              <a:lnSpc>
                <a:spcPct val="80000"/>
              </a:lnSpc>
              <a:buFont typeface="Wingdings" pitchFamily="2" charset="2"/>
              <a:buAutoNum type="arabicPeriod"/>
              <a:defRPr/>
            </a:pPr>
            <a:r>
              <a:rPr lang="ru-RU" sz="2000" dirty="0" smtClean="0">
                <a:solidFill>
                  <a:srgbClr val="FFFF00"/>
                </a:solidFill>
              </a:rPr>
              <a:t>Ознакомительные прогулки по территории, по школе;</a:t>
            </a:r>
          </a:p>
          <a:p>
            <a:pPr marL="609600" indent="-609600" eaLnBrk="1" hangingPunct="1">
              <a:lnSpc>
                <a:spcPct val="80000"/>
              </a:lnSpc>
              <a:buFont typeface="Wingdings" pitchFamily="2" charset="2"/>
              <a:buAutoNum type="arabicPeriod"/>
              <a:defRPr/>
            </a:pPr>
            <a:r>
              <a:rPr lang="ru-RU" sz="2000" dirty="0" smtClean="0">
                <a:solidFill>
                  <a:srgbClr val="FFFF00"/>
                </a:solidFill>
              </a:rPr>
              <a:t>Отрядное мероприятие «Огонёк знакомств»;</a:t>
            </a:r>
          </a:p>
          <a:p>
            <a:pPr marL="609600" indent="-609600" eaLnBrk="1" hangingPunct="1">
              <a:lnSpc>
                <a:spcPct val="80000"/>
              </a:lnSpc>
              <a:buFont typeface="Wingdings" pitchFamily="2" charset="2"/>
              <a:buAutoNum type="arabicPeriod"/>
              <a:defRPr/>
            </a:pPr>
            <a:r>
              <a:rPr lang="ru-RU" sz="2000" dirty="0" smtClean="0">
                <a:solidFill>
                  <a:srgbClr val="FFFF00"/>
                </a:solidFill>
              </a:rPr>
              <a:t>Дружинное мероприятие «Марш-старт»;</a:t>
            </a:r>
          </a:p>
          <a:p>
            <a:pPr marL="609600" indent="-609600" eaLnBrk="1" hangingPunct="1">
              <a:lnSpc>
                <a:spcPct val="80000"/>
              </a:lnSpc>
              <a:buFont typeface="Wingdings" pitchFamily="2" charset="2"/>
              <a:buAutoNum type="arabicPeriod"/>
              <a:defRPr/>
            </a:pPr>
            <a:r>
              <a:rPr lang="ru-RU" sz="2000" dirty="0" smtClean="0">
                <a:solidFill>
                  <a:srgbClr val="FFFF00"/>
                </a:solidFill>
              </a:rPr>
              <a:t>Инструктажи по технике безопасности;</a:t>
            </a:r>
          </a:p>
          <a:p>
            <a:pPr marL="609600" indent="-609600" eaLnBrk="1" hangingPunct="1">
              <a:lnSpc>
                <a:spcPct val="80000"/>
              </a:lnSpc>
              <a:buFont typeface="Wingdings" pitchFamily="2" charset="2"/>
              <a:buAutoNum type="arabicPeriod"/>
              <a:defRPr/>
            </a:pPr>
            <a:r>
              <a:rPr lang="ru-RU" sz="2000" dirty="0" smtClean="0">
                <a:solidFill>
                  <a:srgbClr val="FFFF00"/>
                </a:solidFill>
              </a:rPr>
              <a:t>Выявление лидеров через игры: «Снежный ком», «Это Я», «Близнецы».</a:t>
            </a:r>
          </a:p>
          <a:p>
            <a:pPr marL="609600" indent="-609600" eaLnBrk="1" hangingPunct="1">
              <a:lnSpc>
                <a:spcPct val="80000"/>
              </a:lnSpc>
              <a:buFont typeface="Wingdings" pitchFamily="2" charset="2"/>
              <a:buAutoNum type="arabicPeriod"/>
              <a:defRPr/>
            </a:pPr>
            <a:r>
              <a:rPr lang="ru-RU" sz="2000" dirty="0" smtClean="0">
                <a:solidFill>
                  <a:srgbClr val="FFFF00"/>
                </a:solidFill>
              </a:rPr>
              <a:t>Введение в тематику смены, формирование общего представления о программе смены(оформление отрядного уголка с информацией о детях и планах на смену)</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642938" y="0"/>
            <a:ext cx="8229600" cy="1143000"/>
          </a:xfrm>
        </p:spPr>
        <p:txBody>
          <a:bodyPr/>
          <a:lstStyle/>
          <a:p>
            <a:pPr eaLnBrk="1" hangingPunct="1">
              <a:defRPr/>
            </a:pPr>
            <a:r>
              <a:rPr lang="ru-RU" sz="3200" i="1" dirty="0" smtClean="0">
                <a:solidFill>
                  <a:srgbClr val="FFFF00"/>
                </a:solidFill>
              </a:rPr>
              <a:t>Задачи основного и итогового периода</a:t>
            </a:r>
            <a:r>
              <a:rPr lang="ru-RU" sz="3200" dirty="0" smtClean="0"/>
              <a:t>:</a:t>
            </a:r>
          </a:p>
        </p:txBody>
      </p:sp>
      <p:sp>
        <p:nvSpPr>
          <p:cNvPr id="58373" name="Rectangle 5"/>
          <p:cNvSpPr>
            <a:spLocks noGrp="1" noChangeArrowheads="1"/>
          </p:cNvSpPr>
          <p:nvPr>
            <p:ph type="body" sz="half" idx="1"/>
          </p:nvPr>
        </p:nvSpPr>
        <p:spPr/>
        <p:txBody>
          <a:bodyPr/>
          <a:lstStyle/>
          <a:p>
            <a:pPr eaLnBrk="1" hangingPunct="1">
              <a:lnSpc>
                <a:spcPct val="80000"/>
              </a:lnSpc>
              <a:defRPr/>
            </a:pPr>
            <a:r>
              <a:rPr lang="ru-RU" sz="2000" dirty="0" smtClean="0">
                <a:solidFill>
                  <a:srgbClr val="FFFF00"/>
                </a:solidFill>
              </a:rPr>
              <a:t>Задачи основного периода совпадают с задачами смены в целом, поскольку именно в этот период происходит интенсивное накопление обучающимися разностороннего опыта.</a:t>
            </a:r>
          </a:p>
        </p:txBody>
      </p:sp>
      <p:sp>
        <p:nvSpPr>
          <p:cNvPr id="58374" name="Rectangle 6"/>
          <p:cNvSpPr>
            <a:spLocks noGrp="1" noChangeArrowheads="1"/>
          </p:cNvSpPr>
          <p:nvPr>
            <p:ph type="body" sz="half" idx="2"/>
          </p:nvPr>
        </p:nvSpPr>
        <p:spPr>
          <a:xfrm>
            <a:off x="4572000" y="1571625"/>
            <a:ext cx="4038600" cy="4530725"/>
          </a:xfrm>
        </p:spPr>
        <p:txBody>
          <a:bodyPr/>
          <a:lstStyle/>
          <a:p>
            <a:pPr eaLnBrk="1" hangingPunct="1">
              <a:lnSpc>
                <a:spcPct val="80000"/>
              </a:lnSpc>
              <a:buFont typeface="Wingdings" pitchFamily="2" charset="2"/>
              <a:buNone/>
              <a:defRPr/>
            </a:pPr>
            <a:r>
              <a:rPr lang="ru-RU" sz="2000" dirty="0" smtClean="0">
                <a:solidFill>
                  <a:srgbClr val="FFFF00"/>
                </a:solidFill>
              </a:rPr>
              <a:t>Задачами итогового периода является фиксирование ситуации успеха каждого ребёнка в том или ином виде деятельности, проведение заключительных мероприятий по программе</a:t>
            </a:r>
          </a:p>
          <a:p>
            <a:pPr eaLnBrk="1" hangingPunct="1">
              <a:lnSpc>
                <a:spcPct val="80000"/>
              </a:lnSpc>
              <a:buFont typeface="Wingdings" pitchFamily="2" charset="2"/>
              <a:buNone/>
              <a:defRPr/>
            </a:pPr>
            <a:r>
              <a:rPr lang="ru-RU" sz="2000" dirty="0" smtClean="0">
                <a:solidFill>
                  <a:srgbClr val="FFFF00"/>
                </a:solidFill>
              </a:rPr>
              <a:t>Итоговый период включает в себя:</a:t>
            </a:r>
          </a:p>
          <a:p>
            <a:pPr eaLnBrk="1" hangingPunct="1">
              <a:lnSpc>
                <a:spcPct val="80000"/>
              </a:lnSpc>
              <a:defRPr/>
            </a:pPr>
            <a:r>
              <a:rPr lang="ru-RU" sz="2000" dirty="0" smtClean="0">
                <a:solidFill>
                  <a:srgbClr val="FFFF00"/>
                </a:solidFill>
              </a:rPr>
              <a:t>Мероприятия по презентации итогов коллективных и индивидуальных творческих работ;</a:t>
            </a:r>
          </a:p>
          <a:p>
            <a:pPr eaLnBrk="1" hangingPunct="1">
              <a:lnSpc>
                <a:spcPct val="80000"/>
              </a:lnSpc>
              <a:defRPr/>
            </a:pPr>
            <a:r>
              <a:rPr lang="ru-RU" sz="2000" dirty="0" smtClean="0">
                <a:solidFill>
                  <a:srgbClr val="FFFF00"/>
                </a:solidFill>
              </a:rPr>
              <a:t>Церемония закрытия смены, подготовленная силами ребят, занимающихся в кружках художественной самодеятельности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pPr eaLnBrk="1" hangingPunct="1">
              <a:defRPr/>
            </a:pPr>
            <a:r>
              <a:rPr lang="ru-RU" sz="2800" i="1" dirty="0" smtClean="0">
                <a:solidFill>
                  <a:srgbClr val="FFFF00"/>
                </a:solidFill>
              </a:rPr>
              <a:t> Изучение личности.</a:t>
            </a:r>
            <a:endParaRPr lang="ru-RU" sz="2800" dirty="0" smtClean="0"/>
          </a:p>
        </p:txBody>
      </p:sp>
      <p:sp>
        <p:nvSpPr>
          <p:cNvPr id="53256" name="Rectangle 8"/>
          <p:cNvSpPr>
            <a:spLocks noGrp="1" noChangeArrowheads="1"/>
          </p:cNvSpPr>
          <p:nvPr>
            <p:ph idx="1"/>
          </p:nvPr>
        </p:nvSpPr>
        <p:spPr/>
        <p:txBody>
          <a:bodyPr/>
          <a:lstStyle/>
          <a:p>
            <a:pPr eaLnBrk="1" hangingPunct="1">
              <a:buNone/>
              <a:defRPr/>
            </a:pPr>
            <a:r>
              <a:rPr lang="ru-RU" sz="1800" b="1" dirty="0" smtClean="0">
                <a:solidFill>
                  <a:srgbClr val="FFFF00"/>
                </a:solidFill>
              </a:rPr>
              <a:t>Примерная схема изучения личности школьника и составления психолого-педагогической характеристики </a:t>
            </a:r>
            <a:r>
              <a:rPr lang="ru-RU" sz="1800" dirty="0" smtClean="0">
                <a:solidFill>
                  <a:srgbClr val="FFFF00"/>
                </a:solidFill>
              </a:rPr>
              <a:t>. Общие данные:  Фамилия, имя, дата рождения; класс; общее физическое развитие: состояние здоровья; условия жизни и быта в семье.  Взаимоотношение членов семьи. Правильность основной линии семейного воспитания. Взаимоотношения с коллективом и отношение к школе:  Общая характеристика (общее развитие, воспитанность, традиции и требования коллектива).  Положение в коллективе (пользуется ли любовью, авторитетом, чем определяется это отношение).  Отношение к товарищам по классу (любит ли их, равнодушен к ним, не любит, дорожит ли мнением коллектива, с кем дружит и на чем основана дружба, бывают ли конфликты с ребятами, в чем их причина).  Должен ли своим положением в коллективе и какое положение хотел бы занять? Дорожит ли пребыванием в школе (что особенно ценит в ней)?  Отношение к воспитателям и учителям (есть ли контакт, любит, уважает их)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428596" y="0"/>
            <a:ext cx="8286808" cy="4714884"/>
          </a:xfrm>
        </p:spPr>
        <p:txBody>
          <a:bodyPr/>
          <a:lstStyle/>
          <a:p>
            <a:pPr eaLnBrk="1" hangingPunct="1">
              <a:defRPr/>
            </a:pPr>
            <a:r>
              <a:rPr lang="ru-RU" sz="4000" i="1" dirty="0" smtClean="0">
                <a:solidFill>
                  <a:srgbClr val="FFFF00"/>
                </a:solidFill>
              </a:rPr>
              <a:t/>
            </a:r>
            <a:br>
              <a:rPr lang="ru-RU" sz="4000" i="1" dirty="0" smtClean="0">
                <a:solidFill>
                  <a:srgbClr val="FFFF00"/>
                </a:solidFill>
              </a:rPr>
            </a:br>
            <a:r>
              <a:rPr lang="ru-RU" sz="4000" i="1" dirty="0" smtClean="0">
                <a:solidFill>
                  <a:srgbClr val="FFFF00"/>
                </a:solidFill>
              </a:rPr>
              <a:t/>
            </a:r>
            <a:br>
              <a:rPr lang="ru-RU" sz="4000" i="1" dirty="0" smtClean="0">
                <a:solidFill>
                  <a:srgbClr val="FFFF00"/>
                </a:solidFill>
              </a:rPr>
            </a:br>
            <a:r>
              <a:rPr lang="ru-RU" sz="4000" i="1" dirty="0" smtClean="0">
                <a:solidFill>
                  <a:srgbClr val="FFFF00"/>
                </a:solidFill>
              </a:rPr>
              <a:t/>
            </a:r>
            <a:br>
              <a:rPr lang="ru-RU" sz="4000" i="1" dirty="0" smtClean="0">
                <a:solidFill>
                  <a:srgbClr val="FFFF00"/>
                </a:solidFill>
              </a:rPr>
            </a:br>
            <a:endParaRPr lang="ru-RU" sz="1800" i="1" dirty="0" smtClean="0">
              <a:solidFill>
                <a:srgbClr val="FFFF00"/>
              </a:solidFill>
            </a:endParaRPr>
          </a:p>
        </p:txBody>
      </p:sp>
      <p:graphicFrame>
        <p:nvGraphicFramePr>
          <p:cNvPr id="11" name="Содержимое 10"/>
          <p:cNvGraphicFramePr>
            <a:graphicFrameLocks noGrp="1"/>
          </p:cNvGraphicFramePr>
          <p:nvPr>
            <p:ph sz="half" idx="2"/>
          </p:nvPr>
        </p:nvGraphicFramePr>
        <p:xfrm>
          <a:off x="785786" y="5072074"/>
          <a:ext cx="7429552" cy="1630047"/>
        </p:xfrm>
        <a:graphic>
          <a:graphicData uri="http://schemas.openxmlformats.org/drawingml/2006/table">
            <a:tbl>
              <a:tblPr firstRow="1" bandRow="1">
                <a:tableStyleId>{5C22544A-7EE6-4342-B048-85BDC9FD1C3A}</a:tableStyleId>
              </a:tblPr>
              <a:tblGrid>
                <a:gridCol w="2143140"/>
                <a:gridCol w="2643206"/>
                <a:gridCol w="2643206"/>
              </a:tblGrid>
              <a:tr h="193679">
                <a:tc rowSpan="2">
                  <a:txBody>
                    <a:bodyPr/>
                    <a:lstStyle/>
                    <a:p>
                      <a:r>
                        <a:rPr lang="ru-RU" dirty="0" smtClean="0">
                          <a:solidFill>
                            <a:srgbClr val="002060"/>
                          </a:solidFill>
                        </a:rPr>
                        <a:t>Отрядная неделя.</a:t>
                      </a:r>
                      <a:endParaRPr lang="ru-RU" dirty="0">
                        <a:solidFill>
                          <a:srgbClr val="002060"/>
                        </a:solidFill>
                      </a:endParaRPr>
                    </a:p>
                  </a:txBody>
                  <a:tcPr>
                    <a:solidFill>
                      <a:schemeClr val="bg1">
                        <a:lumMod val="20000"/>
                        <a:lumOff val="80000"/>
                      </a:schemeClr>
                    </a:solidFill>
                  </a:tcPr>
                </a:tc>
                <a:tc gridSpan="2">
                  <a:txBody>
                    <a:bodyPr/>
                    <a:lstStyle/>
                    <a:p>
                      <a:r>
                        <a:rPr lang="ru-RU" dirty="0" smtClean="0">
                          <a:solidFill>
                            <a:schemeClr val="bg1">
                              <a:lumMod val="20000"/>
                              <a:lumOff val="80000"/>
                            </a:schemeClr>
                          </a:solidFill>
                        </a:rPr>
                        <a:t> </a:t>
                      </a:r>
                      <a:r>
                        <a:rPr lang="ru-RU" dirty="0" smtClean="0">
                          <a:solidFill>
                            <a:srgbClr val="002060"/>
                          </a:solidFill>
                        </a:rPr>
                        <a:t>Значимые события</a:t>
                      </a:r>
                      <a:endParaRPr lang="ru-RU" dirty="0">
                        <a:solidFill>
                          <a:srgbClr val="002060"/>
                        </a:solidFill>
                      </a:endParaRPr>
                    </a:p>
                  </a:txBody>
                  <a:tcPr>
                    <a:solidFill>
                      <a:schemeClr val="bg1">
                        <a:lumMod val="20000"/>
                        <a:lumOff val="80000"/>
                      </a:schemeClr>
                    </a:solidFill>
                  </a:tcPr>
                </a:tc>
                <a:tc hMerge="1">
                  <a:txBody>
                    <a:bodyPr/>
                    <a:lstStyle/>
                    <a:p>
                      <a:endParaRPr lang="ru-RU"/>
                    </a:p>
                  </a:txBody>
                  <a:tcPr/>
                </a:tc>
              </a:tr>
              <a:tr h="193679">
                <a:tc vMerge="1">
                  <a:txBody>
                    <a:bodyPr/>
                    <a:lstStyle/>
                    <a:p>
                      <a:endParaRPr lang="ru-RU"/>
                    </a:p>
                  </a:txBody>
                  <a:tcPr/>
                </a:tc>
                <a:tc>
                  <a:txBody>
                    <a:bodyPr/>
                    <a:lstStyle/>
                    <a:p>
                      <a:r>
                        <a:rPr lang="ru-RU" dirty="0" smtClean="0">
                          <a:solidFill>
                            <a:srgbClr val="002060"/>
                          </a:solidFill>
                        </a:rPr>
                        <a:t>     я</a:t>
                      </a:r>
                      <a:endParaRPr lang="ru-RU" dirty="0">
                        <a:solidFill>
                          <a:srgbClr val="002060"/>
                        </a:solidFill>
                      </a:endParaRPr>
                    </a:p>
                  </a:txBody>
                  <a:tcPr/>
                </a:tc>
                <a:tc>
                  <a:txBody>
                    <a:bodyPr/>
                    <a:lstStyle/>
                    <a:p>
                      <a:r>
                        <a:rPr lang="ru-RU" dirty="0" smtClean="0">
                          <a:solidFill>
                            <a:srgbClr val="002060"/>
                          </a:solidFill>
                        </a:rPr>
                        <a:t>    отряд</a:t>
                      </a:r>
                      <a:endParaRPr lang="ru-RU" dirty="0">
                        <a:solidFill>
                          <a:srgbClr val="002060"/>
                        </a:solidFill>
                      </a:endParaRPr>
                    </a:p>
                  </a:txBody>
                  <a:tcPr/>
                </a:tc>
              </a:tr>
              <a:tr h="387357">
                <a:tc>
                  <a:txBody>
                    <a:bodyPr/>
                    <a:lstStyle/>
                    <a:p>
                      <a:r>
                        <a:rPr lang="ru-RU" dirty="0" smtClean="0">
                          <a:solidFill>
                            <a:srgbClr val="002060"/>
                          </a:solidFill>
                        </a:rPr>
                        <a:t>1 неделя</a:t>
                      </a:r>
                      <a:endParaRPr lang="ru-RU" dirty="0">
                        <a:solidFill>
                          <a:srgbClr val="002060"/>
                        </a:solidFill>
                      </a:endParaRPr>
                    </a:p>
                  </a:txBody>
                  <a:tcPr/>
                </a:tc>
                <a:tc>
                  <a:txBody>
                    <a:bodyPr/>
                    <a:lstStyle/>
                    <a:p>
                      <a:endParaRPr lang="ru-RU" dirty="0"/>
                    </a:p>
                  </a:txBody>
                  <a:tcPr/>
                </a:tc>
                <a:tc>
                  <a:txBody>
                    <a:bodyPr/>
                    <a:lstStyle/>
                    <a:p>
                      <a:endParaRPr lang="ru-RU" dirty="0"/>
                    </a:p>
                  </a:txBody>
                  <a:tcPr/>
                </a:tc>
              </a:tr>
              <a:tr h="511170">
                <a:tc>
                  <a:txBody>
                    <a:bodyPr/>
                    <a:lstStyle/>
                    <a:p>
                      <a:r>
                        <a:rPr lang="ru-RU" dirty="0" smtClean="0">
                          <a:solidFill>
                            <a:srgbClr val="002060"/>
                          </a:solidFill>
                        </a:rPr>
                        <a:t>2 неделя</a:t>
                      </a:r>
                      <a:endParaRPr lang="ru-RU" dirty="0">
                        <a:solidFill>
                          <a:srgbClr val="002060"/>
                        </a:solidFill>
                      </a:endParaRPr>
                    </a:p>
                  </a:txBody>
                  <a:tcPr/>
                </a:tc>
                <a:tc>
                  <a:txBody>
                    <a:bodyPr/>
                    <a:lstStyle/>
                    <a:p>
                      <a:endParaRPr lang="ru-RU" dirty="0"/>
                    </a:p>
                  </a:txBody>
                  <a:tcPr/>
                </a:tc>
                <a:tc>
                  <a:txBody>
                    <a:bodyPr/>
                    <a:lstStyle/>
                    <a:p>
                      <a:endParaRPr lang="ru-RU" dirty="0"/>
                    </a:p>
                  </a:txBody>
                  <a:tcPr/>
                </a:tc>
              </a:tr>
            </a:tbl>
          </a:graphicData>
        </a:graphic>
      </p:graphicFrame>
      <p:sp>
        <p:nvSpPr>
          <p:cNvPr id="13" name="Прямоугольник 12"/>
          <p:cNvSpPr/>
          <p:nvPr/>
        </p:nvSpPr>
        <p:spPr>
          <a:xfrm>
            <a:off x="785786" y="0"/>
            <a:ext cx="7572428" cy="5139869"/>
          </a:xfrm>
          <a:prstGeom prst="rect">
            <a:avLst/>
          </a:prstGeom>
        </p:spPr>
        <p:txBody>
          <a:bodyPr wrap="square">
            <a:spAutoFit/>
          </a:bodyPr>
          <a:lstStyle/>
          <a:p>
            <a:r>
              <a:rPr lang="ru-RU" sz="4000" i="1" dirty="0" smtClean="0">
                <a:solidFill>
                  <a:srgbClr val="FFFF00"/>
                </a:solidFill>
              </a:rPr>
              <a:t>Карта диагностических методик  </a:t>
            </a:r>
            <a:r>
              <a:rPr lang="ru-RU" sz="1600" i="1" dirty="0" smtClean="0">
                <a:solidFill>
                  <a:srgbClr val="FFFF00"/>
                </a:solidFill>
              </a:rPr>
              <a:t/>
            </a:r>
            <a:br>
              <a:rPr lang="ru-RU" sz="1600" i="1" dirty="0" smtClean="0">
                <a:solidFill>
                  <a:srgbClr val="FFFF00"/>
                </a:solidFill>
              </a:rPr>
            </a:br>
            <a:r>
              <a:rPr lang="ru-RU" sz="1600" i="1" dirty="0" smtClean="0">
                <a:solidFill>
                  <a:srgbClr val="FFFF00"/>
                </a:solidFill>
              </a:rPr>
              <a:t> </a:t>
            </a:r>
            <a:r>
              <a:rPr lang="ru-RU" sz="1800" i="1" dirty="0" smtClean="0">
                <a:solidFill>
                  <a:srgbClr val="FFFF00"/>
                </a:solidFill>
              </a:rPr>
              <a:t>Диагностическая методика № 1. «Письмо островитянину» Учащимся класса предлагается представить себе, что они находятся на необитаемом острове. Жизнь на острове трудная, помощи ждать неоткуда. Но вдруг к берегу прибивает бутылку, в которой находится записка: «Обратись с письмом к людям, которым ты доверяешь и которых ты любишь. Они тебе помогут. Письмо отправь с помощью этой же бутылки». Учащиеся должны написать письмо тем людям, которым доверяют Воспитателю следует обратить внимание на то, каким будет содержание письма, к кому будут эти письма обращены.                                                                                                            </a:t>
            </a:r>
          </a:p>
          <a:p>
            <a:endParaRPr lang="ru-RU" i="1" dirty="0">
              <a:solidFill>
                <a:srgbClr val="FFFF00"/>
              </a:solidFill>
            </a:endParaRPr>
          </a:p>
          <a:p>
            <a:r>
              <a:rPr lang="ru-RU" sz="1800" i="1" dirty="0" smtClean="0">
                <a:solidFill>
                  <a:srgbClr val="FFFF00"/>
                </a:solidFill>
              </a:rPr>
              <a:t>Диагностическая методика № 2. «Дневник моей жизни» Воспитатель предлагает воспитанникам отряда каждую неделю подводить итоги прожитых за неделю дней. Ребятам предлагается определить степень значимости данных событий в жизни отряда и самого себя. Дневник можно вести по </a:t>
            </a:r>
            <a:br>
              <a:rPr lang="ru-RU" sz="1800" i="1" dirty="0" smtClean="0">
                <a:solidFill>
                  <a:srgbClr val="FFFF00"/>
                </a:solidFill>
              </a:rPr>
            </a:br>
            <a:r>
              <a:rPr lang="ru-RU" sz="1800" i="1" dirty="0" smtClean="0">
                <a:solidFill>
                  <a:srgbClr val="FFFF00"/>
                </a:solidFill>
              </a:rPr>
              <a:t>следующему образцу: </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p:nvPr>
        </p:nvSpPr>
        <p:spPr/>
        <p:txBody>
          <a:bodyPr/>
          <a:lstStyle/>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r>
              <a:rPr lang="ru-RU" sz="1800" dirty="0" smtClean="0">
                <a:solidFill>
                  <a:srgbClr val="FFFF00"/>
                </a:solidFill>
              </a:rPr>
              <a:t>Диагностическая методика № 4. «Круги на воде» Ребятам предлагается листок, на котором нарисованы круги, в которые нужно вписать имена одноклассников «по степени» значимости для себя. В каждый круг ребята должны вписать не более трех имен своих одноклассников</a:t>
            </a:r>
            <a:endParaRPr lang="ru-RU" sz="1800" b="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smtClean="0">
              <a:solidFill>
                <a:srgbClr val="FFFF00"/>
              </a:solidFill>
            </a:endParaRPr>
          </a:p>
          <a:p>
            <a:pPr>
              <a:defRPr/>
            </a:pPr>
            <a:endParaRPr lang="ru-RU" sz="2000" b="1" i="1" dirty="0">
              <a:solidFill>
                <a:srgbClr val="FFFF00"/>
              </a:solidFill>
            </a:endParaRPr>
          </a:p>
        </p:txBody>
      </p:sp>
      <p:sp>
        <p:nvSpPr>
          <p:cNvPr id="5" name="Прямоугольник 4"/>
          <p:cNvSpPr/>
          <p:nvPr/>
        </p:nvSpPr>
        <p:spPr>
          <a:xfrm>
            <a:off x="642910" y="285728"/>
            <a:ext cx="8001056" cy="5909310"/>
          </a:xfrm>
          <a:prstGeom prst="rect">
            <a:avLst/>
          </a:prstGeom>
        </p:spPr>
        <p:txBody>
          <a:bodyPr wrap="square">
            <a:spAutoFit/>
          </a:bodyPr>
          <a:lstStyle/>
          <a:p>
            <a:r>
              <a:rPr lang="ru-RU" dirty="0" smtClean="0">
                <a:solidFill>
                  <a:srgbClr val="FFFF00"/>
                </a:solidFill>
              </a:rPr>
              <a:t>Диагностическая методика № 3. «Государство — это мы» Детям из отряда предлагается представить себе, что отряд— это маленькое государство, а все ребята — представители этого государства. Для этого необходимо определить положение, место и предполагаемую должность каждого в этом государстве и свое собственное место. Эта методика позволит воспитателю увидеть, кого ребята определяют на роль лидера в коллективе и кому отводится место изолированного человека                                               </a:t>
            </a:r>
          </a:p>
          <a:p>
            <a:endParaRPr lang="ru-RU" dirty="0">
              <a:solidFill>
                <a:srgbClr val="FFFF00"/>
              </a:solidFill>
            </a:endParaRPr>
          </a:p>
          <a:p>
            <a:endParaRPr lang="ru-RU" dirty="0" smtClean="0">
              <a:solidFill>
                <a:srgbClr val="FFFF00"/>
              </a:solidFill>
            </a:endParaRPr>
          </a:p>
          <a:p>
            <a:endParaRPr lang="ru-RU" dirty="0">
              <a:solidFill>
                <a:srgbClr val="FFFF00"/>
              </a:solidFill>
            </a:endParaRPr>
          </a:p>
          <a:p>
            <a:endParaRPr lang="ru-RU" dirty="0" smtClean="0">
              <a:solidFill>
                <a:srgbClr val="FFFF00"/>
              </a:solidFill>
            </a:endParaRPr>
          </a:p>
          <a:p>
            <a:endParaRPr lang="ru-RU" dirty="0">
              <a:solidFill>
                <a:srgbClr val="FFFF00"/>
              </a:solidFill>
            </a:endParaRPr>
          </a:p>
          <a:p>
            <a:endParaRPr lang="ru-RU" dirty="0" smtClean="0">
              <a:solidFill>
                <a:srgbClr val="FFFF00"/>
              </a:solidFill>
            </a:endParaRPr>
          </a:p>
          <a:p>
            <a:endParaRPr lang="ru-RU" dirty="0">
              <a:solidFill>
                <a:srgbClr val="FFFF00"/>
              </a:solidFill>
            </a:endParaRPr>
          </a:p>
          <a:p>
            <a:r>
              <a:rPr lang="ru-RU" dirty="0" smtClean="0">
                <a:solidFill>
                  <a:srgbClr val="FFFF00"/>
                </a:solidFill>
              </a:rPr>
              <a:t>               </a:t>
            </a:r>
          </a:p>
          <a:p>
            <a:r>
              <a:rPr lang="ru-RU" dirty="0" smtClean="0">
                <a:solidFill>
                  <a:srgbClr val="FFFF00"/>
                </a:solidFill>
              </a:rPr>
              <a:t>                                                                                       </a:t>
            </a:r>
          </a:p>
          <a:p>
            <a:endParaRPr lang="ru-RU" dirty="0">
              <a:solidFill>
                <a:srgbClr val="FFFF00"/>
              </a:solidFill>
            </a:endParaRPr>
          </a:p>
          <a:p>
            <a:endParaRPr lang="ru-RU" dirty="0" smtClean="0">
              <a:solidFill>
                <a:srgbClr val="FFFF00"/>
              </a:solidFill>
            </a:endParaRPr>
          </a:p>
          <a:p>
            <a:endParaRPr lang="ru-RU" dirty="0">
              <a:solidFill>
                <a:srgbClr val="FFFF00"/>
              </a:solidFill>
            </a:endParaRPr>
          </a:p>
          <a:p>
            <a:r>
              <a:rPr lang="ru-RU" dirty="0" smtClean="0">
                <a:solidFill>
                  <a:srgbClr val="FFFF00"/>
                </a:solidFill>
              </a:rPr>
              <a:t>                                 </a:t>
            </a:r>
          </a:p>
          <a:p>
            <a:endParaRPr lang="ru-RU"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ru-RU" sz="4000" i="1" dirty="0" smtClean="0">
                <a:solidFill>
                  <a:srgbClr val="FFFF00"/>
                </a:solidFill>
              </a:rPr>
              <a:t>Тема по самообразованию</a:t>
            </a:r>
            <a:r>
              <a:rPr lang="ru-RU" sz="4000" dirty="0" smtClean="0"/>
              <a:t>:</a:t>
            </a:r>
          </a:p>
        </p:txBody>
      </p:sp>
      <p:sp>
        <p:nvSpPr>
          <p:cNvPr id="76803" name="Rectangle 3"/>
          <p:cNvSpPr>
            <a:spLocks noGrp="1" noChangeArrowheads="1"/>
          </p:cNvSpPr>
          <p:nvPr>
            <p:ph type="body" idx="1"/>
          </p:nvPr>
        </p:nvSpPr>
        <p:spPr>
          <a:xfrm>
            <a:off x="428596" y="1714488"/>
            <a:ext cx="8258204" cy="3702057"/>
          </a:xfrm>
        </p:spPr>
        <p:txBody>
          <a:bodyPr/>
          <a:lstStyle/>
          <a:p>
            <a:pPr marL="609600" indent="-609600" algn="ctr" eaLnBrk="1" hangingPunct="1">
              <a:lnSpc>
                <a:spcPct val="80000"/>
              </a:lnSpc>
              <a:buNone/>
              <a:defRPr/>
            </a:pPr>
            <a:r>
              <a:rPr lang="ru-RU" sz="4000" dirty="0" smtClean="0">
                <a:solidFill>
                  <a:srgbClr val="FFFF00"/>
                </a:solidFill>
              </a:rPr>
              <a:t>Воспитание толерантности                   </a:t>
            </a:r>
          </a:p>
          <a:p>
            <a:r>
              <a:rPr lang="ru-RU" sz="1800" dirty="0" smtClean="0">
                <a:solidFill>
                  <a:srgbClr val="FFFF00"/>
                </a:solidFill>
              </a:rPr>
              <a:t>Методы воспитания толерантности – это способы формирования у детей готовности к пониманию других людей и терпимому отношению к их своеобразным поступкам.</a:t>
            </a:r>
          </a:p>
          <a:p>
            <a:r>
              <a:rPr lang="ru-RU" sz="1800" dirty="0" smtClean="0">
                <a:solidFill>
                  <a:srgbClr val="FFFF00"/>
                </a:solidFill>
              </a:rPr>
              <a:t>Выделяют большое количество методов воспитания толерантности ( убеждения, </a:t>
            </a:r>
            <a:r>
              <a:rPr lang="ru-RU" sz="1800" dirty="0" err="1" smtClean="0">
                <a:solidFill>
                  <a:srgbClr val="FFFF00"/>
                </a:solidFill>
              </a:rPr>
              <a:t>самоубеждение</a:t>
            </a:r>
            <a:r>
              <a:rPr lang="ru-RU" sz="1800" dirty="0" smtClean="0">
                <a:solidFill>
                  <a:srgbClr val="FFFF00"/>
                </a:solidFill>
              </a:rPr>
              <a:t>, внушение, стимулирование, методы требования, коррекции поведения и </a:t>
            </a:r>
            <a:r>
              <a:rPr lang="ru-RU" sz="1800" dirty="0" err="1" smtClean="0">
                <a:solidFill>
                  <a:srgbClr val="FFFF00"/>
                </a:solidFill>
              </a:rPr>
              <a:t>др</a:t>
            </a:r>
            <a:r>
              <a:rPr lang="ru-RU" sz="1800" dirty="0" smtClean="0">
                <a:solidFill>
                  <a:srgbClr val="FFFF00"/>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Rectangle 6"/>
          <p:cNvSpPr>
            <a:spLocks noGrp="1" noChangeArrowheads="1"/>
          </p:cNvSpPr>
          <p:nvPr>
            <p:ph type="title"/>
          </p:nvPr>
        </p:nvSpPr>
        <p:spPr>
          <a:xfrm>
            <a:off x="428596" y="214290"/>
            <a:ext cx="8229600" cy="6643710"/>
          </a:xfrm>
        </p:spPr>
        <p:txBody>
          <a:bodyPr/>
          <a:lstStyle/>
          <a:p>
            <a:r>
              <a:rPr lang="ru-RU" sz="1600" dirty="0" smtClean="0">
                <a:solidFill>
                  <a:srgbClr val="FFFF00"/>
                </a:solidFill>
              </a:rPr>
              <a:t>Формы и методы воспитания толерантности:</a:t>
            </a:r>
            <a:br>
              <a:rPr lang="ru-RU" sz="1600" dirty="0" smtClean="0">
                <a:solidFill>
                  <a:srgbClr val="FFFF00"/>
                </a:solidFill>
              </a:rPr>
            </a:br>
            <a:r>
              <a:rPr lang="ru-RU" sz="1600" dirty="0" smtClean="0">
                <a:solidFill>
                  <a:srgbClr val="FFFF00"/>
                </a:solidFill>
              </a:rPr>
              <a:t>Беседа</a:t>
            </a:r>
            <a:br>
              <a:rPr lang="ru-RU" sz="1600" dirty="0" smtClean="0">
                <a:solidFill>
                  <a:srgbClr val="FFFF00"/>
                </a:solidFill>
              </a:rPr>
            </a:br>
            <a:r>
              <a:rPr lang="ru-RU" sz="1600" dirty="0" smtClean="0">
                <a:solidFill>
                  <a:srgbClr val="FFFF00"/>
                </a:solidFill>
              </a:rPr>
              <a:t>Встречи с интересными людьми</a:t>
            </a:r>
            <a:br>
              <a:rPr lang="ru-RU" sz="1600" dirty="0" smtClean="0">
                <a:solidFill>
                  <a:srgbClr val="FFFF00"/>
                </a:solidFill>
              </a:rPr>
            </a:br>
            <a:r>
              <a:rPr lang="ru-RU" sz="1600" dirty="0" smtClean="0">
                <a:solidFill>
                  <a:srgbClr val="FFFF00"/>
                </a:solidFill>
              </a:rPr>
              <a:t>Вечера отдыха</a:t>
            </a:r>
            <a:br>
              <a:rPr lang="ru-RU" sz="1600" dirty="0" smtClean="0">
                <a:solidFill>
                  <a:srgbClr val="FFFF00"/>
                </a:solidFill>
              </a:rPr>
            </a:br>
            <a:r>
              <a:rPr lang="ru-RU" sz="1600" dirty="0" smtClean="0">
                <a:solidFill>
                  <a:srgbClr val="FFFF00"/>
                </a:solidFill>
              </a:rPr>
              <a:t>Экскурсии</a:t>
            </a:r>
            <a:br>
              <a:rPr lang="ru-RU" sz="1600" dirty="0" smtClean="0">
                <a:solidFill>
                  <a:srgbClr val="FFFF00"/>
                </a:solidFill>
              </a:rPr>
            </a:br>
            <a:r>
              <a:rPr lang="ru-RU" sz="1600" dirty="0" smtClean="0">
                <a:solidFill>
                  <a:srgbClr val="FFFF00"/>
                </a:solidFill>
              </a:rPr>
              <a:t>Путешествия, выход на природу</a:t>
            </a:r>
            <a:br>
              <a:rPr lang="ru-RU" sz="1600" dirty="0" smtClean="0">
                <a:solidFill>
                  <a:srgbClr val="FFFF00"/>
                </a:solidFill>
              </a:rPr>
            </a:br>
            <a:r>
              <a:rPr lang="ru-RU" sz="1600" dirty="0" smtClean="0">
                <a:solidFill>
                  <a:srgbClr val="FFFF00"/>
                </a:solidFill>
              </a:rPr>
              <a:t>Совместные творческие дела</a:t>
            </a:r>
            <a:br>
              <a:rPr lang="ru-RU" sz="1600" dirty="0" smtClean="0">
                <a:solidFill>
                  <a:srgbClr val="FFFF00"/>
                </a:solidFill>
              </a:rPr>
            </a:br>
            <a:r>
              <a:rPr lang="ru-RU" sz="1600" dirty="0" smtClean="0">
                <a:solidFill>
                  <a:srgbClr val="FFFF00"/>
                </a:solidFill>
              </a:rPr>
              <a:t>Дискуссии</a:t>
            </a:r>
            <a:br>
              <a:rPr lang="ru-RU" sz="1600" dirty="0" smtClean="0">
                <a:solidFill>
                  <a:srgbClr val="FFFF00"/>
                </a:solidFill>
              </a:rPr>
            </a:br>
            <a:r>
              <a:rPr lang="ru-RU" sz="1600" dirty="0" smtClean="0">
                <a:solidFill>
                  <a:srgbClr val="FFFF00"/>
                </a:solidFill>
              </a:rPr>
              <a:t>Игровые и конкурсные программы</a:t>
            </a:r>
            <a:br>
              <a:rPr lang="ru-RU" sz="1600" dirty="0" smtClean="0">
                <a:solidFill>
                  <a:srgbClr val="FFFF00"/>
                </a:solidFill>
              </a:rPr>
            </a:br>
            <a:r>
              <a:rPr lang="ru-RU" sz="1600" dirty="0" smtClean="0">
                <a:solidFill>
                  <a:srgbClr val="FFFF00"/>
                </a:solidFill>
              </a:rPr>
              <a:t>Классные часы</a:t>
            </a:r>
            <a:br>
              <a:rPr lang="ru-RU" sz="1600" dirty="0" smtClean="0">
                <a:solidFill>
                  <a:srgbClr val="FFFF00"/>
                </a:solidFill>
              </a:rPr>
            </a:br>
            <a:r>
              <a:rPr lang="ru-RU" sz="1600" dirty="0" smtClean="0">
                <a:solidFill>
                  <a:srgbClr val="FFFF00"/>
                </a:solidFill>
              </a:rPr>
              <a:t>Акции милосердия</a:t>
            </a:r>
            <a:br>
              <a:rPr lang="ru-RU" sz="1600" dirty="0" smtClean="0">
                <a:solidFill>
                  <a:srgbClr val="FFFF00"/>
                </a:solidFill>
              </a:rPr>
            </a:br>
            <a:r>
              <a:rPr lang="ru-RU" sz="1600" dirty="0" smtClean="0">
                <a:solidFill>
                  <a:srgbClr val="FFFF00"/>
                </a:solidFill>
              </a:rPr>
              <a:t>Игровые тренинги</a:t>
            </a:r>
            <a:br>
              <a:rPr lang="ru-RU" sz="1600" dirty="0" smtClean="0">
                <a:solidFill>
                  <a:srgbClr val="FFFF00"/>
                </a:solidFill>
              </a:rPr>
            </a:br>
            <a:r>
              <a:rPr lang="ru-RU" sz="1600" dirty="0" smtClean="0">
                <a:solidFill>
                  <a:srgbClr val="FFFF00"/>
                </a:solidFill>
              </a:rPr>
              <a:t>Реализация каждого метода воспитания толерантности предполагает использование совокупности приёмов, т.е. педагогически оформленных действий.</a:t>
            </a:r>
            <a:br>
              <a:rPr lang="ru-RU" sz="1600" dirty="0" smtClean="0">
                <a:solidFill>
                  <a:srgbClr val="FFFF00"/>
                </a:solidFill>
              </a:rPr>
            </a:br>
            <a:r>
              <a:rPr lang="ru-RU" sz="1600" dirty="0" smtClean="0">
                <a:solidFill>
                  <a:srgbClr val="FFFF00"/>
                </a:solidFill>
              </a:rPr>
              <a:t>Можно выделить три группы приемов воспитания толерантности.</a:t>
            </a:r>
            <a:br>
              <a:rPr lang="ru-RU" sz="1600" dirty="0" smtClean="0">
                <a:solidFill>
                  <a:srgbClr val="FFFF00"/>
                </a:solidFill>
              </a:rPr>
            </a:br>
            <a:r>
              <a:rPr lang="ru-RU" sz="1600" dirty="0" smtClean="0">
                <a:solidFill>
                  <a:srgbClr val="FFFF00"/>
                </a:solidFill>
              </a:rPr>
              <a:t>Первая группа приемов связана с организацией деятельности детей в классе:</a:t>
            </a:r>
            <a:br>
              <a:rPr lang="ru-RU" sz="1600" dirty="0" smtClean="0">
                <a:solidFill>
                  <a:srgbClr val="FFFF00"/>
                </a:solidFill>
              </a:rPr>
            </a:br>
            <a:r>
              <a:rPr lang="ru-RU" sz="1600" dirty="0" smtClean="0">
                <a:solidFill>
                  <a:srgbClr val="FFFF00"/>
                </a:solidFill>
              </a:rPr>
              <a:t>Прием «Эстафета». Классный руководитель так организует деятельность, чтобы в процессе ее организации взаимодействовали бы учащиеся из разных групп.</a:t>
            </a:r>
            <a:br>
              <a:rPr lang="ru-RU" sz="1600" dirty="0" smtClean="0">
                <a:solidFill>
                  <a:srgbClr val="FFFF00"/>
                </a:solidFill>
              </a:rPr>
            </a:br>
            <a:r>
              <a:rPr lang="ru-RU" sz="1600" dirty="0" smtClean="0">
                <a:solidFill>
                  <a:srgbClr val="FFFF00"/>
                </a:solidFill>
              </a:rPr>
              <a:t>Прием «Взаимопомощь». Педагог так организует деятельность детей, чтобы от помощи друг другу зависел успех совместно организуемого дела.</a:t>
            </a:r>
            <a:br>
              <a:rPr lang="ru-RU" sz="1600" dirty="0" smtClean="0">
                <a:solidFill>
                  <a:srgbClr val="FFFF00"/>
                </a:solidFill>
              </a:rPr>
            </a:br>
            <a:r>
              <a:rPr lang="ru-RU" sz="1600" dirty="0" smtClean="0">
                <a:solidFill>
                  <a:srgbClr val="FFFF00"/>
                </a:solidFill>
              </a:rPr>
              <a:t>Прием «Акцент на лучшее». Педагог в разговоре с детьми старается подчеркнуть лучшие черты каждого. При этом его оценка должна быть объективна и опираться на конкретные факты.</a:t>
            </a:r>
            <a:br>
              <a:rPr lang="ru-RU" sz="1600" dirty="0" smtClean="0">
                <a:solidFill>
                  <a:srgbClr val="FFFF00"/>
                </a:solidFill>
              </a:rPr>
            </a:br>
            <a:endParaRPr lang="ru-RU" sz="1600" dirty="0" smtClean="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ru-RU" i="1" dirty="0" smtClean="0">
                <a:solidFill>
                  <a:srgbClr val="FFFF00"/>
                </a:solidFill>
              </a:rPr>
              <a:t>Работа с родителями</a:t>
            </a:r>
            <a:r>
              <a:rPr lang="ru-RU" dirty="0" smtClean="0"/>
              <a:t>:</a:t>
            </a:r>
          </a:p>
        </p:txBody>
      </p:sp>
      <p:sp>
        <p:nvSpPr>
          <p:cNvPr id="84995" name="Rectangle 3"/>
          <p:cNvSpPr>
            <a:spLocks noGrp="1" noChangeArrowheads="1"/>
          </p:cNvSpPr>
          <p:nvPr>
            <p:ph type="body" idx="1"/>
          </p:nvPr>
        </p:nvSpPr>
        <p:spPr/>
        <p:txBody>
          <a:bodyPr/>
          <a:lstStyle/>
          <a:p>
            <a:pPr marL="609600" indent="-609600" eaLnBrk="1" hangingPunct="1">
              <a:lnSpc>
                <a:spcPct val="80000"/>
              </a:lnSpc>
              <a:defRPr/>
            </a:pPr>
            <a:r>
              <a:rPr lang="ru-RU" sz="2000" dirty="0" smtClean="0">
                <a:solidFill>
                  <a:srgbClr val="FFFF00"/>
                </a:solidFill>
              </a:rPr>
              <a:t>Цели и задачи:</a:t>
            </a:r>
          </a:p>
          <a:p>
            <a:pPr marL="609600" indent="-609600" eaLnBrk="1" hangingPunct="1">
              <a:lnSpc>
                <a:spcPct val="80000"/>
              </a:lnSpc>
              <a:buFont typeface="Wingdings" pitchFamily="2" charset="2"/>
              <a:buAutoNum type="arabicPeriod"/>
              <a:defRPr/>
            </a:pPr>
            <a:r>
              <a:rPr lang="ru-RU" sz="2000" dirty="0" smtClean="0">
                <a:solidFill>
                  <a:srgbClr val="FFFF00"/>
                </a:solidFill>
              </a:rPr>
              <a:t>Изучение образа жизни семьи;</a:t>
            </a:r>
          </a:p>
          <a:p>
            <a:pPr marL="609600" indent="-609600" eaLnBrk="1" hangingPunct="1">
              <a:lnSpc>
                <a:spcPct val="80000"/>
              </a:lnSpc>
              <a:buFont typeface="Wingdings" pitchFamily="2" charset="2"/>
              <a:buAutoNum type="arabicPeriod"/>
              <a:defRPr/>
            </a:pPr>
            <a:r>
              <a:rPr lang="ru-RU" sz="2000" dirty="0" smtClean="0">
                <a:solidFill>
                  <a:srgbClr val="FFFF00"/>
                </a:solidFill>
              </a:rPr>
              <a:t>Особенности семейного воспитания;</a:t>
            </a:r>
          </a:p>
          <a:p>
            <a:pPr marL="609600" indent="-609600" eaLnBrk="1" hangingPunct="1">
              <a:lnSpc>
                <a:spcPct val="80000"/>
              </a:lnSpc>
              <a:buFont typeface="Wingdings" pitchFamily="2" charset="2"/>
              <a:buAutoNum type="arabicPeriod"/>
              <a:defRPr/>
            </a:pPr>
            <a:r>
              <a:rPr lang="ru-RU" sz="2000" dirty="0" smtClean="0">
                <a:solidFill>
                  <a:srgbClr val="FFFF00"/>
                </a:solidFill>
              </a:rPr>
              <a:t>Взаимоотношений детей и родителей;</a:t>
            </a:r>
          </a:p>
          <a:p>
            <a:pPr marL="609600" indent="-609600" eaLnBrk="1" hangingPunct="1">
              <a:lnSpc>
                <a:spcPct val="80000"/>
              </a:lnSpc>
              <a:buFont typeface="Wingdings" pitchFamily="2" charset="2"/>
              <a:buAutoNum type="arabicPeriod"/>
              <a:defRPr/>
            </a:pPr>
            <a:r>
              <a:rPr lang="ru-RU" sz="2000" dirty="0" smtClean="0">
                <a:solidFill>
                  <a:srgbClr val="FFFF00"/>
                </a:solidFill>
              </a:rPr>
              <a:t>Организация психолого-педагогического просвещения родителей</a:t>
            </a:r>
          </a:p>
          <a:p>
            <a:pPr marL="609600" indent="-609600" eaLnBrk="1" hangingPunct="1">
              <a:lnSpc>
                <a:spcPct val="80000"/>
              </a:lnSpc>
              <a:defRPr/>
            </a:pPr>
            <a:r>
              <a:rPr lang="ru-RU" sz="2000" dirty="0" smtClean="0">
                <a:solidFill>
                  <a:srgbClr val="FFFF00"/>
                </a:solidFill>
              </a:rPr>
              <a:t>Ценности:</a:t>
            </a:r>
          </a:p>
          <a:p>
            <a:pPr marL="609600" indent="-609600" eaLnBrk="1" hangingPunct="1">
              <a:lnSpc>
                <a:spcPct val="80000"/>
              </a:lnSpc>
              <a:buFont typeface="Wingdings" pitchFamily="2" charset="2"/>
              <a:buAutoNum type="arabicPeriod"/>
              <a:defRPr/>
            </a:pPr>
            <a:r>
              <a:rPr lang="ru-RU" sz="2000" dirty="0" smtClean="0">
                <a:solidFill>
                  <a:srgbClr val="FFFF00"/>
                </a:solidFill>
              </a:rPr>
              <a:t>Семья выполняет формирующую роль в становлении личности ребёнка, которая зависит от ценностных ориентаций её членов;</a:t>
            </a:r>
          </a:p>
          <a:p>
            <a:pPr indent="-341313" algn="ctr" eaLnBrk="1" hangingPunct="1">
              <a:lnSpc>
                <a:spcPct val="80000"/>
              </a:lnSpc>
              <a:spcBef>
                <a:spcPts val="5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dirty="0" smtClean="0">
                <a:solidFill>
                  <a:srgbClr val="FFFF00"/>
                </a:solidFill>
              </a:rPr>
              <a:t>Педагог должен владеть информацией о том, какие отношения в семье и как они могут повлиять на личностное развитие ребёнка, его характер, поведенческие реакции и с учётом этого выбирать направления и формы работы. Цели и задачи:</a:t>
            </a:r>
          </a:p>
          <a:p>
            <a:pPr indent="-341313" eaLnBrk="1" hangingPunct="1">
              <a:lnSpc>
                <a:spcPct val="80000"/>
              </a:lnSpc>
              <a:spcBef>
                <a:spcPts val="5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dirty="0" smtClean="0">
                <a:solidFill>
                  <a:srgbClr val="FFFF00"/>
                </a:solidFill>
              </a:rPr>
              <a:t>  </a:t>
            </a:r>
          </a:p>
          <a:p>
            <a:pPr indent="-341313" eaLnBrk="1" hangingPunct="1">
              <a:lnSpc>
                <a:spcPct val="80000"/>
              </a:lnSpc>
              <a:spcBef>
                <a:spcPts val="5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dirty="0"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ctrTitle"/>
          </p:nvPr>
        </p:nvSpPr>
        <p:spPr/>
        <p:txBody>
          <a:bodyPr/>
          <a:lstStyle/>
          <a:p>
            <a:pPr eaLnBrk="1" hangingPunct="1">
              <a:defRPr/>
            </a:pPr>
            <a:r>
              <a:rPr lang="ru-RU" i="1" dirty="0" smtClean="0">
                <a:solidFill>
                  <a:srgbClr val="FFFF00"/>
                </a:solidFill>
              </a:rPr>
              <a:t>СПАСИБО</a:t>
            </a:r>
            <a:r>
              <a:rPr lang="ru-RU" dirty="0" smtClean="0">
                <a:solidFill>
                  <a:srgbClr val="FFFF00"/>
                </a:solidFill>
              </a:rPr>
              <a:t/>
            </a:r>
            <a:br>
              <a:rPr lang="ru-RU" dirty="0" smtClean="0">
                <a:solidFill>
                  <a:srgbClr val="FFFF00"/>
                </a:solidFill>
              </a:rPr>
            </a:br>
            <a:endParaRPr lang="ru-RU" dirty="0" smtClean="0">
              <a:solidFill>
                <a:srgbClr val="FFFF00"/>
              </a:solidFill>
            </a:endParaRPr>
          </a:p>
        </p:txBody>
      </p:sp>
      <p:sp>
        <p:nvSpPr>
          <p:cNvPr id="86021" name="Rectangle 5"/>
          <p:cNvSpPr>
            <a:spLocks noGrp="1" noChangeArrowheads="1"/>
          </p:cNvSpPr>
          <p:nvPr>
            <p:ph type="subTitle" idx="1"/>
          </p:nvPr>
        </p:nvSpPr>
        <p:spPr/>
        <p:txBody>
          <a:bodyPr/>
          <a:lstStyle/>
          <a:p>
            <a:pPr eaLnBrk="1" hangingPunct="1">
              <a:defRPr/>
            </a:pPr>
            <a:r>
              <a:rPr lang="ru-RU" i="1" dirty="0" smtClean="0">
                <a:solidFill>
                  <a:srgbClr val="FFFF00"/>
                </a:solidFill>
              </a:rPr>
              <a:t>ЗА</a:t>
            </a:r>
          </a:p>
          <a:p>
            <a:pPr eaLnBrk="1" hangingPunct="1">
              <a:defRPr/>
            </a:pPr>
            <a:r>
              <a:rPr lang="ru-RU" i="1" dirty="0" smtClean="0">
                <a:solidFill>
                  <a:srgbClr val="FFFF00"/>
                </a:solidFill>
              </a:rPr>
              <a:t>ВНИМАНИЕ!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ru-RU" sz="2800" i="1" dirty="0" smtClean="0">
                <a:solidFill>
                  <a:srgbClr val="FFFF00"/>
                </a:solidFill>
              </a:rPr>
              <a:t>Мой девиз:</a:t>
            </a:r>
            <a:br>
              <a:rPr lang="ru-RU" sz="2800" i="1" dirty="0" smtClean="0">
                <a:solidFill>
                  <a:srgbClr val="FFFF00"/>
                </a:solidFill>
              </a:rPr>
            </a:br>
            <a:r>
              <a:rPr lang="ru-RU" sz="2800" i="1" dirty="0" smtClean="0">
                <a:solidFill>
                  <a:srgbClr val="FFFF00"/>
                </a:solidFill>
              </a:rPr>
              <a:t>«Когда человек любит то дело, которым занимается, он может черпать в нем радость, удовлетворение, силы для дальнейшей работы».</a:t>
            </a:r>
            <a:endParaRPr lang="ru-RU" sz="4000" i="1" dirty="0" smtClean="0">
              <a:solidFill>
                <a:srgbClr val="FFFF00"/>
              </a:solidFill>
            </a:endParaRPr>
          </a:p>
        </p:txBody>
      </p:sp>
      <p:sp>
        <p:nvSpPr>
          <p:cNvPr id="9219" name="Rectangle 3"/>
          <p:cNvSpPr>
            <a:spLocks noGrp="1" noChangeArrowheads="1"/>
          </p:cNvSpPr>
          <p:nvPr>
            <p:ph type="body" idx="1"/>
          </p:nvPr>
        </p:nvSpPr>
        <p:spPr>
          <a:xfrm>
            <a:off x="457200" y="2060575"/>
            <a:ext cx="8229600" cy="4070350"/>
          </a:xfrm>
        </p:spPr>
        <p:txBody>
          <a:bodyPr/>
          <a:lstStyle/>
          <a:p>
            <a:pPr eaLnBrk="1" hangingPunct="1">
              <a:lnSpc>
                <a:spcPct val="80000"/>
              </a:lnSpc>
              <a:buFont typeface="Wingdings" pitchFamily="2" charset="2"/>
              <a:buNone/>
              <a:defRPr/>
            </a:pPr>
            <a:r>
              <a:rPr lang="ru-RU" sz="1600" dirty="0" smtClean="0">
                <a:solidFill>
                  <a:srgbClr val="FFFF00"/>
                </a:solidFill>
              </a:rPr>
              <a:t>Применяю в работе современные образовательные технологии:</a:t>
            </a:r>
          </a:p>
          <a:p>
            <a:pPr eaLnBrk="1" hangingPunct="1">
              <a:lnSpc>
                <a:spcPct val="80000"/>
              </a:lnSpc>
              <a:defRPr/>
            </a:pPr>
            <a:r>
              <a:rPr lang="ru-RU" sz="1600" b="1" dirty="0" err="1" smtClean="0">
                <a:solidFill>
                  <a:srgbClr val="FFFF00"/>
                </a:solidFill>
              </a:rPr>
              <a:t>Здоровьесберегающая</a:t>
            </a:r>
            <a:r>
              <a:rPr lang="ru-RU" sz="1600" b="1" dirty="0" smtClean="0">
                <a:solidFill>
                  <a:srgbClr val="FFFF00"/>
                </a:solidFill>
              </a:rPr>
              <a:t> технология.</a:t>
            </a:r>
            <a:r>
              <a:rPr lang="ru-RU" sz="1600" dirty="0" smtClean="0">
                <a:solidFill>
                  <a:srgbClr val="FFFF00"/>
                </a:solidFill>
              </a:rPr>
              <a:t> Её цель: формирование мотивационной сферы гигиенического поведения, безопасной жизни, физического воспитания, психического саморазвития;</a:t>
            </a:r>
          </a:p>
          <a:p>
            <a:pPr eaLnBrk="1" hangingPunct="1">
              <a:lnSpc>
                <a:spcPct val="80000"/>
              </a:lnSpc>
              <a:defRPr/>
            </a:pPr>
            <a:r>
              <a:rPr lang="ru-RU" sz="1600" b="1" dirty="0" smtClean="0">
                <a:solidFill>
                  <a:srgbClr val="FFFF00"/>
                </a:solidFill>
              </a:rPr>
              <a:t>Метод диагностики.</a:t>
            </a:r>
            <a:r>
              <a:rPr lang="ru-RU" sz="1600" dirty="0" smtClean="0">
                <a:solidFill>
                  <a:srgbClr val="FFFF00"/>
                </a:solidFill>
              </a:rPr>
              <a:t> Цель: составить портрет социально-психологического развития каждого  школьника и отряда в целом . В соответствии с этим результатом скорректировать свою работу;</a:t>
            </a:r>
          </a:p>
          <a:p>
            <a:pPr eaLnBrk="1" hangingPunct="1">
              <a:lnSpc>
                <a:spcPct val="80000"/>
              </a:lnSpc>
              <a:defRPr/>
            </a:pPr>
            <a:r>
              <a:rPr lang="ru-RU" sz="1600" b="1" dirty="0" smtClean="0">
                <a:solidFill>
                  <a:srgbClr val="FFFF00"/>
                </a:solidFill>
              </a:rPr>
              <a:t>Технология культурной коммуникации.</a:t>
            </a:r>
            <a:r>
              <a:rPr lang="ru-RU" sz="1600" dirty="0" smtClean="0">
                <a:solidFill>
                  <a:srgbClr val="FFFF00"/>
                </a:solidFill>
              </a:rPr>
              <a:t>  Цель: формирование единого временного детского коллектива, где комфортно каждому, через коллективную творческую деятельность;</a:t>
            </a:r>
          </a:p>
          <a:p>
            <a:pPr eaLnBrk="1" hangingPunct="1">
              <a:lnSpc>
                <a:spcPct val="80000"/>
              </a:lnSpc>
              <a:defRPr/>
            </a:pPr>
            <a:r>
              <a:rPr lang="ru-RU" sz="1600" b="1" dirty="0" smtClean="0">
                <a:solidFill>
                  <a:srgbClr val="FFFF00"/>
                </a:solidFill>
              </a:rPr>
              <a:t>Технология развития творческих способностей.</a:t>
            </a:r>
            <a:r>
              <a:rPr lang="ru-RU" sz="1600" dirty="0" smtClean="0">
                <a:solidFill>
                  <a:srgbClr val="FFFF00"/>
                </a:solidFill>
              </a:rPr>
              <a:t> Цель: подобрать, составить и апробировать творческие задания и упражнения для эффективного развития творческих способностей учащихся;</a:t>
            </a:r>
          </a:p>
          <a:p>
            <a:pPr eaLnBrk="1" hangingPunct="1">
              <a:lnSpc>
                <a:spcPct val="80000"/>
              </a:lnSpc>
              <a:defRPr/>
            </a:pPr>
            <a:endParaRPr lang="ru-RU" sz="1600" dirty="0" smtClean="0">
              <a:solidFill>
                <a:srgbClr val="FFFF00"/>
              </a:solidFill>
            </a:endParaRPr>
          </a:p>
          <a:p>
            <a:pPr eaLnBrk="1" hangingPunct="1">
              <a:lnSpc>
                <a:spcPct val="80000"/>
              </a:lnSpc>
              <a:defRPr/>
            </a:pPr>
            <a:r>
              <a:rPr lang="ru-RU" sz="1600" b="1" dirty="0" smtClean="0">
                <a:solidFill>
                  <a:srgbClr val="FFFF00"/>
                </a:solidFill>
              </a:rPr>
              <a:t>Игровые технологии.</a:t>
            </a:r>
            <a:r>
              <a:rPr lang="ru-RU" sz="1600" dirty="0" smtClean="0">
                <a:solidFill>
                  <a:srgbClr val="FFFF00"/>
                </a:solidFill>
              </a:rPr>
              <a:t> Цель: использование игровых технологий разной целевой направленности помогает подготовить обучающегося к общению, лучшей адаптации и раскрытию своих творческих и коммуникативных способностей</a:t>
            </a:r>
          </a:p>
          <a:p>
            <a:pPr eaLnBrk="1" hangingPunct="1">
              <a:lnSpc>
                <a:spcPct val="80000"/>
              </a:lnSpc>
              <a:buFont typeface="Wingdings" pitchFamily="2" charset="2"/>
              <a:buNone/>
              <a:defRPr/>
            </a:pPr>
            <a:endParaRPr lang="ru-RU" sz="1600" dirty="0" smtClean="0">
              <a:solidFill>
                <a:srgbClr val="FFFF00"/>
              </a:solidFill>
            </a:endParaRPr>
          </a:p>
          <a:p>
            <a:pPr eaLnBrk="1" hangingPunct="1">
              <a:lnSpc>
                <a:spcPct val="80000"/>
              </a:lnSpc>
              <a:defRPr/>
            </a:pPr>
            <a:endParaRPr lang="ru-RU" sz="16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ru-RU" sz="3600" i="1" dirty="0" smtClean="0">
                <a:solidFill>
                  <a:srgbClr val="FFFF00"/>
                </a:solidFill>
              </a:rPr>
              <a:t>Использую следующие направления воспитательной работы</a:t>
            </a:r>
          </a:p>
        </p:txBody>
      </p:sp>
      <p:sp>
        <p:nvSpPr>
          <p:cNvPr id="10243" name="Rectangle 3"/>
          <p:cNvSpPr>
            <a:spLocks noGrp="1" noChangeArrowheads="1"/>
          </p:cNvSpPr>
          <p:nvPr>
            <p:ph type="body" idx="1"/>
          </p:nvPr>
        </p:nvSpPr>
        <p:spPr>
          <a:xfrm>
            <a:off x="571500" y="1571625"/>
            <a:ext cx="8229600" cy="4530725"/>
          </a:xfrm>
        </p:spPr>
        <p:txBody>
          <a:bodyPr/>
          <a:lstStyle/>
          <a:p>
            <a:pPr marL="339725" indent="-339725" defTabSz="449263" eaLnBrk="1" hangingPunct="1">
              <a:spcBef>
                <a:spcPts val="800"/>
              </a:spcBef>
              <a:buClr>
                <a:srgbClr val="7C354D"/>
              </a:buClr>
              <a:buSzPct val="100000"/>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200" b="1" dirty="0" smtClean="0">
                <a:solidFill>
                  <a:srgbClr val="FFFF00"/>
                </a:solidFill>
                <a:effectLst/>
                <a:latin typeface="Constantia"/>
                <a:ea typeface="Microsoft YaHei"/>
              </a:rPr>
              <a:t>Воспитание ценностного отношения к прекрасному, формирование основ эстетической культуры – эстетическое воспитание;</a:t>
            </a:r>
          </a:p>
          <a:p>
            <a:pPr marL="339725" indent="-339725" defTabSz="449263" eaLnBrk="1" hangingPunct="1">
              <a:spcBef>
                <a:spcPts val="800"/>
              </a:spcBef>
              <a:buClr>
                <a:srgbClr val="7C354D"/>
              </a:buClr>
              <a:buSzPct val="100000"/>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200" b="1" dirty="0" smtClean="0">
                <a:solidFill>
                  <a:srgbClr val="FFFF00"/>
                </a:solidFill>
                <a:effectLst/>
                <a:latin typeface="Constantia"/>
                <a:ea typeface="Microsoft YaHei"/>
              </a:rPr>
              <a:t>Воспитание экологической культуры здорового и безопасного образа жизни;</a:t>
            </a:r>
          </a:p>
          <a:p>
            <a:pPr marL="339725" indent="-339725" defTabSz="449263" eaLnBrk="1" hangingPunct="1">
              <a:spcBef>
                <a:spcPts val="800"/>
              </a:spcBef>
              <a:buClr>
                <a:srgbClr val="7C354D"/>
              </a:buClr>
              <a:buSzPct val="100000"/>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200" b="1" dirty="0" smtClean="0">
                <a:solidFill>
                  <a:srgbClr val="FFFF00"/>
                </a:solidFill>
                <a:effectLst/>
                <a:latin typeface="Constantia"/>
                <a:ea typeface="Microsoft YaHei"/>
              </a:rPr>
              <a:t>Воспитание трудолюбия, сознательного творческого отношения к образованию, труду и жизни;</a:t>
            </a:r>
          </a:p>
          <a:p>
            <a:pPr marL="339725" indent="-339725" defTabSz="449263" eaLnBrk="1" hangingPunct="1">
              <a:spcBef>
                <a:spcPts val="800"/>
              </a:spcBef>
              <a:buClr>
                <a:srgbClr val="7C354D"/>
              </a:buClr>
              <a:buSzPct val="100000"/>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200" b="1" dirty="0" smtClean="0">
                <a:solidFill>
                  <a:srgbClr val="FFFF00"/>
                </a:solidFill>
                <a:effectLst/>
                <a:latin typeface="Constantia"/>
                <a:ea typeface="Microsoft YaHei"/>
              </a:rPr>
              <a:t>Воспитание социальной ответственности и компетенции;</a:t>
            </a:r>
          </a:p>
          <a:p>
            <a:pPr marL="339725" indent="-339725" defTabSz="449263" eaLnBrk="1" hangingPunct="1">
              <a:spcBef>
                <a:spcPts val="800"/>
              </a:spcBef>
              <a:buClr>
                <a:srgbClr val="7C354D"/>
              </a:buClr>
              <a:buSzPct val="100000"/>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200" b="1" dirty="0" smtClean="0">
                <a:solidFill>
                  <a:srgbClr val="FFFF00"/>
                </a:solidFill>
                <a:effectLst/>
                <a:latin typeface="Constantia"/>
                <a:ea typeface="Microsoft YaHei"/>
              </a:rPr>
              <a:t>Воспитание нравственных чувств, убеждений, этического сознания;</a:t>
            </a:r>
          </a:p>
          <a:p>
            <a:pPr marL="339725" indent="-339725" defTabSz="449263" eaLnBrk="1" hangingPunct="1">
              <a:spcBef>
                <a:spcPts val="800"/>
              </a:spcBef>
              <a:buClr>
                <a:srgbClr val="7C354D"/>
              </a:buClr>
              <a:buSzPct val="100000"/>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200" b="1" dirty="0" smtClean="0">
                <a:solidFill>
                  <a:srgbClr val="FFFF00"/>
                </a:solidFill>
                <a:effectLst/>
                <a:latin typeface="Constantia"/>
                <a:ea typeface="Microsoft YaHei"/>
              </a:rPr>
              <a:t>Воспитание гражданственности, патриотизма, уважения к правам, свободам и обязанностям человека.</a:t>
            </a:r>
          </a:p>
          <a:p>
            <a:pPr eaLnBrk="1" hangingPunct="1">
              <a:lnSpc>
                <a:spcPct val="90000"/>
              </a:lnSpc>
              <a:defRPr/>
            </a:pPr>
            <a:endParaRPr lang="ru-RU"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ru-RU" sz="4000" i="1" dirty="0" smtClean="0">
                <a:solidFill>
                  <a:srgbClr val="FFFF00"/>
                </a:solidFill>
              </a:rPr>
              <a:t>Использую следующие методы  воспитания</a:t>
            </a:r>
          </a:p>
        </p:txBody>
      </p:sp>
      <p:sp>
        <p:nvSpPr>
          <p:cNvPr id="11267" name="Rectangle 3"/>
          <p:cNvSpPr>
            <a:spLocks noGrp="1" noChangeArrowheads="1"/>
          </p:cNvSpPr>
          <p:nvPr>
            <p:ph type="body" idx="1"/>
          </p:nvPr>
        </p:nvSpPr>
        <p:spPr/>
        <p:txBody>
          <a:bodyPr/>
          <a:lstStyle/>
          <a:p>
            <a:pPr marL="609600" indent="-609600" eaLnBrk="1" hangingPunct="1">
              <a:lnSpc>
                <a:spcPct val="80000"/>
              </a:lnSpc>
              <a:defRPr/>
            </a:pPr>
            <a:r>
              <a:rPr lang="ru-RU" sz="1400" dirty="0" smtClean="0">
                <a:solidFill>
                  <a:srgbClr val="FFFF00"/>
                </a:solidFill>
              </a:rPr>
              <a:t>Методы воспитания:</a:t>
            </a:r>
          </a:p>
          <a:p>
            <a:pPr marL="609600" indent="-609600" eaLnBrk="1" hangingPunct="1">
              <a:lnSpc>
                <a:spcPct val="80000"/>
              </a:lnSpc>
              <a:buFont typeface="Wingdings" pitchFamily="2" charset="2"/>
              <a:buNone/>
              <a:defRPr/>
            </a:pPr>
            <a:r>
              <a:rPr lang="ru-RU" sz="1400" dirty="0" smtClean="0">
                <a:solidFill>
                  <a:srgbClr val="FFFF00"/>
                </a:solidFill>
              </a:rPr>
              <a:t>1. Методы формирования сознания:</a:t>
            </a:r>
          </a:p>
          <a:p>
            <a:pPr marL="609600" indent="-609600" eaLnBrk="1" hangingPunct="1">
              <a:lnSpc>
                <a:spcPct val="80000"/>
              </a:lnSpc>
              <a:defRPr/>
            </a:pPr>
            <a:r>
              <a:rPr lang="ru-RU" sz="1400" dirty="0" smtClean="0">
                <a:solidFill>
                  <a:srgbClr val="FFFF00"/>
                </a:solidFill>
              </a:rPr>
              <a:t>Рассказ;</a:t>
            </a:r>
          </a:p>
          <a:p>
            <a:pPr marL="609600" indent="-609600" eaLnBrk="1" hangingPunct="1">
              <a:lnSpc>
                <a:spcPct val="80000"/>
              </a:lnSpc>
              <a:defRPr/>
            </a:pPr>
            <a:r>
              <a:rPr lang="ru-RU" sz="1400" dirty="0" smtClean="0">
                <a:solidFill>
                  <a:srgbClr val="FFFF00"/>
                </a:solidFill>
              </a:rPr>
              <a:t>Беседа;(Этическая беседа, индивидуальная беседа)</a:t>
            </a:r>
          </a:p>
          <a:p>
            <a:pPr marL="609600" indent="-609600" eaLnBrk="1" hangingPunct="1">
              <a:lnSpc>
                <a:spcPct val="80000"/>
              </a:lnSpc>
              <a:defRPr/>
            </a:pPr>
            <a:r>
              <a:rPr lang="ru-RU" sz="1400" dirty="0" smtClean="0">
                <a:solidFill>
                  <a:srgbClr val="FFFF00"/>
                </a:solidFill>
              </a:rPr>
              <a:t>Дискуссия;</a:t>
            </a:r>
          </a:p>
          <a:p>
            <a:pPr marL="609600" indent="-609600" eaLnBrk="1" hangingPunct="1">
              <a:lnSpc>
                <a:spcPct val="80000"/>
              </a:lnSpc>
              <a:defRPr/>
            </a:pPr>
            <a:r>
              <a:rPr lang="ru-RU" sz="1400" dirty="0" smtClean="0">
                <a:solidFill>
                  <a:srgbClr val="FFFF00"/>
                </a:solidFill>
              </a:rPr>
              <a:t>Диспут;</a:t>
            </a:r>
          </a:p>
          <a:p>
            <a:pPr marL="609600" indent="-609600" eaLnBrk="1" hangingPunct="1">
              <a:lnSpc>
                <a:spcPct val="80000"/>
              </a:lnSpc>
              <a:defRPr/>
            </a:pPr>
            <a:r>
              <a:rPr lang="ru-RU" sz="1400" dirty="0" smtClean="0">
                <a:solidFill>
                  <a:srgbClr val="FFFF00"/>
                </a:solidFill>
              </a:rPr>
              <a:t>Метод примера;</a:t>
            </a:r>
          </a:p>
          <a:p>
            <a:pPr marL="609600" indent="-609600" eaLnBrk="1" hangingPunct="1">
              <a:lnSpc>
                <a:spcPct val="80000"/>
              </a:lnSpc>
              <a:buFont typeface="Wingdings" pitchFamily="2" charset="2"/>
              <a:buNone/>
              <a:defRPr/>
            </a:pPr>
            <a:r>
              <a:rPr lang="ru-RU" sz="1400" dirty="0" smtClean="0">
                <a:solidFill>
                  <a:srgbClr val="FFFF00"/>
                </a:solidFill>
              </a:rPr>
              <a:t>2. Метод организации деятельности и формирования опыта поведения:</a:t>
            </a:r>
          </a:p>
          <a:p>
            <a:pPr marL="609600" indent="-609600" eaLnBrk="1" hangingPunct="1">
              <a:lnSpc>
                <a:spcPct val="80000"/>
              </a:lnSpc>
              <a:defRPr/>
            </a:pPr>
            <a:r>
              <a:rPr lang="ru-RU" sz="1400" dirty="0" smtClean="0">
                <a:solidFill>
                  <a:srgbClr val="FFFF00"/>
                </a:solidFill>
              </a:rPr>
              <a:t>Педагогическое требование;</a:t>
            </a:r>
          </a:p>
          <a:p>
            <a:pPr marL="609600" indent="-609600" eaLnBrk="1" hangingPunct="1">
              <a:lnSpc>
                <a:spcPct val="80000"/>
              </a:lnSpc>
              <a:defRPr/>
            </a:pPr>
            <a:r>
              <a:rPr lang="ru-RU" sz="1400" dirty="0" smtClean="0">
                <a:solidFill>
                  <a:srgbClr val="FFFF00"/>
                </a:solidFill>
              </a:rPr>
              <a:t>Общественное мнение;</a:t>
            </a:r>
          </a:p>
          <a:p>
            <a:pPr marL="609600" indent="-609600" eaLnBrk="1" hangingPunct="1">
              <a:lnSpc>
                <a:spcPct val="80000"/>
              </a:lnSpc>
              <a:defRPr/>
            </a:pPr>
            <a:r>
              <a:rPr lang="ru-RU" sz="1400" dirty="0" smtClean="0">
                <a:solidFill>
                  <a:srgbClr val="FFFF00"/>
                </a:solidFill>
              </a:rPr>
              <a:t>Приучение и упражнение;</a:t>
            </a:r>
          </a:p>
          <a:p>
            <a:pPr marL="609600" indent="-609600" eaLnBrk="1" hangingPunct="1">
              <a:lnSpc>
                <a:spcPct val="80000"/>
              </a:lnSpc>
              <a:defRPr/>
            </a:pPr>
            <a:r>
              <a:rPr lang="ru-RU" sz="1400" dirty="0" smtClean="0">
                <a:solidFill>
                  <a:srgbClr val="FFFF00"/>
                </a:solidFill>
              </a:rPr>
              <a:t>Поручение;</a:t>
            </a:r>
          </a:p>
          <a:p>
            <a:pPr marL="609600" indent="-609600" eaLnBrk="1" hangingPunct="1">
              <a:lnSpc>
                <a:spcPct val="80000"/>
              </a:lnSpc>
              <a:buFont typeface="Wingdings" pitchFamily="2" charset="2"/>
              <a:buNone/>
              <a:defRPr/>
            </a:pPr>
            <a:r>
              <a:rPr lang="ru-RU" sz="1400" dirty="0" smtClean="0">
                <a:solidFill>
                  <a:srgbClr val="FFFF00"/>
                </a:solidFill>
              </a:rPr>
              <a:t>3.Методы стимулирования поведения:</a:t>
            </a:r>
          </a:p>
          <a:p>
            <a:pPr marL="609600" indent="-609600" eaLnBrk="1" hangingPunct="1">
              <a:lnSpc>
                <a:spcPct val="80000"/>
              </a:lnSpc>
              <a:defRPr/>
            </a:pPr>
            <a:r>
              <a:rPr lang="ru-RU" sz="1400" dirty="0" smtClean="0">
                <a:solidFill>
                  <a:srgbClr val="FFFF00"/>
                </a:solidFill>
              </a:rPr>
              <a:t>Соревнование;</a:t>
            </a:r>
          </a:p>
          <a:p>
            <a:pPr marL="609600" indent="-609600" eaLnBrk="1" hangingPunct="1">
              <a:lnSpc>
                <a:spcPct val="80000"/>
              </a:lnSpc>
              <a:defRPr/>
            </a:pPr>
            <a:r>
              <a:rPr lang="ru-RU" sz="1400" dirty="0" smtClean="0">
                <a:solidFill>
                  <a:srgbClr val="FFFF00"/>
                </a:solidFill>
              </a:rPr>
              <a:t>Поощрение;</a:t>
            </a:r>
          </a:p>
          <a:p>
            <a:pPr marL="609600" indent="-609600" eaLnBrk="1" hangingPunct="1">
              <a:lnSpc>
                <a:spcPct val="80000"/>
              </a:lnSpc>
              <a:defRPr/>
            </a:pPr>
            <a:r>
              <a:rPr lang="ru-RU" sz="1400" dirty="0" smtClean="0">
                <a:solidFill>
                  <a:srgbClr val="FFFF00"/>
                </a:solidFill>
              </a:rPr>
              <a:t>Наказание;</a:t>
            </a:r>
          </a:p>
          <a:p>
            <a:pPr marL="609600" indent="-609600" eaLnBrk="1" hangingPunct="1">
              <a:lnSpc>
                <a:spcPct val="80000"/>
              </a:lnSpc>
              <a:buFont typeface="Wingdings" pitchFamily="2" charset="2"/>
              <a:buNone/>
              <a:defRPr/>
            </a:pPr>
            <a:r>
              <a:rPr lang="ru-RU" sz="1400" dirty="0" smtClean="0">
                <a:solidFill>
                  <a:srgbClr val="FFFF00"/>
                </a:solidFill>
              </a:rPr>
              <a:t>4. Методы контроля, самоконтроля и самооценки:</a:t>
            </a:r>
          </a:p>
          <a:p>
            <a:pPr marL="609600" indent="-609600" eaLnBrk="1" hangingPunct="1">
              <a:lnSpc>
                <a:spcPct val="80000"/>
              </a:lnSpc>
              <a:defRPr/>
            </a:pPr>
            <a:r>
              <a:rPr lang="ru-RU" sz="1400" dirty="0" smtClean="0">
                <a:solidFill>
                  <a:srgbClr val="FFFF00"/>
                </a:solidFill>
              </a:rPr>
              <a:t>Наблюдения;</a:t>
            </a:r>
          </a:p>
          <a:p>
            <a:pPr marL="609600" indent="-609600" eaLnBrk="1" hangingPunct="1">
              <a:lnSpc>
                <a:spcPct val="80000"/>
              </a:lnSpc>
              <a:defRPr/>
            </a:pPr>
            <a:r>
              <a:rPr lang="ru-RU" sz="1400" dirty="0" smtClean="0">
                <a:solidFill>
                  <a:srgbClr val="FFFF00"/>
                </a:solidFill>
              </a:rPr>
              <a:t>Тестирование;</a:t>
            </a:r>
          </a:p>
          <a:p>
            <a:pPr marL="609600" indent="-609600" eaLnBrk="1" hangingPunct="1">
              <a:lnSpc>
                <a:spcPct val="80000"/>
              </a:lnSpc>
              <a:defRPr/>
            </a:pPr>
            <a:r>
              <a:rPr lang="ru-RU" sz="1400" dirty="0" smtClean="0">
                <a:solidFill>
                  <a:srgbClr val="FFFF00"/>
                </a:solidFill>
              </a:rPr>
              <a:t>Анкетирование.</a:t>
            </a:r>
          </a:p>
          <a:p>
            <a:pPr marL="609600" indent="-609600" eaLnBrk="1" hangingPunct="1">
              <a:lnSpc>
                <a:spcPct val="80000"/>
              </a:lnSpc>
              <a:defRPr/>
            </a:pPr>
            <a:endParaRPr lang="ru-RU" sz="1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ru-RU" sz="4000" i="1" dirty="0" smtClean="0">
                <a:solidFill>
                  <a:srgbClr val="FFFF00"/>
                </a:solidFill>
              </a:rPr>
              <a:t>Использую формы воспитательной работы</a:t>
            </a:r>
          </a:p>
        </p:txBody>
      </p:sp>
      <p:sp>
        <p:nvSpPr>
          <p:cNvPr id="88067" name="Rectangle 3"/>
          <p:cNvSpPr>
            <a:spLocks noGrp="1" noChangeArrowheads="1"/>
          </p:cNvSpPr>
          <p:nvPr>
            <p:ph type="body" idx="1"/>
          </p:nvPr>
        </p:nvSpPr>
        <p:spPr/>
        <p:txBody>
          <a:bodyPr/>
          <a:lstStyle/>
          <a:p>
            <a:pPr marL="339725" indent="-339725" defTabSz="449263" eaLnBrk="1" hangingPunct="1">
              <a:spcBef>
                <a:spcPts val="800"/>
              </a:spcBef>
              <a:buClr>
                <a:srgbClr val="7C354D"/>
              </a:buClr>
              <a:buSzPct val="100000"/>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000" dirty="0" smtClean="0"/>
              <a:t>.</a:t>
            </a:r>
            <a:r>
              <a:rPr lang="ru-RU" sz="2600" b="1" dirty="0" smtClean="0">
                <a:effectLst/>
                <a:latin typeface="Constantia"/>
                <a:ea typeface="Microsoft YaHei"/>
              </a:rPr>
              <a:t> </a:t>
            </a:r>
            <a:r>
              <a:rPr lang="ru-RU" sz="2600" b="1" dirty="0" smtClean="0">
                <a:solidFill>
                  <a:srgbClr val="FFFF00"/>
                </a:solidFill>
                <a:effectLst/>
                <a:latin typeface="Constantia"/>
                <a:ea typeface="Microsoft YaHei"/>
              </a:rPr>
              <a:t>Мероприятия:</a:t>
            </a:r>
          </a:p>
          <a:p>
            <a:pPr marL="339725" indent="-339725" defTabSz="449263" eaLnBrk="1" hangingPunct="1">
              <a:spcBef>
                <a:spcPts val="800"/>
              </a:spcBef>
              <a:buClrTx/>
              <a:buSzPct val="100000"/>
              <a:buFont typeface="Wingdings" pitchFamily="2" charset="2"/>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600" b="1" dirty="0" smtClean="0">
                <a:solidFill>
                  <a:srgbClr val="FFFF00"/>
                </a:solidFill>
                <a:effectLst/>
                <a:latin typeface="Constantia"/>
                <a:ea typeface="Microsoft YaHei"/>
              </a:rPr>
              <a:t>- Дискуссии </a:t>
            </a:r>
          </a:p>
          <a:p>
            <a:pPr marL="339725" indent="-339725" defTabSz="449263" eaLnBrk="1" hangingPunct="1">
              <a:spcBef>
                <a:spcPts val="800"/>
              </a:spcBef>
              <a:buClrTx/>
              <a:buSzPct val="100000"/>
              <a:buFont typeface="Wingdings" pitchFamily="2" charset="2"/>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600" b="1" dirty="0" smtClean="0">
                <a:solidFill>
                  <a:srgbClr val="FFFF00"/>
                </a:solidFill>
                <a:effectLst/>
                <a:latin typeface="Constantia"/>
                <a:ea typeface="Microsoft YaHei"/>
              </a:rPr>
              <a:t>- Беседы</a:t>
            </a:r>
          </a:p>
          <a:p>
            <a:pPr marL="339725" indent="-339725" defTabSz="449263" eaLnBrk="1" hangingPunct="1">
              <a:spcBef>
                <a:spcPts val="800"/>
              </a:spcBef>
              <a:buClrTx/>
              <a:buSzPct val="100000"/>
              <a:buFont typeface="Wingdings" pitchFamily="2" charset="2"/>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600" b="1" dirty="0" smtClean="0">
                <a:solidFill>
                  <a:srgbClr val="FFFF00"/>
                </a:solidFill>
                <a:effectLst/>
                <a:latin typeface="Constantia"/>
                <a:ea typeface="Microsoft YaHei"/>
              </a:rPr>
              <a:t>- Прогулки </a:t>
            </a:r>
          </a:p>
          <a:p>
            <a:pPr marL="339725" indent="-339725" defTabSz="449263" eaLnBrk="1" hangingPunct="1">
              <a:spcBef>
                <a:spcPts val="800"/>
              </a:spcBef>
              <a:buClrTx/>
              <a:buSzPct val="100000"/>
              <a:buFont typeface="Wingdings" pitchFamily="2" charset="2"/>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600" b="1" dirty="0" smtClean="0">
                <a:solidFill>
                  <a:srgbClr val="FFFF00"/>
                </a:solidFill>
                <a:effectLst/>
                <a:latin typeface="Constantia"/>
                <a:ea typeface="Microsoft YaHei"/>
              </a:rPr>
              <a:t>- Экскурсии</a:t>
            </a:r>
          </a:p>
          <a:p>
            <a:pPr marL="339725" indent="-339725" defTabSz="449263" eaLnBrk="1" hangingPunct="1">
              <a:spcBef>
                <a:spcPts val="800"/>
              </a:spcBef>
              <a:buClrTx/>
              <a:buSzPct val="100000"/>
              <a:buFont typeface="Wingdings" pitchFamily="2" charset="2"/>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600" b="1" dirty="0" smtClean="0">
                <a:solidFill>
                  <a:srgbClr val="FFFF00"/>
                </a:solidFill>
                <a:effectLst/>
                <a:latin typeface="Constantia"/>
                <a:ea typeface="Microsoft YaHei"/>
              </a:rPr>
              <a:t>- Конкурсные программы</a:t>
            </a:r>
          </a:p>
          <a:p>
            <a:pPr marL="339725" indent="-339725" defTabSz="449263" eaLnBrk="1" hangingPunct="1">
              <a:spcBef>
                <a:spcPts val="800"/>
              </a:spcBef>
              <a:buClr>
                <a:srgbClr val="7C354D"/>
              </a:buClr>
              <a:buSzPct val="100000"/>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600" b="1" dirty="0" smtClean="0">
                <a:solidFill>
                  <a:srgbClr val="FFFF00"/>
                </a:solidFill>
                <a:effectLst/>
                <a:latin typeface="Constantia"/>
                <a:ea typeface="Microsoft YaHei"/>
              </a:rPr>
              <a:t>Игры</a:t>
            </a:r>
          </a:p>
          <a:p>
            <a:pPr marL="339725" indent="-339725" defTabSz="449263" eaLnBrk="1" hangingPunct="1">
              <a:spcBef>
                <a:spcPts val="800"/>
              </a:spcBef>
              <a:buClrTx/>
              <a:buSzPct val="100000"/>
              <a:buFont typeface="Wingdings" pitchFamily="2" charset="2"/>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600" b="1" dirty="0" smtClean="0">
                <a:solidFill>
                  <a:srgbClr val="FFFF00"/>
                </a:solidFill>
                <a:effectLst/>
                <a:latin typeface="Constantia"/>
                <a:ea typeface="Microsoft YaHei"/>
              </a:rPr>
              <a:t>- Спортивные игры и эстафеты</a:t>
            </a:r>
          </a:p>
          <a:p>
            <a:pPr marL="339725" indent="-339725" defTabSz="449263" eaLnBrk="1" hangingPunct="1">
              <a:spcBef>
                <a:spcPts val="800"/>
              </a:spcBef>
              <a:buClrTx/>
              <a:buSzPct val="100000"/>
              <a:buFont typeface="Wingdings" pitchFamily="2" charset="2"/>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600" b="1" dirty="0" smtClean="0">
                <a:solidFill>
                  <a:srgbClr val="FFFF00"/>
                </a:solidFill>
                <a:effectLst/>
                <a:latin typeface="Constantia"/>
                <a:ea typeface="Microsoft YaHei"/>
              </a:rPr>
              <a:t>- Игры на местности</a:t>
            </a:r>
          </a:p>
          <a:p>
            <a:pPr marL="339725" indent="-339725" defTabSz="449263" eaLnBrk="1" hangingPunct="1">
              <a:spcBef>
                <a:spcPts val="800"/>
              </a:spcBef>
              <a:buClrTx/>
              <a:buSzPct val="100000"/>
              <a:buFont typeface="Wingdings" pitchFamily="2" charset="2"/>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sz="2600" b="1" dirty="0" smtClean="0">
                <a:solidFill>
                  <a:srgbClr val="FFFF00"/>
                </a:solidFill>
                <a:effectLst/>
                <a:latin typeface="Constantia"/>
                <a:ea typeface="Microsoft YaHei"/>
              </a:rPr>
              <a:t>- Познавательные игры</a:t>
            </a:r>
          </a:p>
          <a:p>
            <a:pPr marL="609600" indent="-609600" eaLnBrk="1" hangingPunct="1">
              <a:lnSpc>
                <a:spcPct val="80000"/>
              </a:lnSpc>
              <a:buFont typeface="Wingdings" pitchFamily="2" charset="2"/>
              <a:buNone/>
              <a:defRPr/>
            </a:pPr>
            <a:endParaRPr lang="ru-RU" sz="2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ru-RU" sz="4000" i="1" dirty="0" smtClean="0">
                <a:solidFill>
                  <a:srgbClr val="FFFF00"/>
                </a:solidFill>
              </a:rPr>
              <a:t>Особенности моей профессиональной деятельности</a:t>
            </a:r>
          </a:p>
        </p:txBody>
      </p:sp>
      <p:sp>
        <p:nvSpPr>
          <p:cNvPr id="12291"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ru-RU" sz="1800" dirty="0" smtClean="0"/>
              <a:t> </a:t>
            </a:r>
            <a:r>
              <a:rPr lang="ru-RU" sz="1600" dirty="0" smtClean="0">
                <a:solidFill>
                  <a:srgbClr val="FFFF00"/>
                </a:solidFill>
              </a:rPr>
              <a:t>В условиях детского санатория воспитатель планирует и осуществляет целенаправленное педагогическое взаимодействие с обучающимися и между ними.  При этом учитываются стихийно складывающиеся отношения обучающихся, а также создаются условия для расширения их социального взаимодействия, включения самих обучающихся в систему социальных отношений. Это позволяет им приобретать опыт самостоятельного поведения и взаимодействия в новой среде.</a:t>
            </a:r>
          </a:p>
          <a:p>
            <a:pPr eaLnBrk="1" hangingPunct="1">
              <a:lnSpc>
                <a:spcPct val="80000"/>
              </a:lnSpc>
              <a:buFont typeface="Wingdings" pitchFamily="2" charset="2"/>
              <a:buNone/>
              <a:defRPr/>
            </a:pPr>
            <a:r>
              <a:rPr lang="ru-RU" sz="1600" dirty="0" smtClean="0">
                <a:solidFill>
                  <a:srgbClr val="FFFF00"/>
                </a:solidFill>
              </a:rPr>
              <a:t>В условиях детского санатория передача опыта, общечеловеческих ценностей идет в двух формах: в процессе взаимодействия воспитателей и обучающихся, то есть в специально организованном учебно-воспитательном процессе, а также в совместной деятельности старших и младших подростков.</a:t>
            </a:r>
          </a:p>
          <a:p>
            <a:pPr eaLnBrk="1" hangingPunct="1">
              <a:lnSpc>
                <a:spcPct val="80000"/>
              </a:lnSpc>
              <a:buFont typeface="Wingdings" pitchFamily="2" charset="2"/>
              <a:buNone/>
              <a:defRPr/>
            </a:pPr>
            <a:r>
              <a:rPr lang="ru-RU" sz="1600" dirty="0" smtClean="0">
                <a:solidFill>
                  <a:srgbClr val="FFFF00"/>
                </a:solidFill>
              </a:rPr>
              <a:t>Наиболее эффективным для этих процессов является сотрудничество. </a:t>
            </a:r>
          </a:p>
          <a:p>
            <a:pPr eaLnBrk="1" hangingPunct="1">
              <a:lnSpc>
                <a:spcPct val="80000"/>
              </a:lnSpc>
              <a:buFont typeface="Wingdings" pitchFamily="2" charset="2"/>
              <a:buNone/>
              <a:defRPr/>
            </a:pPr>
            <a:r>
              <a:rPr lang="ru-RU" sz="1600" dirty="0" smtClean="0">
                <a:solidFill>
                  <a:srgbClr val="FFFF00"/>
                </a:solidFill>
              </a:rPr>
              <a:t>Сотрудничество участников воспитательного процесса - это совместное определение целей деятельности, совместное планирование предстоящей работы, совместное распределение сил, средств, предмета деятельности во времени в соответствии с возможностями каждого участника, совместный контроль и оценка результатов работы, а затем прогнозирование новых целей и задач. У обучающихся формируется отношение к себе и другим людям как творцам общего дела.</a:t>
            </a:r>
          </a:p>
          <a:p>
            <a:pPr eaLnBrk="1" hangingPunct="1">
              <a:lnSpc>
                <a:spcPct val="80000"/>
              </a:lnSpc>
              <a:buFont typeface="Wingdings" pitchFamily="2" charset="2"/>
              <a:buNone/>
              <a:defRPr/>
            </a:pPr>
            <a:r>
              <a:rPr lang="ru-RU" sz="1600" dirty="0" smtClean="0">
                <a:solidFill>
                  <a:srgbClr val="FFFF00"/>
                </a:solidFill>
              </a:rPr>
              <a:t>Эффективной для развития сотруднического взаимодействия является методика организации коллективной творческой деятельности. Коллективная творческая деятельность позволяет лучше узнать друг друга, способствует развитию взаимоотношений, усиливает взаимное влияние участников деятельности.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50825" y="744538"/>
            <a:ext cx="8642350" cy="5694362"/>
          </a:xfrm>
          <a:prstGeom prst="rect">
            <a:avLst/>
          </a:prstGeom>
          <a:noFill/>
          <a:ln w="9525">
            <a:noFill/>
            <a:miter lim="800000"/>
            <a:headEnd/>
            <a:tailEnd/>
          </a:ln>
        </p:spPr>
        <p:txBody>
          <a:bodyPr anchor="ctr">
            <a:spAutoFit/>
          </a:bodyPr>
          <a:lstStyle/>
          <a:p>
            <a:pPr algn="ctr"/>
            <a:r>
              <a:rPr lang="ru-RU" sz="1400">
                <a:solidFill>
                  <a:srgbClr val="FFFF00"/>
                </a:solidFill>
              </a:rPr>
              <a:t>В детском санатории проводится ряд специально организованных мероприятий, которые способствуют ускорению процесса взаимопознания обучающихся. Примером этого может быть встреча «Мир моих увлечений». Каждый ребенок рассказывает о своем любимом занятии.</a:t>
            </a:r>
          </a:p>
          <a:p>
            <a:pPr algn="ctr"/>
            <a:r>
              <a:rPr lang="ru-RU" sz="1400">
                <a:solidFill>
                  <a:srgbClr val="FFFF00"/>
                </a:solidFill>
              </a:rPr>
              <a:t>Для организации повседневной работы коллектива, конкретных дел, решения проблемы создаются органы самоуправления. </a:t>
            </a:r>
          </a:p>
          <a:p>
            <a:pPr algn="ctr"/>
            <a:r>
              <a:rPr lang="ru-RU" sz="1400">
                <a:solidFill>
                  <a:srgbClr val="FFFF00"/>
                </a:solidFill>
              </a:rPr>
              <a:t>Развитию отношений между  обучающимися, находящимися на лечении в детском санатории, способствует проведение различных конкурсов, соревнований, в которых они участвуют в составе одной команды или как соперники.</a:t>
            </a:r>
          </a:p>
          <a:p>
            <a:pPr algn="ctr"/>
            <a:r>
              <a:rPr lang="ru-RU" sz="1400">
                <a:solidFill>
                  <a:srgbClr val="FFFF00"/>
                </a:solidFill>
              </a:rPr>
              <a:t>На характер взаимодействия существенно влияет возраст обучающихся. Младшие школьники живут интересами санатория, коллектива, воспитателя, их легко вовлечь в любую деятельность. Наиболее значимой для ребенка является деятельность, организуемая воспитателями.</a:t>
            </a:r>
          </a:p>
          <a:p>
            <a:pPr algn="ctr"/>
            <a:r>
              <a:rPr lang="ru-RU" sz="1400">
                <a:solidFill>
                  <a:srgbClr val="FFFF00"/>
                </a:solidFill>
              </a:rPr>
              <a:t>В воспитательной работе со старшими детьми возникают свои сложности. Создаются условия для проявления волевых усилий школьников, чтобы они осознали себя как личность. В этот период взаимодействия воспитателя и ребенка  основаны на доверии к детям и взаимной требовательности.</a:t>
            </a:r>
          </a:p>
          <a:p>
            <a:pPr algn="ctr"/>
            <a:r>
              <a:rPr lang="ru-RU" sz="1400">
                <a:solidFill>
                  <a:srgbClr val="FFFF00"/>
                </a:solidFill>
              </a:rPr>
              <a:t>Организуя взаимодействие с обучающимися, между обучающимися, воспитатель учитывает  интересы, потребности, склонности, возможности детей, находящихся на лечении в детском санатории. Воспитатель выявляет группы в соответствии со структурой личностных отношений между обучающимися, группы организаторов и другие.  При этом учитываются и индивидуальные различия обучающихся. Индивидуальный подход является важнейшим условием формирования положительных взаимоотношений между обучающимися в отряде. Он требует учета мотивов поведения ребенка, его индивидуальных свойств, предполагает проявление к нему внимания и заботы, выбор наилучшего способа взаимодействия с каждым ребенком.</a:t>
            </a:r>
          </a:p>
          <a:p>
            <a:pPr algn="ctr"/>
            <a:r>
              <a:rPr lang="ru-RU" sz="1400">
                <a:solidFill>
                  <a:srgbClr val="FFFF00"/>
                </a:solidFill>
              </a:rPr>
              <a:t>Таким образом, педагогическое взаимодействие, являясь основой создания воспитательной среды, помогает социально адаптировать обучающихся, развивает у них социальную уверенность, нормализует психологический климат в детском санатории, способствует личностному росту и развитию обучающихся. </a:t>
            </a:r>
          </a:p>
          <a:p>
            <a:pPr algn="ctr" eaLnBrk="0" hangingPunct="0"/>
            <a:endParaRPr lang="ru-RU" sz="1400">
              <a:solidFill>
                <a:srgbClr val="FFFF00"/>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eaLnBrk="1" hangingPunct="1">
              <a:defRPr/>
            </a:pPr>
            <a:r>
              <a:rPr lang="ru-RU" dirty="0" smtClean="0"/>
              <a:t>Публикации</a:t>
            </a:r>
          </a:p>
        </p:txBody>
      </p:sp>
      <p:sp>
        <p:nvSpPr>
          <p:cNvPr id="5" name="Содержимое 4"/>
          <p:cNvSpPr>
            <a:spLocks noGrp="1"/>
          </p:cNvSpPr>
          <p:nvPr>
            <p:ph sz="half" idx="1"/>
          </p:nvPr>
        </p:nvSpPr>
        <p:spPr/>
        <p:txBody>
          <a:bodyPr/>
          <a:lstStyle/>
          <a:p>
            <a:pPr>
              <a:defRPr/>
            </a:pPr>
            <a:endParaRPr lang="ru-RU"/>
          </a:p>
        </p:txBody>
      </p:sp>
      <p:sp>
        <p:nvSpPr>
          <p:cNvPr id="6" name="Содержимое 5"/>
          <p:cNvSpPr>
            <a:spLocks noGrp="1"/>
          </p:cNvSpPr>
          <p:nvPr>
            <p:ph sz="half" idx="2"/>
          </p:nvPr>
        </p:nvSpPr>
        <p:spPr/>
        <p:txBody>
          <a:bodyPr/>
          <a:lstStyle/>
          <a:p>
            <a:pPr>
              <a:defRPr/>
            </a:pPr>
            <a:endParaRPr lang="ru-RU"/>
          </a:p>
        </p:txBody>
      </p:sp>
    </p:spTree>
  </p:cSld>
  <p:clrMapOvr>
    <a:masterClrMapping/>
  </p:clrMapOvr>
</p:sld>
</file>

<file path=ppt/theme/theme1.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1361</TotalTime>
  <Words>1663</Words>
  <Application>Microsoft Office PowerPoint</Application>
  <PresentationFormat>Экран (4:3)</PresentationFormat>
  <Paragraphs>162</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Клен</vt:lpstr>
      <vt:lpstr>Портфолио  профессиональной деятельности воспитателя  Николенко Татьяны Николаевны.</vt:lpstr>
      <vt:lpstr>Общие сведения</vt:lpstr>
      <vt:lpstr>Мой девиз: «Когда человек любит то дело, которым занимается, он может черпать в нем радость, удовлетворение, силы для дальнейшей работы».</vt:lpstr>
      <vt:lpstr>Использую следующие направления воспитательной работы</vt:lpstr>
      <vt:lpstr>Использую следующие методы  воспитания</vt:lpstr>
      <vt:lpstr>Использую формы воспитательной работы</vt:lpstr>
      <vt:lpstr>Особенности моей профессиональной деятельности</vt:lpstr>
      <vt:lpstr>Слайд 8</vt:lpstr>
      <vt:lpstr>Публикации</vt:lpstr>
      <vt:lpstr>Курсы повышения квалификации профессиональной подготовки</vt:lpstr>
      <vt:lpstr>Участие в работе методического объединения</vt:lpstr>
      <vt:lpstr>Моё хобби: Выращивание цветов, фотография.</vt:lpstr>
      <vt:lpstr>Участие в дружинных мероприятиях и конкурсах</vt:lpstr>
      <vt:lpstr>НАШИ УСПЕХИ</vt:lpstr>
      <vt:lpstr>Оформление отрядных уголков</vt:lpstr>
      <vt:lpstr>Конкурс рисунков на асфальте</vt:lpstr>
      <vt:lpstr>Отрядные мероприятия:</vt:lpstr>
      <vt:lpstr>Оздоровительные прогулки и экскурсии</vt:lpstr>
      <vt:lpstr>Организация воспитательного процесса</vt:lpstr>
      <vt:lpstr>Организационный период включает в себя:</vt:lpstr>
      <vt:lpstr>Задачи основного и итогового периода:</vt:lpstr>
      <vt:lpstr> Изучение личности.</vt:lpstr>
      <vt:lpstr>   </vt:lpstr>
      <vt:lpstr>Слайд 24</vt:lpstr>
      <vt:lpstr>Тема по самообразованию:</vt:lpstr>
      <vt:lpstr>Формы и методы воспитания толерантности: Беседа Встречи с интересными людьми Вечера отдыха Экскурсии Путешествия, выход на природу Совместные творческие дела Дискуссии Игровые и конкурсные программы Классные часы Акции милосердия Игровые тренинги Реализация каждого метода воспитания толерантности предполагает использование совокупности приёмов, т.е. педагогически оформленных действий. Можно выделить три группы приемов воспитания толерантности. Первая группа приемов связана с организацией деятельности детей в классе: Прием «Эстафета». Классный руководитель так организует деятельность, чтобы в процессе ее организации взаимодействовали бы учащиеся из разных групп. Прием «Взаимопомощь». Педагог так организует деятельность детей, чтобы от помощи друг другу зависел успех совместно организуемого дела. Прием «Акцент на лучшее». Педагог в разговоре с детьми старается подчеркнуть лучшие черты каждого. При этом его оценка должна быть объективна и опираться на конкретные факты. </vt:lpstr>
      <vt:lpstr>Работа с родителями:</vt:lpstr>
      <vt:lpstr>СПАСИБО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65</cp:revision>
  <dcterms:created xsi:type="dcterms:W3CDTF">2015-01-14T11:24:24Z</dcterms:created>
  <dcterms:modified xsi:type="dcterms:W3CDTF">2015-09-21T09:29:03Z</dcterms:modified>
</cp:coreProperties>
</file>