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84" r:id="rId10"/>
    <p:sldId id="285" r:id="rId11"/>
    <p:sldId id="265" r:id="rId12"/>
    <p:sldId id="266" r:id="rId13"/>
    <p:sldId id="273" r:id="rId14"/>
    <p:sldId id="274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2" r:id="rId25"/>
    <p:sldId id="269" r:id="rId26"/>
    <p:sldId id="267" r:id="rId27"/>
    <p:sldId id="268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1%83%D0%B7%D1%8B%D0%BA%D0%B0%D0%BB%D1%8C%D0%BD%D1%8B%D0%B9_%D0%B7%D0%B2%D1%83%D0%BA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казённое специальное (коррекционное) образовательное учреждение для обучающихся, воспитанников с ограниченными возможностями здоровья </a:t>
            </a:r>
            <a: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специальная</a:t>
            </a:r>
            <a:b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(коррекционная) </a:t>
            </a:r>
            <a:b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общеобразовательная школа №10 </a:t>
            </a:r>
            <a:r>
              <a:rPr lang="en-US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VIII </a:t>
            </a:r>
            <a: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 Ступинского муниципального  района.</a:t>
            </a:r>
            <a:b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музыки Марченко М.А.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923928" y="1700808"/>
            <a:ext cx="108012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8" name="Прямая соединительная линия 7"/>
          <p:cNvCxnSpPr>
            <a:stCxn id="6" idx="6"/>
          </p:cNvCxnSpPr>
          <p:nvPr/>
        </p:nvCxnSpPr>
        <p:spPr>
          <a:xfrm flipV="1">
            <a:off x="5004048" y="44624"/>
            <a:ext cx="0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123728" y="2924944"/>
            <a:ext cx="1058416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6"/>
          </p:cNvCxnSpPr>
          <p:nvPr/>
        </p:nvCxnSpPr>
        <p:spPr>
          <a:xfrm flipV="1">
            <a:off x="3182144" y="1844824"/>
            <a:ext cx="21704" cy="140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868144" y="2924944"/>
            <a:ext cx="1058416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48264" y="1844824"/>
            <a:ext cx="21704" cy="1404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75856" y="2420888"/>
            <a:ext cx="864096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6056" y="2420888"/>
            <a:ext cx="72008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11560" y="5445224"/>
            <a:ext cx="108012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87824" y="5445224"/>
            <a:ext cx="108012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99992" y="5445224"/>
            <a:ext cx="108012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92280" y="5517232"/>
            <a:ext cx="108012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18" idx="6"/>
          </p:cNvCxnSpPr>
          <p:nvPr/>
        </p:nvCxnSpPr>
        <p:spPr>
          <a:xfrm flipV="1">
            <a:off x="1691680" y="4149080"/>
            <a:ext cx="0" cy="1620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6"/>
          </p:cNvCxnSpPr>
          <p:nvPr/>
        </p:nvCxnSpPr>
        <p:spPr>
          <a:xfrm flipH="1" flipV="1">
            <a:off x="3995936" y="4149080"/>
            <a:ext cx="72008" cy="1620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0" idx="6"/>
          </p:cNvCxnSpPr>
          <p:nvPr/>
        </p:nvCxnSpPr>
        <p:spPr>
          <a:xfrm flipH="1" flipV="1">
            <a:off x="5508104" y="4221088"/>
            <a:ext cx="72008" cy="1548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6"/>
          </p:cNvCxnSpPr>
          <p:nvPr/>
        </p:nvCxnSpPr>
        <p:spPr>
          <a:xfrm flipV="1">
            <a:off x="8172400" y="4221088"/>
            <a:ext cx="0" cy="1620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>
            <a:off x="1691680" y="4149080"/>
            <a:ext cx="504056" cy="43204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>
            <a:off x="3995936" y="4149080"/>
            <a:ext cx="576064" cy="50405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>
            <a:off x="5508104" y="4221088"/>
            <a:ext cx="720080" cy="50405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>
            <a:off x="8172400" y="4221088"/>
            <a:ext cx="576064" cy="50405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979712" y="3861048"/>
            <a:ext cx="648072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43808" y="3861048"/>
            <a:ext cx="576064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012160" y="3933056"/>
            <a:ext cx="432048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60232" y="3933056"/>
            <a:ext cx="648072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155272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Четвертная нота по длительности равна двум восьмым нотам.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8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149" y="188641"/>
            <a:ext cx="3753310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1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muzyka/Noty-rojal.files/0004-004-Mi.jpg"/>
          <p:cNvPicPr>
            <a:picLocks noChangeAspect="1" noChangeArrowheads="1"/>
          </p:cNvPicPr>
          <p:nvPr/>
        </p:nvPicPr>
        <p:blipFill>
          <a:blip r:embed="rId2" cstate="print"/>
          <a:srcRect l="38849" t="30800" r="19151" b="30001"/>
          <a:stretch>
            <a:fillRect/>
          </a:stretch>
        </p:blipFill>
        <p:spPr bwMode="auto">
          <a:xfrm>
            <a:off x="395536" y="332656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7809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Нота «Ми» располагается на первой линии нотного стана.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900igr.net/data/muzyka/Noty-rojal.files/0005-011-Fa.jpg"/>
          <p:cNvPicPr>
            <a:picLocks noChangeAspect="1" noChangeArrowheads="1"/>
          </p:cNvPicPr>
          <p:nvPr/>
        </p:nvPicPr>
        <p:blipFill>
          <a:blip r:embed="rId4" cstate="print"/>
          <a:srcRect l="33312" t="19420" r="4692" b="19546"/>
          <a:stretch>
            <a:fillRect/>
          </a:stretch>
        </p:blipFill>
        <p:spPr bwMode="auto">
          <a:xfrm>
            <a:off x="395536" y="3717032"/>
            <a:ext cx="3456384" cy="226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5936" y="443711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Нота «Фа» располагается между первой и второй линиями нотного стана.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dPi3hejiFtfqyGBKerSBnLCdJwgPp0H_M_Y6uT4xFQPObmED7"/>
          <p:cNvPicPr>
            <a:picLocks noChangeAspect="1" noChangeArrowheads="1"/>
          </p:cNvPicPr>
          <p:nvPr/>
        </p:nvPicPr>
        <p:blipFill>
          <a:blip r:embed="rId2" cstate="print"/>
          <a:srcRect l="39793" t="23907" r="18424" b="22967"/>
          <a:stretch>
            <a:fillRect/>
          </a:stretch>
        </p:blipFill>
        <p:spPr bwMode="auto">
          <a:xfrm>
            <a:off x="251520" y="3806185"/>
            <a:ext cx="3024336" cy="288032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gfzZfg_DrJJk0_-j4E_p6LyfhiPTeyUkTezvtNREkAaGRYA7TYg"/>
          <p:cNvPicPr>
            <a:picLocks noChangeAspect="1" noChangeArrowheads="1"/>
          </p:cNvPicPr>
          <p:nvPr/>
        </p:nvPicPr>
        <p:blipFill>
          <a:blip r:embed="rId3" cstate="print"/>
          <a:srcRect l="35738"/>
          <a:stretch>
            <a:fillRect/>
          </a:stretch>
        </p:blipFill>
        <p:spPr bwMode="auto">
          <a:xfrm>
            <a:off x="539552" y="157940"/>
            <a:ext cx="2880320" cy="2982654"/>
          </a:xfrm>
          <a:prstGeom prst="rect">
            <a:avLst/>
          </a:prstGeom>
          <a:noFill/>
        </p:spPr>
      </p:pic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3164201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Нота «До» располагается на дополнительной линии под нотным станом.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419872" y="4508254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Нота «Ре» располагается под первой линией нотного стана.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i/muzyka/Noty-rojal.files/0008-007-Si.jpg"/>
          <p:cNvPicPr>
            <a:picLocks noChangeAspect="1" noChangeArrowheads="1"/>
          </p:cNvPicPr>
          <p:nvPr/>
        </p:nvPicPr>
        <p:blipFill>
          <a:blip r:embed="rId2" cstate="print"/>
          <a:srcRect l="32076" t="17847" b="16716"/>
          <a:stretch>
            <a:fillRect/>
          </a:stretch>
        </p:blipFill>
        <p:spPr bwMode="auto">
          <a:xfrm>
            <a:off x="179512" y="404664"/>
            <a:ext cx="3888432" cy="2524851"/>
          </a:xfrm>
          <a:prstGeom prst="rect">
            <a:avLst/>
          </a:prstGeom>
          <a:noFill/>
        </p:spPr>
      </p:pic>
      <p:pic>
        <p:nvPicPr>
          <p:cNvPr id="1026" name="Picture 2" descr="http://mihailovoschool.ucoz.ru/Image/Rebus_ob/rules11.png"/>
          <p:cNvPicPr>
            <a:picLocks noChangeAspect="1" noChangeArrowheads="1"/>
          </p:cNvPicPr>
          <p:nvPr/>
        </p:nvPicPr>
        <p:blipFill>
          <a:blip r:embed="rId3" cstate="print"/>
          <a:srcRect r="37901"/>
          <a:stretch>
            <a:fillRect/>
          </a:stretch>
        </p:blipFill>
        <p:spPr bwMode="auto">
          <a:xfrm>
            <a:off x="197442" y="3717032"/>
            <a:ext cx="3004938" cy="259228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>
            <a:endCxn id="1028" idx="2"/>
          </p:cNvCxnSpPr>
          <p:nvPr/>
        </p:nvCxnSpPr>
        <p:spPr>
          <a:xfrm>
            <a:off x="2123728" y="1592309"/>
            <a:ext cx="0" cy="1337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2698617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Нота «Си» располагается на третьей линии нотного стана.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47864" y="4158236"/>
            <a:ext cx="56166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Нота «До» второй октавы располагается между третьей и четвёртой линиями нотного стана.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://www.7not.ru/piano/images/piano-l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05" y="3035317"/>
            <a:ext cx="8590867" cy="3592545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7544" y="413821"/>
            <a:ext cx="36724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Запомни постановку пальцев.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7not.ru/piano/images/piano-a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407102" cy="3974268"/>
          </a:xfrm>
          <a:prstGeom prst="rect">
            <a:avLst/>
          </a:prstGeom>
          <a:noFill/>
        </p:spPr>
      </p:pic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509502"/>
            <a:ext cx="4032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Постановка пальцев на клавиатуре.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ropianino.ru/wp-content/uploads/2012/10/takt_cherta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44" y="0"/>
            <a:ext cx="8686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21297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Заселились ноты в дом,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Опоздала нотка ДО,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На линейках места нет,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Нотке ДО дают совет: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Размещайся поскорей-ка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На добавочной линейке.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s://encrypted-tbn1.gstatic.com/images?q=tbn:ANd9GcTgfzZfg_DrJJk0_-j4E_p6LyfhiPTeyUkTezvtNREkAaGRYA7TYg"/>
          <p:cNvPicPr>
            <a:picLocks noChangeAspect="1" noChangeArrowheads="1"/>
          </p:cNvPicPr>
          <p:nvPr/>
        </p:nvPicPr>
        <p:blipFill>
          <a:blip r:embed="rId3" cstate="print"/>
          <a:srcRect l="35738"/>
          <a:stretch>
            <a:fillRect/>
          </a:stretch>
        </p:blipFill>
        <p:spPr bwMode="auto">
          <a:xfrm>
            <a:off x="611560" y="260648"/>
            <a:ext cx="2880320" cy="2982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0100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РЕ боится высоты –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Слабенькие нервы,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Потому живёт она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Под линейкой первой.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s://encrypted-tbn3.gstatic.com/images?q=tbn:ANd9GcQdPi3hejiFtfqyGBKerSBnLCdJwgPp0H_M_Y6uT4xFQPObmED7"/>
          <p:cNvPicPr>
            <a:picLocks noChangeAspect="1" noChangeArrowheads="1"/>
          </p:cNvPicPr>
          <p:nvPr/>
        </p:nvPicPr>
        <p:blipFill>
          <a:blip r:embed="rId3" cstate="print"/>
          <a:srcRect l="39793" t="23907" r="18424" b="22967"/>
          <a:stretch>
            <a:fillRect/>
          </a:stretch>
        </p:blipFill>
        <p:spPr bwMode="auto">
          <a:xfrm>
            <a:off x="467544" y="332656"/>
            <a:ext cx="302433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8610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На первой линии живёт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Малышка нота МИ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И песни весело поёт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С соседскими детьми.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900igr.net/datas/muzyka/Noty-rojal.files/0004-004-Mi.jpg"/>
          <p:cNvPicPr>
            <a:picLocks noChangeAspect="1" noChangeArrowheads="1"/>
          </p:cNvPicPr>
          <p:nvPr/>
        </p:nvPicPr>
        <p:blipFill>
          <a:blip r:embed="rId3" cstate="print"/>
          <a:srcRect l="38849" t="30800" r="19151" b="30001"/>
          <a:stretch>
            <a:fillRect/>
          </a:stretch>
        </p:blipFill>
        <p:spPr bwMode="auto">
          <a:xfrm>
            <a:off x="179512" y="476672"/>
            <a:ext cx="370326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3"/>
                </a:solidFill>
                <a:latin typeface="Arial Black" pitchFamily="34" charset="0"/>
              </a:rPr>
              <a:t>Музыкальная грамота</a:t>
            </a:r>
            <a:endParaRPr lang="ru-RU" sz="4400" b="1" i="1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13314" name="Picture 2" descr="C:\Users\связной\Desktop\до, ре, ми\девочка за пиан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596"/>
            <a:ext cx="3915519" cy="26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связной\Desktop\до, ре, ми\дети и но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292624" cy="246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Users\связной\Desktop\до, ре, ми\детки с зайкой поют аним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713038" cy="609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78904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Между первой и второй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ФА устроилась прекрасно: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Опуститься ниже – скучно,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А подняться вверх – опасно.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900igr.net/data/muzyka/Noty-rojal.files/0005-011-Fa.jpg"/>
          <p:cNvPicPr>
            <a:picLocks noChangeAspect="1" noChangeArrowheads="1"/>
          </p:cNvPicPr>
          <p:nvPr/>
        </p:nvPicPr>
        <p:blipFill>
          <a:blip r:embed="rId3" cstate="print"/>
          <a:srcRect l="33312" t="19420" r="4692" b="19546"/>
          <a:stretch>
            <a:fillRect/>
          </a:stretch>
        </p:blipFill>
        <p:spPr bwMode="auto">
          <a:xfrm>
            <a:off x="539552" y="620688"/>
            <a:ext cx="3456384" cy="226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0050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Поживает нота СОЛЬ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На второй линеечке,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Поливает свой цветник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Из красивой леечки.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samomuchka.ru/wp-content/uploads/2013/09/%D1%81%D0%BE%D0%BB%D1%8C-%D0%BD%D0%B0-%D0%BF%D0%B8%D1%81%D1%8C%D0%BC%D0%B5.jpg"/>
          <p:cNvPicPr>
            <a:picLocks noChangeAspect="1" noChangeArrowheads="1"/>
          </p:cNvPicPr>
          <p:nvPr/>
        </p:nvPicPr>
        <p:blipFill>
          <a:blip r:embed="rId3" cstate="print"/>
          <a:srcRect l="7143" r="15714" b="17143"/>
          <a:stretch>
            <a:fillRect/>
          </a:stretch>
        </p:blipFill>
        <p:spPr bwMode="auto">
          <a:xfrm>
            <a:off x="251520" y="980728"/>
            <a:ext cx="38884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9330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Между второй и третьей –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Задорная нота ЛЯ.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Поёт обо всём на свете,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Подруг своих веселя.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kakgit.narod.ru/la.jpeg"/>
          <p:cNvPicPr>
            <a:picLocks noChangeAspect="1" noChangeArrowheads="1"/>
          </p:cNvPicPr>
          <p:nvPr/>
        </p:nvPicPr>
        <p:blipFill>
          <a:blip r:embed="rId3" cstate="print"/>
          <a:srcRect t="15094" r="22887" b="13207"/>
          <a:stretch>
            <a:fillRect/>
          </a:stretch>
        </p:blipFill>
        <p:spPr bwMode="auto">
          <a:xfrm>
            <a:off x="0" y="404664"/>
            <a:ext cx="392392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610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- Ну, а где же нота СИ? –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Кто-то вежливо спросил.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- Ты повыше посмотри,</a:t>
            </a:r>
            <a:b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</a:rPr>
              <a:t>На линейке номер три!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900igr.net/datai/muzyka/Noty-rojal.files/0008-007-Si.jpg"/>
          <p:cNvPicPr>
            <a:picLocks noChangeAspect="1" noChangeArrowheads="1"/>
          </p:cNvPicPr>
          <p:nvPr/>
        </p:nvPicPr>
        <p:blipFill>
          <a:blip r:embed="rId3" cstate="print"/>
          <a:srcRect l="32076" t="17847" b="16716"/>
          <a:stretch>
            <a:fillRect/>
          </a:stretch>
        </p:blipFill>
        <p:spPr bwMode="auto">
          <a:xfrm>
            <a:off x="179512" y="404664"/>
            <a:ext cx="3888432" cy="252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5168769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Каждый такт отделяется вертикальной линией – тактовой чертой.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Такт – это отрезок произведения от сильной доли до следующей сильной доли. 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629" name="Picture 5" descr="http://www.kidly.ru/images/Untitled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8316416" cy="166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://www.muz-urok.ru/muz/dirizhirovan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54" y="3068960"/>
            <a:ext cx="8673568" cy="345638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512" y="342483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Размер такта: 2/4.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uz-urok.ru/muz/dirizh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496944" cy="4002618"/>
          </a:xfrm>
          <a:prstGeom prst="rect">
            <a:avLst/>
          </a:prstGeom>
          <a:noFill/>
        </p:spPr>
      </p:pic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225269"/>
            <a:ext cx="4320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Размер такта: 3/4.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uz-urok.ru/muz/dirizh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10" y="2666421"/>
            <a:ext cx="8519754" cy="395763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520" y="206798"/>
            <a:ext cx="4392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Размер такта: 4/4.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http://kurskdshi3.ru/6/134/162/178/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http://www.music-theory.ru/index.php?option=com_content&amp;view=article&amp;id=19&amp;Itemid=195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ru/search?q=%D0%BA%D0%B0%D1%80%D1%82%D0%B8%D0%BD%D0%BA%D0%B8+%D0%BD%D0%BE%D1%82%D0%B0+%D1%81%D0%B8&amp;newwindow=1&amp;rlz=1C1CHTU_ruRU553RU559&amp;tbm=isch&amp;imgil=wqH1sFZwp6THxM%253A%253BBVZeOn8e7trLqM%253Bhttp%25253A%25252F%25252Fru.wikipedia.org%25252Fwiki%25252F%25252525D0%25252525A1%25252525D0%25252525B8_(%25252525D0%25252525BD%25252525D0%25252525BE%25252525D1%2525252582%25252525D0%25252525B0)&amp;source=iu&amp;usg=__U-OBgGQfBb3jwdKCZeLKaJHcyDA%3D&amp;sa=X&amp;ei=3AvwU6fuKsSN4gThu4Bw&amp;ved=0CB8Q9QEwAA&amp;biw=1037&amp;bih=619#facrc=_&amp;imgdii</a:t>
            </a:r>
            <a:r>
              <a:rPr lang="en-US" smtClean="0"/>
              <a:t>=_&amp;imgrc=bGOwHhvxXc-bQM%253A%3BA4ID8T9fWWpnRM%3Bhttp%253A%252F%252Fsamouch.ru%252Fng%252F1.gif%3Bhttp%253A%252F%252Fsamouch.ru%252Fng%252Fng.htm%3B435%3B137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762500" cy="2466975"/>
          </a:xfrm>
          <a:prstGeom prst="rect">
            <a:avLst/>
          </a:prstGeom>
          <a:noFill/>
        </p:spPr>
      </p:pic>
      <p:pic>
        <p:nvPicPr>
          <p:cNvPr id="12290" name="Picture 2" descr="C:\Users\связной\Desktop\до, ре, ми\нотный стан.jpg"/>
          <p:cNvPicPr>
            <a:picLocks noChangeAspect="1" noChangeArrowheads="1"/>
          </p:cNvPicPr>
          <p:nvPr/>
        </p:nvPicPr>
        <p:blipFill>
          <a:blip r:embed="rId3" cstate="print"/>
          <a:srcRect l="6945" t="5405" r="15413" b="8600"/>
          <a:stretch>
            <a:fillRect/>
          </a:stretch>
        </p:blipFill>
        <p:spPr bwMode="auto">
          <a:xfrm>
            <a:off x="251520" y="188640"/>
            <a:ext cx="4357469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077072"/>
            <a:ext cx="8686800" cy="237626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Нотный стан – пять горизонтальных линий, на которых располагаются ноты. Счёт линий ведётся снизу вверх.</a:t>
            </a:r>
            <a:b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Скрипичный ключ – знак, определяющий </a:t>
            </a:r>
            <a:r>
              <a:rPr lang="ru-RU" sz="1800" b="1" i="1" dirty="0" err="1" smtClean="0">
                <a:solidFill>
                  <a:srgbClr val="C00000"/>
                </a:solidFill>
                <a:latin typeface="Arial Black" pitchFamily="34" charset="0"/>
              </a:rPr>
              <a:t>звуковысотное</a:t>
            </a: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 значение нот, его ещё называют ключ «соль».</a:t>
            </a:r>
            <a:endParaRPr lang="ru-RU" sz="1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omuchka.ru/wp-content/uploads/2013/09/%D1%81%D0%BE%D0%BB%D1%8C-%D0%BD%D0%B0-%D0%BF%D0%B8%D1%81%D1%8C%D0%BC%D0%B5.jpg"/>
          <p:cNvPicPr>
            <a:picLocks noChangeAspect="1" noChangeArrowheads="1"/>
          </p:cNvPicPr>
          <p:nvPr/>
        </p:nvPicPr>
        <p:blipFill>
          <a:blip r:embed="rId2" cstate="print"/>
          <a:srcRect l="7143" r="2857"/>
          <a:stretch>
            <a:fillRect/>
          </a:stretch>
        </p:blipFill>
        <p:spPr bwMode="auto">
          <a:xfrm>
            <a:off x="179512" y="1556792"/>
            <a:ext cx="45365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789040"/>
            <a:ext cx="8686800" cy="288032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Нота – знак для записи музыки. Наша речь состоит из слов, слова складываются из букв.  Ноты – это музыкальные буквы, из которых складываются мелодии.</a:t>
            </a:r>
            <a:b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Нота «соль» располагается на второй линии нотного стана.</a:t>
            </a:r>
            <a:endParaRPr lang="ru-RU" sz="1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45024"/>
            <a:ext cx="8686800" cy="302433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Нота «ля» располагается между второй и третьей линиями нотного стана</a:t>
            </a:r>
            <a:endParaRPr lang="ru-RU" sz="1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26" name="AutoShape 2" descr="Картинки по запросу нота л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kakgit.narod.ru/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5088565" cy="3816424"/>
          </a:xfrm>
          <a:prstGeom prst="rect">
            <a:avLst/>
          </a:prstGeom>
          <a:noFill/>
        </p:spPr>
      </p:pic>
      <p:pic>
        <p:nvPicPr>
          <p:cNvPr id="5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419" y="332656"/>
            <a:ext cx="5596569" cy="289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Длительности:  четверть, половинная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Длительность — одно из основных свойств 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  <a:hlinkClick r:id="rId2" tooltip="Музыкальный звук"/>
              </a:rPr>
              <a:t>музыкального звука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, продолжительность его звучания.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Когда мы слушаем музыку, то можем заметить, что звуки тянутся неодинаково: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есть звуки, которые играются очень быстро (как будто строчит пулемёт, т.е.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каждый отдельный звук очень короткий по времени). А есть звуки, которые, наоборот,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тянутся очень долго(это часто бывает в конце песен). Вот для того, чтобы музыкант знал,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сколько должна тянутся каждая нота, и решили по разному обозначать длительности нот.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589240"/>
            <a:ext cx="8460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C00000"/>
                </a:solidFill>
                <a:latin typeface="Arial Black" pitchFamily="34" charset="0"/>
              </a:rPr>
              <a:t>Четвертная нота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 - наполовину короче, тянется: </a:t>
            </a:r>
            <a:r>
              <a:rPr lang="ru-RU" sz="2400" i="1" dirty="0" err="1" smtClean="0">
                <a:solidFill>
                  <a:srgbClr val="C00000"/>
                </a:solidFill>
                <a:latin typeface="Arial Black" pitchFamily="34" charset="0"/>
              </a:rPr>
              <a:t>раз-и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2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890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Arial Black" pitchFamily="34" charset="0"/>
              </a:rPr>
              <a:t>Половинная нота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 - тянется: </a:t>
            </a:r>
            <a:r>
              <a:rPr lang="ru-RU" sz="2400" b="1" i="1" dirty="0" err="1" smtClean="0">
                <a:solidFill>
                  <a:srgbClr val="C00000"/>
                </a:solidFill>
                <a:latin typeface="Arial Black" pitchFamily="34" charset="0"/>
              </a:rPr>
              <a:t>раз-и-два-и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guitar-study.ucoz.ru/_si/0/141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7718028" cy="1029074"/>
          </a:xfrm>
          <a:prstGeom prst="rect">
            <a:avLst/>
          </a:prstGeom>
          <a:noFill/>
        </p:spPr>
      </p:pic>
      <p:pic>
        <p:nvPicPr>
          <p:cNvPr id="1028" name="Picture 4" descr="http://guitar-study.ucoz.ru/_si/0/412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7718027" cy="1029073"/>
          </a:xfrm>
          <a:prstGeom prst="rect">
            <a:avLst/>
          </a:prstGeom>
          <a:noFill/>
        </p:spPr>
      </p:pic>
      <p:pic>
        <p:nvPicPr>
          <p:cNvPr id="7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762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323811"/>
            <a:ext cx="36724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Найдите знакомые ноты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79912" y="2276872"/>
            <a:ext cx="1346448" cy="914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>
            <a:stCxn id="3" idx="6"/>
          </p:cNvCxnSpPr>
          <p:nvPr/>
        </p:nvCxnSpPr>
        <p:spPr>
          <a:xfrm flipH="1" flipV="1">
            <a:off x="5076056" y="260648"/>
            <a:ext cx="50304" cy="2473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827584" y="5805264"/>
            <a:ext cx="1490464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339752" y="4221088"/>
            <a:ext cx="0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60232" y="5733256"/>
            <a:ext cx="1490464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6"/>
          </p:cNvCxnSpPr>
          <p:nvPr/>
        </p:nvCxnSpPr>
        <p:spPr>
          <a:xfrm flipV="1">
            <a:off x="8150696" y="4005064"/>
            <a:ext cx="21704" cy="2185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99792" y="3429000"/>
            <a:ext cx="1368152" cy="2088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8064" y="3429000"/>
            <a:ext cx="1224136" cy="2304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476673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Четвертная нота по длительности равна половине половинной ноты.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0848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Половинная нота по длительности равна двум четвертным нотам.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9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160" y="188641"/>
            <a:ext cx="3614299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язной\Desktop\дождик\мультяшные птички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1"/>
            <a:ext cx="4330451" cy="224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do.gendocs.ru/pars_docs/tw_refs/61/60841/60841_html_m3ac76459.jpg"/>
          <p:cNvPicPr>
            <a:picLocks noChangeAspect="1" noChangeArrowheads="1"/>
          </p:cNvPicPr>
          <p:nvPr/>
        </p:nvPicPr>
        <p:blipFill>
          <a:blip r:embed="rId3" cstate="print"/>
          <a:srcRect t="65167" r="30282" b="9161"/>
          <a:stretch>
            <a:fillRect/>
          </a:stretch>
        </p:blipFill>
        <p:spPr bwMode="auto">
          <a:xfrm>
            <a:off x="323528" y="4077072"/>
            <a:ext cx="8436014" cy="1321303"/>
          </a:xfrm>
          <a:prstGeom prst="rect">
            <a:avLst/>
          </a:prstGeom>
          <a:noFill/>
        </p:spPr>
      </p:pic>
      <p:pic>
        <p:nvPicPr>
          <p:cNvPr id="5" name="Picture 2" descr="http://guitar-study.ucoz.ru/_si/0/14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7718028" cy="1029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Arial Black" pitchFamily="34" charset="0"/>
              </a:rPr>
              <a:t>Четвертная нота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 - тянется </a:t>
            </a:r>
            <a:r>
              <a:rPr lang="ru-RU" sz="2400" b="1" i="1" dirty="0" err="1" smtClean="0">
                <a:solidFill>
                  <a:srgbClr val="C00000"/>
                </a:solidFill>
                <a:latin typeface="Arial Black" pitchFamily="34" charset="0"/>
              </a:rPr>
              <a:t>раз-и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Восьмая нота по длительности равна половине четвертной ноты – тянется на первую восьмую раз, на вторую восьмую – и.</a:t>
            </a:r>
            <a:endParaRPr lang="ru-RU" sz="2400" b="1" i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364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Музыкальная грамота</vt:lpstr>
      <vt:lpstr>Нотный стан – пять горизонтальных линий, на которых располагаются ноты. Счёт линий ведётся снизу вверх.  Скрипичный ключ – знак, определяющий звуковысотное значение нот, его ещё называют ключ «соль».</vt:lpstr>
      <vt:lpstr>Нота – знак для записи музыки. Наша речь состоит из слов, слова складываются из букв.  Ноты – это музыкальные буквы, из которых складываются мелодии. Нота «соль» располагается на второй линии нотного стана.</vt:lpstr>
      <vt:lpstr>Нота «ля» располагается между второй и третьей линиями нотного стана</vt:lpstr>
      <vt:lpstr>Длительности:  четверть, половинная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admin</cp:lastModifiedBy>
  <cp:revision>63</cp:revision>
  <dcterms:created xsi:type="dcterms:W3CDTF">2014-08-13T01:13:01Z</dcterms:created>
  <dcterms:modified xsi:type="dcterms:W3CDTF">2015-03-30T09:14:06Z</dcterms:modified>
</cp:coreProperties>
</file>