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75" r:id="rId2"/>
    <p:sldId id="257" r:id="rId3"/>
    <p:sldId id="259" r:id="rId4"/>
    <p:sldId id="264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54" autoAdjust="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7AEFC-C24E-4B5C-9F5F-2C9E7DC9E3AC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1FB32-A62C-4161-B5F2-2FDC4C763D4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03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0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8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316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100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27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45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31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39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64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1606A-71C6-4587-B294-45ACF81E5F7A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32C5B-BDA7-48FD-8CFA-3DB98F526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15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Microsoft_Word_97_-_2003_Document1.doc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Word_97_-_2003_Document2.doc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50117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Тема: Пути развития гражданско-патриотического воспитания</a:t>
            </a:r>
            <a:b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C00000"/>
                </a:solidFill>
              </a:rPr>
              <a:t>Создание клуба «Патриот» - одна из форм военно-патриотического воспитания в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МАОУ «Средняя школа №5» города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Когалым.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14313" y="285750"/>
            <a:ext cx="1181100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050" b="1" dirty="0" err="1">
                <a:solidFill>
                  <a:srgbClr val="C00000"/>
                </a:solidFill>
                <a:cs typeface="Times New Roman" pitchFamily="18" charset="0"/>
              </a:rPr>
              <a:t>Рычков</a:t>
            </a:r>
            <a:r>
              <a:rPr lang="ru-RU" sz="1050" b="1" dirty="0">
                <a:solidFill>
                  <a:srgbClr val="C00000"/>
                </a:solidFill>
                <a:cs typeface="Times New Roman" pitchFamily="18" charset="0"/>
              </a:rPr>
              <a:t> Н.А. </a:t>
            </a:r>
            <a:endParaRPr lang="ru-RU" sz="1050" dirty="0"/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428750" y="500063"/>
            <a:ext cx="5857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Работа клуба «Патриот»</a:t>
            </a:r>
          </a:p>
          <a:p>
            <a:endParaRPr lang="ru-RU"/>
          </a:p>
        </p:txBody>
      </p:sp>
      <p:sp>
        <p:nvSpPr>
          <p:cNvPr id="1031" name="TextBox 4"/>
          <p:cNvSpPr txBox="1">
            <a:spLocks noChangeArrowheads="1"/>
          </p:cNvSpPr>
          <p:nvPr/>
        </p:nvSpPr>
        <p:spPr bwMode="auto">
          <a:xfrm>
            <a:off x="1403401" y="1196752"/>
            <a:ext cx="7417071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Цели</a:t>
            </a:r>
            <a:r>
              <a:rPr lang="ru-RU" sz="1600" dirty="0"/>
              <a:t>: создание условий для формирования личности гражданина и патриота </a:t>
            </a:r>
            <a:r>
              <a:rPr lang="ru-RU" sz="1600" dirty="0" smtClean="0"/>
              <a:t>России с </a:t>
            </a:r>
            <a:r>
              <a:rPr lang="ru-RU" sz="1600" dirty="0"/>
              <a:t>присущими ему ценностями, </a:t>
            </a:r>
            <a:r>
              <a:rPr lang="ru-RU" sz="1600" dirty="0" smtClean="0"/>
              <a:t>взглядами, ориентациями, установками</a:t>
            </a:r>
            <a:r>
              <a:rPr lang="ru-RU" sz="1600" dirty="0"/>
              <a:t>, </a:t>
            </a:r>
            <a:r>
              <a:rPr lang="ru-RU" sz="1600" dirty="0" smtClean="0"/>
              <a:t>мотивами деятельности </a:t>
            </a:r>
            <a:r>
              <a:rPr lang="ru-RU" sz="1600" dirty="0"/>
              <a:t>и поведения.</a:t>
            </a:r>
          </a:p>
          <a:p>
            <a:pPr algn="just"/>
            <a:r>
              <a:rPr lang="ru-RU" sz="1600" b="1" dirty="0"/>
              <a:t>Задачи: </a:t>
            </a:r>
            <a:r>
              <a:rPr lang="ru-RU" sz="1600" dirty="0"/>
              <a:t>проведение обоснованной организаторской деятельности по созданию </a:t>
            </a:r>
            <a:r>
              <a:rPr lang="ru-RU" sz="1600" dirty="0" smtClean="0"/>
              <a:t>условий  для </a:t>
            </a:r>
            <a:r>
              <a:rPr lang="ru-RU" sz="1600" dirty="0"/>
              <a:t>эффективного патриотического воспитания школьников;</a:t>
            </a:r>
          </a:p>
          <a:p>
            <a:pPr algn="just">
              <a:buFontTx/>
              <a:buChar char="-"/>
            </a:pPr>
            <a:r>
              <a:rPr lang="ru-RU" sz="1600" dirty="0"/>
              <a:t>Формирование эффективной работы по патриотическому воспитанию, </a:t>
            </a:r>
            <a:r>
              <a:rPr lang="ru-RU" sz="1600" dirty="0" smtClean="0"/>
              <a:t>обеспечивающей оптимальные </a:t>
            </a:r>
            <a:r>
              <a:rPr lang="ru-RU" sz="1600" dirty="0"/>
              <a:t>условия  развития у каждого подростка верности Отечеству, </a:t>
            </a:r>
            <a:r>
              <a:rPr lang="ru-RU" sz="1600" dirty="0" smtClean="0"/>
              <a:t>готовности приносить </a:t>
            </a:r>
            <a:r>
              <a:rPr lang="ru-RU" sz="1600" dirty="0"/>
              <a:t>пользу обществу и государству;</a:t>
            </a:r>
          </a:p>
          <a:p>
            <a:pPr algn="just"/>
            <a:r>
              <a:rPr lang="ru-RU" sz="1600" dirty="0"/>
              <a:t>-утверждение в сознании и чувствах воспитанников патриотических ценностей,</a:t>
            </a:r>
          </a:p>
          <a:p>
            <a:pPr algn="just"/>
            <a:r>
              <a:rPr lang="ru-RU" sz="1600" dirty="0"/>
              <a:t>взглядов и убеждений, воспитание уважения к культурному и историческому </a:t>
            </a:r>
            <a:r>
              <a:rPr lang="ru-RU" sz="1600" dirty="0" smtClean="0"/>
              <a:t>прошлому России</a:t>
            </a:r>
            <a:r>
              <a:rPr lang="ru-RU" sz="1600" dirty="0"/>
              <a:t>, к традициям родного края;</a:t>
            </a:r>
          </a:p>
          <a:p>
            <a:pPr>
              <a:buFontTx/>
              <a:buChar char="-"/>
            </a:pPr>
            <a:endParaRPr lang="ru-RU" sz="1600" dirty="0" smtClean="0"/>
          </a:p>
          <a:p>
            <a:r>
              <a:rPr lang="ru-RU" sz="1600" b="1" dirty="0">
                <a:solidFill>
                  <a:srgbClr val="660066"/>
                </a:solidFill>
              </a:rPr>
              <a:t>Одной из важнейших задач современной школы является</a:t>
            </a:r>
          </a:p>
          <a:p>
            <a:r>
              <a:rPr lang="ru-RU" sz="1600" b="1" dirty="0">
                <a:solidFill>
                  <a:srgbClr val="660066"/>
                </a:solidFill>
              </a:rPr>
              <a:t> развитие физических способностей, подготовка к службе в армии. Несмотря на актуальность и социальную значимость этой проблемы, она ещё далека от разрешения</a:t>
            </a:r>
          </a:p>
          <a:p>
            <a:pPr>
              <a:buFontTx/>
              <a:buChar char="-"/>
            </a:pPr>
            <a:endParaRPr lang="ru-RU" sz="1600" dirty="0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357188" y="1071563"/>
          <a:ext cx="24288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4" imgW="5946213" imgH="2957411" progId="Word.Document.8">
                  <p:embed/>
                </p:oleObj>
              </mc:Choice>
              <mc:Fallback>
                <p:oleObj name="Document" r:id="rId4" imgW="5946213" imgH="2957411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1071563"/>
                        <a:ext cx="24288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mtClean="0">
                <a:solidFill>
                  <a:srgbClr val="C00000"/>
                </a:solidFill>
              </a:rPr>
              <a:t>Цель моей инновационной деятельности</a:t>
            </a:r>
          </a:p>
        </p:txBody>
      </p:sp>
      <p:sp>
        <p:nvSpPr>
          <p:cNvPr id="3077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Поиск путей и методов развития физических способностей в подготовке старшеклассников к службе в армии через систему дополнительного воспитания, в процессе работы военно-патриотического клуба «Патриот»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357188" y="285750"/>
          <a:ext cx="14462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Document" r:id="rId4" imgW="5946213" imgH="2957411" progId="Word.Document.8">
                  <p:embed/>
                </p:oleObj>
              </mc:Choice>
              <mc:Fallback>
                <p:oleObj name="Document" r:id="rId4" imgW="5946213" imgH="2957411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285750"/>
                        <a:ext cx="1446212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Box 4"/>
          <p:cNvSpPr txBox="1">
            <a:spLocks noChangeArrowheads="1"/>
          </p:cNvSpPr>
          <p:nvPr/>
        </p:nvSpPr>
        <p:spPr bwMode="auto">
          <a:xfrm>
            <a:off x="7929563" y="6429375"/>
            <a:ext cx="10922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>
                <a:solidFill>
                  <a:srgbClr val="C00000"/>
                </a:solidFill>
              </a:rPr>
              <a:t>Рычков Н.А.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59543" y="3244334"/>
            <a:ext cx="2024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Основные задачи: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7" y="4306163"/>
            <a:ext cx="74320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/>
              <a:t>укрепление здоровья, развитие физических способностей и формирование навыков здорового образа жизни;</a:t>
            </a:r>
          </a:p>
          <a:p>
            <a:pPr>
              <a:buFont typeface="Wingdings" pitchFamily="2" charset="2"/>
              <a:buChar char="v"/>
            </a:pPr>
            <a:r>
              <a:rPr lang="ru-RU" dirty="0"/>
              <a:t>подготовка к службе в армии, знакомство с основами начальной военной подготовки;</a:t>
            </a:r>
          </a:p>
          <a:p>
            <a:pPr>
              <a:buFont typeface="Wingdings" pitchFamily="2" charset="2"/>
              <a:buChar char="v"/>
            </a:pPr>
            <a:r>
              <a:rPr lang="ru-RU" dirty="0"/>
              <a:t>воспитание моральных и волевых качеств;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1\Desktop\IMG_68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143000"/>
            <a:ext cx="8072437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  <a:solidFill>
            <a:srgbClr val="FFFF66"/>
          </a:solidFill>
        </p:spPr>
        <p:txBody>
          <a:bodyPr/>
          <a:lstStyle/>
          <a:p>
            <a:r>
              <a:rPr lang="ru-RU" sz="2400" b="1" smtClean="0">
                <a:solidFill>
                  <a:srgbClr val="C00000"/>
                </a:solidFill>
              </a:rPr>
              <a:t>Формы реализации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125" y="1285875"/>
            <a:ext cx="2357438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индивидуальные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25" y="1357313"/>
            <a:ext cx="2786063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групповые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2428875"/>
            <a:ext cx="2143125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теоретические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3500" y="2500313"/>
            <a:ext cx="2428875" cy="6429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практические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857375" y="2071688"/>
            <a:ext cx="493713" cy="285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6143625" y="2071688"/>
            <a:ext cx="642938" cy="357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285750" y="3500438"/>
            <a:ext cx="1143000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беседы</a:t>
            </a:r>
          </a:p>
        </p:txBody>
      </p:sp>
      <p:sp>
        <p:nvSpPr>
          <p:cNvPr id="12" name="Овал 11"/>
          <p:cNvSpPr/>
          <p:nvPr/>
        </p:nvSpPr>
        <p:spPr>
          <a:xfrm>
            <a:off x="285750" y="4714875"/>
            <a:ext cx="171450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сообщения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1285875" y="3643313"/>
            <a:ext cx="1571625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экскурсии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571500" y="5500688"/>
            <a:ext cx="25717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Встречи с интересными людьми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1928813" y="4500563"/>
            <a:ext cx="1857375" cy="642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Просмотр слайдов</a:t>
            </a:r>
          </a:p>
        </p:txBody>
      </p:sp>
      <p:sp>
        <p:nvSpPr>
          <p:cNvPr id="16" name="Стрелка вниз 15"/>
          <p:cNvSpPr/>
          <p:nvPr/>
        </p:nvSpPr>
        <p:spPr>
          <a:xfrm flipH="1">
            <a:off x="2071688" y="3214688"/>
            <a:ext cx="285750" cy="357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928688" y="3143250"/>
            <a:ext cx="428625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 flipH="1">
            <a:off x="3000375" y="3286125"/>
            <a:ext cx="357188" cy="1071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928688" y="4357688"/>
            <a:ext cx="403225" cy="357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 flipH="1">
            <a:off x="2143125" y="5143500"/>
            <a:ext cx="285750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4286250" y="3429000"/>
            <a:ext cx="1500188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конкурсы</a:t>
            </a:r>
          </a:p>
        </p:txBody>
      </p:sp>
      <p:sp>
        <p:nvSpPr>
          <p:cNvPr id="22" name="Овал 21"/>
          <p:cNvSpPr/>
          <p:nvPr/>
        </p:nvSpPr>
        <p:spPr>
          <a:xfrm>
            <a:off x="6215063" y="3500438"/>
            <a:ext cx="2143125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соревнования</a:t>
            </a:r>
          </a:p>
        </p:txBody>
      </p:sp>
      <p:sp>
        <p:nvSpPr>
          <p:cNvPr id="23" name="Овал 22"/>
          <p:cNvSpPr/>
          <p:nvPr/>
        </p:nvSpPr>
        <p:spPr>
          <a:xfrm>
            <a:off x="5072063" y="4500563"/>
            <a:ext cx="2643187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Показательные выступления</a:t>
            </a:r>
          </a:p>
        </p:txBody>
      </p:sp>
      <p:sp>
        <p:nvSpPr>
          <p:cNvPr id="24" name="Овал 23"/>
          <p:cNvSpPr/>
          <p:nvPr/>
        </p:nvSpPr>
        <p:spPr>
          <a:xfrm>
            <a:off x="4286250" y="5572125"/>
            <a:ext cx="1714500" cy="642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праздники</a:t>
            </a:r>
          </a:p>
        </p:txBody>
      </p:sp>
      <p:sp>
        <p:nvSpPr>
          <p:cNvPr id="25" name="Овал 24"/>
          <p:cNvSpPr/>
          <p:nvPr/>
        </p:nvSpPr>
        <p:spPr>
          <a:xfrm>
            <a:off x="6786563" y="5500688"/>
            <a:ext cx="1857375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викторины</a:t>
            </a:r>
          </a:p>
        </p:txBody>
      </p:sp>
      <p:sp>
        <p:nvSpPr>
          <p:cNvPr id="26" name="Стрелка вниз 25"/>
          <p:cNvSpPr/>
          <p:nvPr/>
        </p:nvSpPr>
        <p:spPr>
          <a:xfrm>
            <a:off x="5214938" y="3143250"/>
            <a:ext cx="285750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7" name="Стрелка вниз 26"/>
          <p:cNvSpPr/>
          <p:nvPr/>
        </p:nvSpPr>
        <p:spPr>
          <a:xfrm>
            <a:off x="6929438" y="3143250"/>
            <a:ext cx="285750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5857875" y="3214688"/>
            <a:ext cx="357188" cy="12144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4714875" y="4357688"/>
            <a:ext cx="285750" cy="12144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0" name="Стрелка вниз 29"/>
          <p:cNvSpPr/>
          <p:nvPr/>
        </p:nvSpPr>
        <p:spPr>
          <a:xfrm>
            <a:off x="7715250" y="4357688"/>
            <a:ext cx="357188" cy="1071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231</Words>
  <Application>Microsoft Office PowerPoint</Application>
  <PresentationFormat>Экран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Document</vt:lpstr>
      <vt:lpstr>Тема: Пути развития гражданско-патриотического воспитания Создание клуба «Патриот» - одна из форм военно-патриотического воспитания в  МАОУ «Средняя школа №5» города Когалым.</vt:lpstr>
      <vt:lpstr>Презентация PowerPoint</vt:lpstr>
      <vt:lpstr>Цель моей инновационной деятельности</vt:lpstr>
      <vt:lpstr>Формы реализации программы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home</cp:lastModifiedBy>
  <cp:revision>20</cp:revision>
  <dcterms:created xsi:type="dcterms:W3CDTF">2011-05-01T16:13:37Z</dcterms:created>
  <dcterms:modified xsi:type="dcterms:W3CDTF">2015-10-03T12:38:39Z</dcterms:modified>
</cp:coreProperties>
</file>