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56" r:id="rId2"/>
    <p:sldId id="293" r:id="rId3"/>
    <p:sldId id="257" r:id="rId4"/>
    <p:sldId id="258" r:id="rId5"/>
    <p:sldId id="280" r:id="rId6"/>
    <p:sldId id="272" r:id="rId7"/>
    <p:sldId id="273" r:id="rId8"/>
    <p:sldId id="275" r:id="rId9"/>
    <p:sldId id="276" r:id="rId10"/>
    <p:sldId id="277" r:id="rId11"/>
    <p:sldId id="282" r:id="rId12"/>
    <p:sldId id="283" r:id="rId13"/>
    <p:sldId id="287" r:id="rId14"/>
    <p:sldId id="289" r:id="rId15"/>
    <p:sldId id="288" r:id="rId16"/>
    <p:sldId id="29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070C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430" autoAdjust="0"/>
  </p:normalViewPr>
  <p:slideViewPr>
    <p:cSldViewPr>
      <p:cViewPr>
        <p:scale>
          <a:sx n="66" d="100"/>
          <a:sy n="66" d="100"/>
        </p:scale>
        <p:origin x="-46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2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1DFC1-31D1-427E-905E-1D399AB631EE}" type="datetimeFigureOut">
              <a:rPr lang="ru-RU" smtClean="0"/>
              <a:pPr/>
              <a:t>30.10.2015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D87B9-D29F-45CA-8277-4A12CE3324EE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4061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D87B9-D29F-45CA-8277-4A12CE3324EE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30.10.2015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30.10.2015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30.10.2015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30.10.2015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30.10.2015</a:t>
            </a:fld>
            <a:endParaRPr lang="ru-RU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ool.edu.ru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alexlarin.net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772400" cy="224315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Использование </a:t>
            </a:r>
            <a:br>
              <a:rPr lang="ru-RU" b="1" dirty="0" smtClean="0"/>
            </a:br>
            <a:r>
              <a:rPr lang="ru-RU" b="1" dirty="0" smtClean="0"/>
              <a:t>интернет – ресурсов</a:t>
            </a:r>
            <a:br>
              <a:rPr lang="ru-RU" b="1" dirty="0" smtClean="0"/>
            </a:br>
            <a:r>
              <a:rPr lang="ru-RU" b="1" dirty="0" smtClean="0"/>
              <a:t>для подготовки к </a:t>
            </a:r>
            <a:r>
              <a:rPr lang="ru-RU" b="1" dirty="0" smtClean="0"/>
              <a:t>ЕГЭ</a:t>
            </a:r>
            <a:endParaRPr lang="ru-RU" b="1" dirty="0"/>
          </a:p>
        </p:txBody>
      </p:sp>
      <p:pic>
        <p:nvPicPr>
          <p:cNvPr id="1026" name="Picture 2" descr="C:\Users\j.aleksandrova\Documents\site\265761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014457"/>
            <a:ext cx="3339827" cy="2323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Федеральный </a:t>
            </a:r>
            <a:r>
              <a:rPr lang="ru-RU" sz="2400" b="1" dirty="0" smtClean="0"/>
              <a:t>центр </a:t>
            </a:r>
            <a:r>
              <a:rPr lang="ru-RU" sz="2400" b="1" dirty="0" smtClean="0"/>
              <a:t>тестирования</a:t>
            </a:r>
            <a:br>
              <a:rPr lang="ru-RU" sz="2400" b="1" dirty="0" smtClean="0"/>
            </a:br>
            <a:r>
              <a:rPr lang="ru-RU" sz="2400" dirty="0" smtClean="0">
                <a:solidFill>
                  <a:srgbClr val="070CE9"/>
                </a:solidFill>
              </a:rPr>
              <a:t>http</a:t>
            </a:r>
            <a:r>
              <a:rPr lang="ru-RU" sz="2400" dirty="0">
                <a:solidFill>
                  <a:srgbClr val="070CE9"/>
                </a:solidFill>
              </a:rPr>
              <a:t>://mymark.narod.ru 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482453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sz="4200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Целевая аудитория: </a:t>
            </a:r>
            <a:r>
              <a:rPr lang="ru-RU" sz="4200" dirty="0" smtClean="0">
                <a:latin typeface="Calibri" panose="020F0502020204030204" pitchFamily="34" charset="0"/>
              </a:rPr>
              <a:t>учителя школ, родители и учащиеся.</a:t>
            </a:r>
          </a:p>
          <a:p>
            <a:pPr>
              <a:buNone/>
            </a:pPr>
            <a:endParaRPr lang="ru-RU" sz="4200" dirty="0" smtClean="0">
              <a:latin typeface="Calibri" panose="020F0502020204030204" pitchFamily="34" charset="0"/>
            </a:endParaRPr>
          </a:p>
          <a:p>
            <a:r>
              <a:rPr lang="ru-RU" sz="4200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Разделы (рубрики): </a:t>
            </a:r>
            <a:r>
              <a:rPr lang="ru-RU" sz="4200" dirty="0" smtClean="0">
                <a:latin typeface="Calibri" panose="020F0502020204030204" pitchFamily="34" charset="0"/>
              </a:rPr>
              <a:t>ЦТ -2015, ЕГЭ 2015, тесты, помощь, </a:t>
            </a:r>
            <a:r>
              <a:rPr lang="ru-RU" sz="4200" dirty="0" smtClean="0">
                <a:latin typeface="Calibri" panose="020F0502020204030204" pitchFamily="34" charset="0"/>
              </a:rPr>
              <a:t>форум.</a:t>
            </a:r>
            <a:endParaRPr lang="ru-RU" sz="4200" dirty="0" smtClean="0">
              <a:latin typeface="Calibri" panose="020F0502020204030204" pitchFamily="34" charset="0"/>
            </a:endParaRPr>
          </a:p>
          <a:p>
            <a:endParaRPr lang="ru-RU" sz="4200" dirty="0" smtClean="0">
              <a:latin typeface="Calibri" panose="020F0502020204030204" pitchFamily="34" charset="0"/>
            </a:endParaRPr>
          </a:p>
          <a:p>
            <a:r>
              <a:rPr lang="ru-RU" sz="4200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Полезная информация: </a:t>
            </a:r>
          </a:p>
          <a:p>
            <a:pPr>
              <a:buNone/>
            </a:pPr>
            <a:r>
              <a:rPr lang="ru-RU" sz="4200" dirty="0" smtClean="0">
                <a:latin typeface="Calibri" panose="020F0502020204030204" pitchFamily="34" charset="0"/>
              </a:rPr>
              <a:t>    </a:t>
            </a:r>
            <a:endParaRPr lang="ru-RU" sz="4200" dirty="0" smtClean="0">
              <a:latin typeface="Calibri" panose="020F0502020204030204" pitchFamily="34" charset="0"/>
            </a:endParaRP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4200" dirty="0" smtClean="0">
                <a:latin typeface="Calibri" panose="020F0502020204030204" pitchFamily="34" charset="0"/>
              </a:rPr>
              <a:t>В разделе ЦТ -2015 дается информация о центрах тестирования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4200" dirty="0" smtClean="0">
                <a:latin typeface="Calibri" panose="020F0502020204030204" pitchFamily="34" charset="0"/>
              </a:rPr>
              <a:t>В </a:t>
            </a:r>
            <a:r>
              <a:rPr lang="ru-RU" sz="4200" dirty="0" smtClean="0">
                <a:latin typeface="Calibri" panose="020F0502020204030204" pitchFamily="34" charset="0"/>
              </a:rPr>
              <a:t>разделах ЕГЭ и тесты предлагаются разные варианты для подготовки к тестированию (платные и бесплатные)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4200" dirty="0" smtClean="0">
                <a:latin typeface="Calibri" panose="020F0502020204030204" pitchFamily="34" charset="0"/>
              </a:rPr>
              <a:t>В </a:t>
            </a:r>
            <a:r>
              <a:rPr lang="ru-RU" sz="4200" dirty="0" smtClean="0">
                <a:latin typeface="Calibri" panose="020F0502020204030204" pitchFamily="34" charset="0"/>
              </a:rPr>
              <a:t>сервисах портала можно пройти тесты в режиме On-line. Все тесты - это и тесты для школьников с 5 по 11 классы, и тесты для абитуриентов и выпускников. 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4200" dirty="0" smtClean="0">
                <a:latin typeface="Calibri" panose="020F0502020204030204" pitchFamily="34" charset="0"/>
              </a:rPr>
              <a:t>В </a:t>
            </a:r>
            <a:r>
              <a:rPr lang="ru-RU" sz="4200" dirty="0" smtClean="0">
                <a:latin typeface="Calibri" panose="020F0502020204030204" pitchFamily="34" charset="0"/>
              </a:rPr>
              <a:t>форуме создана возможность обсуждения и отдельных вариантов заданий и вариантов тестов в целом.</a:t>
            </a:r>
          </a:p>
          <a:p>
            <a:endParaRPr lang="ru-RU" sz="4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399904" cy="105156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Портал информационной поддержки единого государственного </a:t>
            </a:r>
            <a:r>
              <a:rPr lang="ru-RU" sz="2400" b="1" dirty="0" smtClean="0"/>
              <a:t>экзамена</a:t>
            </a:r>
            <a:br>
              <a:rPr lang="ru-RU" sz="2400" b="1" dirty="0" smtClean="0"/>
            </a:br>
            <a:r>
              <a:rPr lang="en-US" sz="2400" u="sng" dirty="0" smtClean="0">
                <a:solidFill>
                  <a:srgbClr val="070CE9"/>
                </a:solidFill>
              </a:rPr>
              <a:t> </a:t>
            </a:r>
            <a:r>
              <a:rPr lang="en-US" sz="1800" u="sng" dirty="0">
                <a:solidFill>
                  <a:srgbClr val="070CE9"/>
                </a:solidFill>
              </a:rPr>
              <a:t>http://ege.edu.ru/</a:t>
            </a:r>
            <a:r>
              <a:rPr lang="ru-RU" sz="1800" u="sng" dirty="0">
                <a:solidFill>
                  <a:srgbClr val="070CE9"/>
                </a:solidFill>
              </a:rPr>
              <a:t>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911741"/>
          </a:xfrm>
        </p:spPr>
        <p:txBody>
          <a:bodyPr>
            <a:noAutofit/>
          </a:bodyPr>
          <a:lstStyle/>
          <a:p>
            <a:pPr algn="just"/>
            <a:r>
              <a:rPr lang="ru-RU" sz="2000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Целевая аудитория: </a:t>
            </a:r>
            <a:r>
              <a:rPr lang="ru-RU" sz="2000" dirty="0" smtClean="0">
                <a:latin typeface="Calibri" panose="020F0502020204030204" pitchFamily="34" charset="0"/>
              </a:rPr>
              <a:t>руководители и сотрудники ППЭ, эксперты ЕГЭ, преподаватели ВУЗов и ССУЗов, учителя школ, родители и учащиеся.</a:t>
            </a:r>
          </a:p>
          <a:p>
            <a:pPr algn="just"/>
            <a:r>
              <a:rPr lang="ru-RU" sz="2000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Разделы (рубрики): </a:t>
            </a:r>
            <a:r>
              <a:rPr lang="ru-RU" sz="2000" dirty="0" smtClean="0">
                <a:latin typeface="Calibri" panose="020F0502020204030204" pitchFamily="34" charset="0"/>
              </a:rPr>
              <a:t>О ЕГЭ, Нормативные документы, Варианты ЕГЭ, ОСОКО, Новости, Публикации, Статистика ЕГЭ, Опрос, Вопрос-Ответ, Форум,  Ссылки.</a:t>
            </a:r>
          </a:p>
          <a:p>
            <a:pPr algn="just"/>
            <a:r>
              <a:rPr lang="ru-RU" sz="2000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Полезная информация:  </a:t>
            </a:r>
            <a:r>
              <a:rPr lang="ru-RU" sz="2000" dirty="0" smtClean="0">
                <a:latin typeface="Calibri" panose="020F0502020204030204" pitchFamily="34" charset="0"/>
              </a:rPr>
              <a:t>В разделе «О ЕГЭ» можно узнать необходимую информацию о проведении ЕГЭ, по данным паспорта узнать результаты ЕГЭ. </a:t>
            </a:r>
          </a:p>
          <a:p>
            <a:pPr algn="just"/>
            <a:r>
              <a:rPr lang="ru-RU" sz="2000" dirty="0" smtClean="0">
                <a:latin typeface="Calibri" panose="020F0502020204030204" pitchFamily="34" charset="0"/>
              </a:rPr>
              <a:t>В разделе «Варианты ЕГЭ» можно скачать варианты КИМов ЕГЭ разных лет. </a:t>
            </a:r>
          </a:p>
          <a:p>
            <a:pPr algn="just"/>
            <a:r>
              <a:rPr lang="ru-RU" sz="2000" dirty="0" smtClean="0">
                <a:latin typeface="Calibri" panose="020F0502020204030204" pitchFamily="34" charset="0"/>
              </a:rPr>
              <a:t>Раздел «Ссылки» содержит список ресурсов, посвященных ЕГЭ и  рекомендованных Федеральной службой по надзору в сфере образования и науки, а также «черный список» ресурсов Интернет по данной теме.</a:t>
            </a:r>
            <a:endParaRPr lang="ru-RU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5156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Российский </a:t>
            </a:r>
            <a:r>
              <a:rPr lang="ru-RU" sz="2400" b="1" dirty="0" smtClean="0"/>
              <a:t>общеобразовательный </a:t>
            </a:r>
            <a:r>
              <a:rPr lang="ru-RU" sz="2400" b="1" dirty="0" smtClean="0"/>
              <a:t>портал </a:t>
            </a:r>
            <a:br>
              <a:rPr lang="ru-RU" sz="2400" b="1" dirty="0" smtClean="0"/>
            </a:br>
            <a:r>
              <a:rPr lang="ru-RU" sz="1800" dirty="0" smtClean="0">
                <a:hlinkClick r:id="rId2"/>
              </a:rPr>
              <a:t>http</a:t>
            </a:r>
            <a:r>
              <a:rPr lang="ru-RU" sz="1800" dirty="0">
                <a:hlinkClick r:id="rId2"/>
              </a:rPr>
              <a:t>://www.school.edu.ru</a:t>
            </a:r>
            <a:r>
              <a:rPr lang="ru-RU" sz="1800" dirty="0"/>
              <a:t> </a:t>
            </a:r>
            <a:r>
              <a:rPr lang="ru-RU" sz="1800" dirty="0" smtClean="0"/>
              <a:t> </a:t>
            </a:r>
            <a:endParaRPr lang="ru-RU" sz="1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460851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Целевая аудитория:</a:t>
            </a:r>
            <a:r>
              <a:rPr lang="ru-RU" b="1" dirty="0" smtClean="0">
                <a:solidFill>
                  <a:srgbClr val="996633"/>
                </a:solidFill>
                <a:latin typeface="Calibri" panose="020F0502020204030204" pitchFamily="34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</a:rPr>
              <a:t>учащиеся, абитуриенты, педагоги, родители</a:t>
            </a:r>
            <a:r>
              <a:rPr lang="ru-RU" dirty="0" smtClean="0">
                <a:latin typeface="Calibri" panose="020F0502020204030204" pitchFamily="34" charset="0"/>
              </a:rPr>
              <a:t>.</a:t>
            </a:r>
            <a:endParaRPr lang="ru-RU" dirty="0" smtClean="0">
              <a:latin typeface="Calibri" panose="020F0502020204030204" pitchFamily="34" charset="0"/>
            </a:endParaRPr>
          </a:p>
          <a:p>
            <a:pPr algn="just"/>
            <a:r>
              <a:rPr lang="ru-RU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Разделы </a:t>
            </a:r>
            <a:r>
              <a:rPr lang="ru-RU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(рубрики):</a:t>
            </a:r>
            <a:r>
              <a:rPr lang="ru-RU" b="1" dirty="0" smtClean="0">
                <a:solidFill>
                  <a:srgbClr val="996633"/>
                </a:solidFill>
                <a:latin typeface="Calibri" panose="020F0502020204030204" pitchFamily="34" charset="0"/>
              </a:rPr>
              <a:t>  </a:t>
            </a:r>
            <a:r>
              <a:rPr lang="ru-RU" dirty="0" smtClean="0">
                <a:latin typeface="Calibri" panose="020F0502020204030204" pitchFamily="34" charset="0"/>
              </a:rPr>
              <a:t>Актуально, Официально, Коллекции, Образование в регионах, Проекты, О ресурсах каталога, Форумы и консультации, Поиск по энциклопедиям и словарям, Конструктор образовательных сайтов, О портале, Статистика.</a:t>
            </a:r>
          </a:p>
          <a:p>
            <a:pPr algn="just"/>
            <a:r>
              <a:rPr lang="ru-RU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Полезная </a:t>
            </a:r>
            <a:r>
              <a:rPr lang="ru-RU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информация: </a:t>
            </a:r>
          </a:p>
          <a:p>
            <a:pPr algn="just"/>
            <a:endParaRPr lang="ru-RU" dirty="0" smtClean="0">
              <a:latin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Calibri" panose="020F0502020204030204" pitchFamily="34" charset="0"/>
              </a:rPr>
              <a:t>В разделе «Проект Выпускник» (каталог, экзамен) содержится большой каталог ресурсов, посвященных ЕГЭ.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Calibri" panose="020F0502020204030204" pitchFamily="34" charset="0"/>
              </a:rPr>
              <a:t>В </a:t>
            </a:r>
            <a:r>
              <a:rPr lang="ru-RU" dirty="0" smtClean="0">
                <a:latin typeface="Calibri" panose="020F0502020204030204" pitchFamily="34" charset="0"/>
              </a:rPr>
              <a:t>разделах «Актуально» и «Официально» можно прочитать актуальные новости и Документы Министерства образования и науки РФ.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latin typeface="Calibri" panose="020F0502020204030204" pitchFamily="34" charset="0"/>
              </a:rPr>
              <a:t>На </a:t>
            </a:r>
            <a:r>
              <a:rPr lang="ru-RU" dirty="0" smtClean="0">
                <a:latin typeface="Calibri" panose="020F0502020204030204" pitchFamily="34" charset="0"/>
              </a:rPr>
              <a:t>сайте содержится большая коллекция образовательных ресурсов для учителей и учащихся.</a:t>
            </a:r>
            <a:endParaRPr lang="ru-RU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Большая перемена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en-US" sz="2000" u="sng" dirty="0" smtClean="0">
                <a:solidFill>
                  <a:srgbClr val="070CE9"/>
                </a:solidFill>
              </a:rPr>
              <a:t>http</a:t>
            </a:r>
            <a:r>
              <a:rPr lang="en-US" sz="2000" u="sng" dirty="0">
                <a:solidFill>
                  <a:srgbClr val="070CE9"/>
                </a:solidFill>
              </a:rPr>
              <a:t>://newseducation.ru</a:t>
            </a:r>
            <a:r>
              <a:rPr lang="en-US" sz="2000" u="sng" dirty="0" smtClean="0">
                <a:solidFill>
                  <a:srgbClr val="070CE9"/>
                </a:solidFill>
              </a:rPr>
              <a:t>/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496944" cy="4187952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ru-RU" sz="2000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Целевая аудитория</a:t>
            </a:r>
            <a:r>
              <a:rPr lang="ru-RU" sz="2000" dirty="0" smtClean="0">
                <a:solidFill>
                  <a:srgbClr val="996633"/>
                </a:solidFill>
                <a:latin typeface="Calibri" panose="020F0502020204030204" pitchFamily="34" charset="0"/>
              </a:rPr>
              <a:t>: </a:t>
            </a:r>
            <a:r>
              <a:rPr lang="ru-RU" sz="2000" dirty="0" smtClean="0">
                <a:latin typeface="Calibri" panose="020F0502020204030204" pitchFamily="34" charset="0"/>
              </a:rPr>
              <a:t>родители, ученики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Разделы (рубрики):</a:t>
            </a:r>
            <a:r>
              <a:rPr lang="ru-RU" sz="2000" b="1" dirty="0" smtClean="0">
                <a:solidFill>
                  <a:srgbClr val="996633"/>
                </a:solidFill>
                <a:latin typeface="Calibri" panose="020F0502020204030204" pitchFamily="34" charset="0"/>
              </a:rPr>
              <a:t> </a:t>
            </a:r>
            <a:r>
              <a:rPr lang="ru-RU" sz="2000" dirty="0" smtClean="0">
                <a:latin typeface="Calibri" panose="020F0502020204030204" pitchFamily="34" charset="0"/>
              </a:rPr>
              <a:t>Год учителя, Учитель года России, ЕГЭ, Государственные программы, Национальный проект"Образование», Выставки, Новости, Быть молодым, Олимпиады, Архив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000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Полезная информация: </a:t>
            </a:r>
          </a:p>
          <a:p>
            <a:pPr algn="just">
              <a:buNone/>
            </a:pPr>
            <a:r>
              <a:rPr lang="ru-RU" sz="2000" dirty="0" smtClean="0">
                <a:latin typeface="Calibri" panose="020F0502020204030204" pitchFamily="34" charset="0"/>
              </a:rPr>
              <a:t>Большая перемена / ЕГЭ / Вымыслы о ЕГЭ </a:t>
            </a:r>
          </a:p>
          <a:p>
            <a:pPr algn="just">
              <a:buNone/>
            </a:pPr>
            <a:r>
              <a:rPr lang="ru-RU" sz="2000" u="sng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Миф №1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«ЕГЭ не дает объективной оценки знаний»</a:t>
            </a:r>
          </a:p>
          <a:p>
            <a:pPr algn="just">
              <a:buNone/>
            </a:pPr>
            <a:r>
              <a:rPr lang="ru-RU" sz="2000" u="sng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Миф №2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«ЕГЭ устраняет от участия в экзамене школьных учителей и преподавателей вузов»</a:t>
            </a:r>
          </a:p>
          <a:p>
            <a:pPr algn="just">
              <a:buNone/>
            </a:pPr>
            <a:r>
              <a:rPr lang="ru-RU" sz="2000" u="sng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Миф №3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«Дети и родители против ЕГЭ»</a:t>
            </a:r>
          </a:p>
          <a:p>
            <a:pPr algn="just">
              <a:buNone/>
            </a:pPr>
            <a:r>
              <a:rPr lang="ru-RU" sz="2000" u="sng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Миф №4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«ЕГЭ порождает стрессовые ситуации и вредит здоровью детей»</a:t>
            </a:r>
          </a:p>
          <a:p>
            <a:pPr algn="just">
              <a:buNone/>
            </a:pPr>
            <a:r>
              <a:rPr lang="ru-RU" sz="2000" u="sng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Миф №</a:t>
            </a:r>
            <a:r>
              <a:rPr lang="ru-RU" sz="2000" u="sng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5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«ЕГЭ не позволяет вузам принять способных, всесторонне подготовленных абитуриентов»</a:t>
            </a:r>
          </a:p>
          <a:p>
            <a:pPr algn="just">
              <a:buNone/>
            </a:pPr>
            <a:r>
              <a:rPr lang="ru-RU" sz="2000" u="sng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Миф №6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«ЕГЭ можно отменить»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ALEX </a:t>
            </a:r>
            <a:r>
              <a:rPr lang="en-US" dirty="0" smtClean="0"/>
              <a:t>LARIN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2700" dirty="0" smtClean="0">
                <a:effectLst/>
                <a:hlinkClick r:id="rId2"/>
              </a:rPr>
              <a:t>alexlarin</a:t>
            </a:r>
            <a:r>
              <a:rPr lang="en-US" sz="2700" b="0" dirty="0" smtClean="0">
                <a:effectLst/>
                <a:hlinkClick r:id="rId2"/>
              </a:rPr>
              <a:t>.net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8183880" cy="4187952"/>
          </a:xfrm>
        </p:spPr>
        <p:txBody>
          <a:bodyPr/>
          <a:lstStyle/>
          <a:p>
            <a:r>
              <a:rPr lang="ru-RU" b="1" u="sng" dirty="0" smtClean="0">
                <a:solidFill>
                  <a:srgbClr val="996633"/>
                </a:solidFill>
              </a:rPr>
              <a:t>Целевая аудитория: </a:t>
            </a:r>
            <a:r>
              <a:rPr lang="ru-RU" dirty="0" smtClean="0"/>
              <a:t>учителя школ, родители и учащиеся.</a:t>
            </a:r>
            <a:endParaRPr lang="en-US" dirty="0" smtClean="0"/>
          </a:p>
          <a:p>
            <a:r>
              <a:rPr lang="ru-RU" b="1" u="sng" dirty="0" smtClean="0">
                <a:solidFill>
                  <a:srgbClr val="996633"/>
                </a:solidFill>
              </a:rPr>
              <a:t>Полезная информация: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В </a:t>
            </a:r>
            <a:r>
              <a:rPr lang="ru-RU" dirty="0" smtClean="0"/>
              <a:t>разделах </a:t>
            </a:r>
            <a:r>
              <a:rPr lang="en-US" dirty="0" smtClean="0"/>
              <a:t> </a:t>
            </a:r>
            <a:r>
              <a:rPr lang="ru-RU" dirty="0" smtClean="0"/>
              <a:t>тесты предлагаются </a:t>
            </a:r>
            <a:r>
              <a:rPr lang="ru-RU" dirty="0" err="1" smtClean="0"/>
              <a:t>разноуровневые</a:t>
            </a:r>
            <a:r>
              <a:rPr lang="ru-RU" dirty="0" smtClean="0"/>
              <a:t> тесты( профильный и базовый) для подготовки к ЕГЭ.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Генерация тестов из открытого банка заданий ЕГЭ.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Проверка ответов.</a:t>
            </a:r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7465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Calibri" panose="020F0502020204030204" pitchFamily="34" charset="0"/>
              </a:rPr>
              <a:t>ЕГЭ прочно и надолго вошел в жизнь  школ. Учителям приходится отвечать на многие вопросы связанные с этой формой проведения экзамена</a:t>
            </a:r>
            <a:r>
              <a:rPr lang="ru-RU" dirty="0" smtClean="0">
                <a:latin typeface="Calibri" panose="020F0502020204030204" pitchFamily="34" charset="0"/>
              </a:rPr>
              <a:t>.</a:t>
            </a:r>
          </a:p>
          <a:p>
            <a:pPr algn="just">
              <a:buNone/>
            </a:pPr>
            <a:r>
              <a:rPr lang="ru-RU" dirty="0" smtClean="0">
                <a:latin typeface="Calibri" panose="020F0502020204030204" pitchFamily="34" charset="0"/>
              </a:rPr>
              <a:t>    </a:t>
            </a:r>
            <a:endParaRPr lang="ru-RU" dirty="0">
              <a:latin typeface="Calibri" panose="020F0502020204030204" pitchFamily="34" charset="0"/>
            </a:endParaRPr>
          </a:p>
        </p:txBody>
      </p:sp>
      <p:pic>
        <p:nvPicPr>
          <p:cNvPr id="4098" name="Picture 2" descr="C:\Users\j.aleksandrova\Documents\site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5436" y="2708920"/>
            <a:ext cx="3550435" cy="2025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85531" y="1809396"/>
            <a:ext cx="453650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>
                <a:latin typeface="Calibri" panose="020F0502020204030204" pitchFamily="34" charset="0"/>
              </a:rPr>
              <a:t>Данная презентация, в которой проведен анализ интернет – ресурсов мы сможем грамотно ответить на вопросы родителей, а также помочь достойно подготовиться выпускникам к сдаче Единого государственного экзамена</a:t>
            </a:r>
            <a:r>
              <a:rPr lang="ru-RU" sz="2400" dirty="0">
                <a:latin typeface="Calibri" panose="020F0502020204030204" pitchFamily="34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2852936"/>
            <a:ext cx="6984776" cy="105156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Спасибо за внимание!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46797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sz="3200" b="1" i="1" dirty="0" smtClean="0"/>
              <a:t>Составляющие системы по подготовке к ЕГЭ</a:t>
            </a:r>
            <a:endParaRPr lang="ru-RU" sz="32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34076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    </a:t>
            </a:r>
            <a:br>
              <a:rPr lang="ru-RU" dirty="0" smtClean="0"/>
            </a:br>
            <a:r>
              <a:rPr lang="ru-RU" dirty="0" smtClean="0"/>
              <a:t>   </a:t>
            </a:r>
            <a:r>
              <a:rPr lang="ru-RU" b="1" dirty="0" smtClean="0"/>
              <a:t>1</a:t>
            </a:r>
            <a:r>
              <a:rPr lang="ru-RU" sz="2600" dirty="0" smtClean="0"/>
              <a:t>. Проведение тренировочных и диагностических работ в 9 – 11 классах. </a:t>
            </a:r>
            <a:br>
              <a:rPr lang="ru-RU" sz="2600" dirty="0" smtClean="0"/>
            </a:br>
            <a:r>
              <a:rPr lang="ru-RU" sz="2600" dirty="0" smtClean="0"/>
              <a:t>   </a:t>
            </a:r>
            <a:r>
              <a:rPr lang="ru-RU" sz="2600" b="1" dirty="0" smtClean="0"/>
              <a:t>2</a:t>
            </a:r>
            <a:r>
              <a:rPr lang="ru-RU" sz="2600" dirty="0" smtClean="0"/>
              <a:t>.  Групповые и индивидуальные консультации с учащимися повышенной и пониженной мотивации.</a:t>
            </a:r>
            <a:br>
              <a:rPr lang="ru-RU" sz="2600" dirty="0" smtClean="0"/>
            </a:br>
            <a:r>
              <a:rPr lang="ru-RU" sz="2600" dirty="0" smtClean="0"/>
              <a:t>   </a:t>
            </a:r>
            <a:r>
              <a:rPr lang="ru-RU" sz="2600" b="1" dirty="0" smtClean="0"/>
              <a:t>3</a:t>
            </a:r>
            <a:r>
              <a:rPr lang="ru-RU" sz="2600" dirty="0" smtClean="0"/>
              <a:t>. Тренировка по заполнению бланков ответов.</a:t>
            </a:r>
            <a:br>
              <a:rPr lang="ru-RU" sz="2600" dirty="0" smtClean="0"/>
            </a:br>
            <a:r>
              <a:rPr lang="ru-RU" sz="2600" dirty="0" smtClean="0"/>
              <a:t>   </a:t>
            </a:r>
            <a:r>
              <a:rPr lang="ru-RU" sz="2600" b="1" dirty="0" smtClean="0"/>
              <a:t>4</a:t>
            </a:r>
            <a:r>
              <a:rPr lang="ru-RU" sz="2600" dirty="0" smtClean="0"/>
              <a:t>. Формирование методического уголка по подготовке к ГИА и ЕГЭ. </a:t>
            </a:r>
            <a:br>
              <a:rPr lang="ru-RU" sz="2600" dirty="0" smtClean="0"/>
            </a:br>
            <a:r>
              <a:rPr lang="ru-RU" sz="2600" dirty="0" smtClean="0"/>
              <a:t>   </a:t>
            </a:r>
            <a:r>
              <a:rPr lang="ru-RU" sz="2600" b="1" dirty="0" smtClean="0"/>
              <a:t>5</a:t>
            </a:r>
            <a:r>
              <a:rPr lang="ru-RU" sz="2600" dirty="0" smtClean="0"/>
              <a:t>. Использование Интернет-ресурсов в подготовке к ГИА и ЕГЭ по математике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530352"/>
            <a:ext cx="8435280" cy="418795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           </a:t>
            </a:r>
            <a:r>
              <a:rPr lang="ru-RU" dirty="0" smtClean="0">
                <a:latin typeface="Calibri" panose="020F0502020204030204" pitchFamily="34" charset="0"/>
              </a:rPr>
              <a:t>Современный </a:t>
            </a:r>
            <a:r>
              <a:rPr lang="ru-RU" dirty="0">
                <a:latin typeface="Calibri" panose="020F0502020204030204" pitchFamily="34" charset="0"/>
              </a:rPr>
              <a:t>этап развития образования связан с широким использованием современных информационно-коммуникационных технологий (ИКТ) и возможностей, предоставляемых глобальной сетью Интернет. В этой связи решающее значение приобретают </a:t>
            </a:r>
            <a:r>
              <a:rPr lang="ru-RU" dirty="0" smtClean="0">
                <a:latin typeface="Calibri" panose="020F0502020204030204" pitchFamily="34" charset="0"/>
              </a:rPr>
              <a:t> </a:t>
            </a:r>
            <a:r>
              <a:rPr lang="ru-RU" dirty="0">
                <a:latin typeface="Calibri" panose="020F0502020204030204" pitchFamily="34" charset="0"/>
              </a:rPr>
              <a:t>доступ к образовательным ресурсам, опубликованным в Сети, и возможность оперативного общения всех участников образовательного процесса.</a:t>
            </a:r>
          </a:p>
          <a:p>
            <a:pPr algn="just">
              <a:buNone/>
            </a:pPr>
            <a:r>
              <a:rPr lang="ru-RU" dirty="0"/>
              <a:t> 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1" name="Picture 3" descr="C:\Users\j.aleksandrova\Documents\site\27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163761"/>
            <a:ext cx="2356697" cy="2196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626121"/>
          </a:xfrm>
        </p:spPr>
        <p:txBody>
          <a:bodyPr/>
          <a:lstStyle/>
          <a:p>
            <a:pPr>
              <a:buNone/>
            </a:pPr>
            <a:endParaRPr lang="ru-RU" dirty="0"/>
          </a:p>
          <a:p>
            <a:pPr algn="ctr">
              <a:buNone/>
            </a:pPr>
            <a:r>
              <a:rPr lang="ru-RU" sz="2800" b="1" dirty="0" smtClean="0"/>
              <a:t>       Я предлагаю вам  анализ интернет -  ресурсов </a:t>
            </a:r>
          </a:p>
          <a:p>
            <a:pPr algn="ctr">
              <a:buNone/>
            </a:pPr>
            <a:r>
              <a:rPr lang="ru-RU" sz="2800" b="1" dirty="0"/>
              <a:t> </a:t>
            </a:r>
            <a:r>
              <a:rPr lang="ru-RU" sz="2800" b="1" dirty="0" smtClean="0"/>
              <a:t>  и возможность использования их разной категорией пользователей.</a:t>
            </a:r>
          </a:p>
          <a:p>
            <a:pPr algn="ctr">
              <a:buNone/>
            </a:pPr>
            <a:r>
              <a:rPr lang="ru-RU" sz="2800" b="1" dirty="0"/>
              <a:t> </a:t>
            </a:r>
            <a:r>
              <a:rPr lang="ru-RU" sz="2800" b="1" dirty="0" smtClean="0"/>
              <a:t>      Анализ сайтов </a:t>
            </a:r>
            <a:r>
              <a:rPr lang="ru-RU" sz="2800" b="1" dirty="0"/>
              <a:t>федерального и регионального уровней посвящен исключительно Единому государственному экзамену (ЕГЭ). </a:t>
            </a:r>
          </a:p>
        </p:txBody>
      </p:sp>
      <p:pic>
        <p:nvPicPr>
          <p:cNvPr id="3074" name="Picture 2" descr="C:\Users\j.aleksandrova\Documents\site\tekhnicheskiy-audi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509120"/>
            <a:ext cx="2777991" cy="1512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424936" cy="13395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> Официальный сайт Федерального института педагогических измерений </a:t>
            </a:r>
            <a:r>
              <a:rPr lang="ru-RU" sz="2700" u="sng" dirty="0">
                <a:solidFill>
                  <a:srgbClr val="070CE9"/>
                </a:solidFill>
              </a:rPr>
              <a:t>http://www.fipi.ru</a:t>
            </a:r>
            <a:r>
              <a:rPr lang="ru-RU" sz="2700" u="sng" dirty="0" smtClean="0">
                <a:solidFill>
                  <a:srgbClr val="070CE9"/>
                </a:solidFill>
              </a:rPr>
              <a:t>/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46449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Целевая аудитория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ru-RU" dirty="0" smtClean="0"/>
              <a:t>члены НМС, разработчики КИМов, эксперты ПК регионов, преподаватели ВУЗов и ССУЗов, учителя школ, родители и учащиеся.</a:t>
            </a:r>
          </a:p>
          <a:p>
            <a:endParaRPr lang="ru-RU" dirty="0" smtClean="0"/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Разделы (рубрики): </a:t>
            </a:r>
            <a:r>
              <a:rPr lang="ru-RU" dirty="0" smtClean="0"/>
              <a:t>Новости, О нас, ЕГЭ, 9 класс. Экзамен в новой форме, Интернет-мониторинг, Научно-исследовательская работа, Повышение квалификации, Пресс-центр, Конференции.</a:t>
            </a:r>
          </a:p>
          <a:p>
            <a:endParaRPr lang="ru-RU" b="1" dirty="0" smtClean="0"/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Полезная информация: </a:t>
            </a:r>
            <a:r>
              <a:rPr lang="ru-RU" u="sng" dirty="0" smtClean="0"/>
              <a:t>контрольные измерительные материалы (КИМ) разных лет, доступ к открытому сегменту </a:t>
            </a:r>
            <a:r>
              <a:rPr lang="ru-RU" dirty="0" smtClean="0"/>
              <a:t>ФБТЗ, материалы конференций и семинаров, отчеты ФИПИ, </a:t>
            </a:r>
            <a:r>
              <a:rPr lang="ru-RU" dirty="0" smtClean="0">
                <a:solidFill>
                  <a:srgbClr val="7030A0"/>
                </a:solidFill>
              </a:rPr>
              <a:t>методические письма по преподаванию предметов с учётом результатов ЕГЭ</a:t>
            </a:r>
            <a:r>
              <a:rPr lang="ru-RU" dirty="0" smtClean="0"/>
              <a:t>, проект КИМов ЕГЭ для 9 кл.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/>
              <a:t>Все </a:t>
            </a:r>
            <a:r>
              <a:rPr lang="ru-RU" sz="2800" b="1" dirty="0" smtClean="0"/>
              <a:t>о </a:t>
            </a:r>
            <a:r>
              <a:rPr lang="ru-RU" sz="2800" b="1" dirty="0" smtClean="0"/>
              <a:t>ЕГЭ</a:t>
            </a:r>
            <a:r>
              <a:rPr lang="en-US" sz="2800" b="1" dirty="0" smtClean="0"/>
              <a:t> </a:t>
            </a:r>
            <a:r>
              <a:rPr lang="en-US" sz="2700" b="1" dirty="0" smtClean="0"/>
              <a:t>- </a:t>
            </a:r>
            <a:r>
              <a:rPr lang="ru-RU" sz="2400" dirty="0" smtClean="0">
                <a:solidFill>
                  <a:srgbClr val="070CE9"/>
                </a:solidFill>
              </a:rPr>
              <a:t>http</a:t>
            </a:r>
            <a:r>
              <a:rPr lang="ru-RU" sz="2400" dirty="0">
                <a:solidFill>
                  <a:srgbClr val="070CE9"/>
                </a:solidFill>
              </a:rPr>
              <a:t>://www.egeinfo.ru/</a:t>
            </a:r>
            <a:r>
              <a:rPr lang="ru-RU" sz="2700" dirty="0">
                <a:solidFill>
                  <a:srgbClr val="070CE9"/>
                </a:solidFill>
              </a:rPr>
              <a:t/>
            </a:r>
            <a:br>
              <a:rPr lang="ru-RU" sz="2700" dirty="0">
                <a:solidFill>
                  <a:srgbClr val="070CE9"/>
                </a:solidFill>
              </a:rPr>
            </a:br>
            <a:endParaRPr lang="ru-RU" sz="27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836712"/>
            <a:ext cx="8572560" cy="5400600"/>
          </a:xfrm>
        </p:spPr>
        <p:txBody>
          <a:bodyPr>
            <a:noAutofit/>
          </a:bodyPr>
          <a:lstStyle/>
          <a:p>
            <a:pPr algn="just"/>
            <a:r>
              <a:rPr lang="ru-RU" sz="2200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Целевая </a:t>
            </a:r>
            <a:r>
              <a:rPr lang="ru-RU" sz="2200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аудитория: </a:t>
            </a:r>
            <a:r>
              <a:rPr lang="ru-RU" sz="2200" dirty="0" smtClean="0">
                <a:latin typeface="Calibri" panose="020F0502020204030204" pitchFamily="34" charset="0"/>
              </a:rPr>
              <a:t>учащиеся</a:t>
            </a:r>
            <a:r>
              <a:rPr lang="ru-RU" sz="2200" dirty="0" smtClean="0">
                <a:latin typeface="Calibri" panose="020F0502020204030204" pitchFamily="34" charset="0"/>
              </a:rPr>
              <a:t>, студенты</a:t>
            </a:r>
            <a:r>
              <a:rPr lang="ru-RU" sz="2200" dirty="0">
                <a:latin typeface="Calibri" panose="020F0502020204030204" pitchFamily="34" charset="0"/>
              </a:rPr>
              <a:t>, родители </a:t>
            </a:r>
            <a:r>
              <a:rPr lang="ru-RU" sz="2200" dirty="0" smtClean="0">
                <a:latin typeface="Calibri" panose="020F0502020204030204" pitchFamily="34" charset="0"/>
              </a:rPr>
              <a:t>абитуриенты, </a:t>
            </a:r>
            <a:r>
              <a:rPr lang="ru-RU" sz="2200" dirty="0" smtClean="0">
                <a:latin typeface="Calibri" panose="020F0502020204030204" pitchFamily="34" charset="0"/>
              </a:rPr>
              <a:t>преподаватели.</a:t>
            </a:r>
            <a:endParaRPr lang="ru-RU" sz="2200" dirty="0" smtClean="0">
              <a:latin typeface="Calibri" panose="020F0502020204030204" pitchFamily="34" charset="0"/>
            </a:endParaRPr>
          </a:p>
          <a:p>
            <a:pPr algn="just"/>
            <a:r>
              <a:rPr lang="ru-RU" sz="2200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Разделы </a:t>
            </a:r>
            <a:r>
              <a:rPr lang="ru-RU" sz="2200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(рубрики): </a:t>
            </a:r>
            <a:r>
              <a:rPr lang="ru-RU" sz="2200" dirty="0" smtClean="0">
                <a:latin typeface="Calibri" panose="020F0502020204030204" pitchFamily="34" charset="0"/>
              </a:rPr>
              <a:t>Каталог ресурсов, Подготовка к ЕГЭ,  Поступи в ВУЗ, Полезная информация, Форум, Справочник ВУЗов, Образование за рубежом, Образовательный кредит.  </a:t>
            </a:r>
          </a:p>
          <a:p>
            <a:pPr algn="just"/>
            <a:r>
              <a:rPr lang="ru-RU" sz="2200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Полезная информация</a:t>
            </a:r>
            <a:r>
              <a:rPr lang="ru-RU" sz="2200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: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Tx/>
              <a:buChar char="-"/>
            </a:pPr>
            <a:r>
              <a:rPr lang="ru-RU" sz="2200" dirty="0" smtClean="0">
                <a:latin typeface="Calibri" panose="020F0502020204030204" pitchFamily="34" charset="0"/>
              </a:rPr>
              <a:t>результат </a:t>
            </a:r>
            <a:r>
              <a:rPr lang="ru-RU" sz="2200" dirty="0" smtClean="0">
                <a:latin typeface="Calibri" panose="020F0502020204030204" pitchFamily="34" charset="0"/>
              </a:rPr>
              <a:t>сдачи </a:t>
            </a:r>
            <a:r>
              <a:rPr lang="ru-RU" sz="2200" dirty="0" smtClean="0">
                <a:latin typeface="Calibri" panose="020F0502020204030204" pitchFamily="34" charset="0"/>
              </a:rPr>
              <a:t>ЕГЭ</a:t>
            </a:r>
            <a:r>
              <a:rPr lang="en-US" sz="2200" dirty="0" smtClean="0">
                <a:latin typeface="Calibri" panose="020F0502020204030204" pitchFamily="34" charset="0"/>
              </a:rPr>
              <a:t>;</a:t>
            </a:r>
            <a:endParaRPr lang="ru-RU" sz="2200" dirty="0" smtClean="0">
              <a:latin typeface="Calibri" panose="020F0502020204030204" pitchFamily="34" charset="0"/>
            </a:endParaRPr>
          </a:p>
          <a:p>
            <a:pPr algn="just">
              <a:buClr>
                <a:schemeClr val="accent1">
                  <a:lumMod val="50000"/>
                </a:schemeClr>
              </a:buClr>
              <a:buFontTx/>
              <a:buChar char="-"/>
            </a:pPr>
            <a:r>
              <a:rPr lang="ru-RU" sz="2200" dirty="0" smtClean="0">
                <a:latin typeface="Calibri" panose="020F0502020204030204" pitchFamily="34" charset="0"/>
              </a:rPr>
              <a:t>раздел </a:t>
            </a:r>
            <a:r>
              <a:rPr lang="ru-RU" sz="2200" dirty="0" smtClean="0">
                <a:latin typeface="Calibri" panose="020F0502020204030204" pitchFamily="34" charset="0"/>
              </a:rPr>
              <a:t>«Подготовка к ЕГЭ»  предлагает интерактивные курсы по различным темам школьной </a:t>
            </a:r>
            <a:r>
              <a:rPr lang="ru-RU" sz="2200" dirty="0" smtClean="0">
                <a:latin typeface="Calibri" panose="020F0502020204030204" pitchFamily="34" charset="0"/>
              </a:rPr>
              <a:t>программы</a:t>
            </a:r>
            <a:r>
              <a:rPr lang="en-US" sz="2200" dirty="0" smtClean="0">
                <a:latin typeface="Calibri" panose="020F0502020204030204" pitchFamily="34" charset="0"/>
              </a:rPr>
              <a:t>;</a:t>
            </a:r>
            <a:endParaRPr lang="ru-RU" sz="2200" dirty="0" smtClean="0">
              <a:latin typeface="Calibri" panose="020F0502020204030204" pitchFamily="34" charset="0"/>
            </a:endParaRPr>
          </a:p>
          <a:p>
            <a:pPr algn="just">
              <a:buClr>
                <a:schemeClr val="accent1">
                  <a:lumMod val="50000"/>
                </a:schemeClr>
              </a:buClr>
              <a:buFontTx/>
              <a:buChar char="-"/>
            </a:pPr>
            <a:r>
              <a:rPr lang="ru-RU" sz="2200" dirty="0" smtClean="0">
                <a:latin typeface="Calibri" panose="020F0502020204030204" pitchFamily="34" charset="0"/>
              </a:rPr>
              <a:t>р</a:t>
            </a:r>
            <a:r>
              <a:rPr lang="ru-RU" sz="2200" dirty="0" smtClean="0">
                <a:latin typeface="Calibri" panose="020F0502020204030204" pitchFamily="34" charset="0"/>
              </a:rPr>
              <a:t>азделе </a:t>
            </a:r>
            <a:r>
              <a:rPr lang="ru-RU" sz="2200" dirty="0" smtClean="0">
                <a:latin typeface="Calibri" panose="020F0502020204030204" pitchFamily="34" charset="0"/>
              </a:rPr>
              <a:t>«Полезная информация» </a:t>
            </a:r>
            <a:r>
              <a:rPr lang="ru-RU" sz="2200" dirty="0" smtClean="0">
                <a:latin typeface="Calibri" panose="020F0502020204030204" pitchFamily="34" charset="0"/>
              </a:rPr>
              <a:t>содержит общую </a:t>
            </a:r>
            <a:r>
              <a:rPr lang="ru-RU" sz="2200" dirty="0" smtClean="0">
                <a:latin typeface="Calibri" panose="020F0502020204030204" pitchFamily="34" charset="0"/>
              </a:rPr>
              <a:t>информацию о ЕГЭ, ответы на распространенные вопросы, правовую </a:t>
            </a:r>
            <a:r>
              <a:rPr lang="ru-RU" sz="2200" dirty="0" smtClean="0">
                <a:latin typeface="Calibri" panose="020F0502020204030204" pitchFamily="34" charset="0"/>
              </a:rPr>
              <a:t>информацию;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Tx/>
              <a:buChar char="-"/>
            </a:pPr>
            <a:r>
              <a:rPr lang="ru-RU" sz="2200" dirty="0" smtClean="0">
                <a:latin typeface="Calibri" panose="020F0502020204030204" pitchFamily="34" charset="0"/>
              </a:rPr>
              <a:t>раздел </a:t>
            </a:r>
            <a:r>
              <a:rPr lang="ru-RU" sz="2200" dirty="0" smtClean="0">
                <a:latin typeface="Calibri" panose="020F0502020204030204" pitchFamily="34" charset="0"/>
              </a:rPr>
              <a:t>«Образовательный кредит» предлагает услуги банков для получения кредита на получение образования.</a:t>
            </a:r>
            <a:endParaRPr lang="ru-RU" sz="2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183880" cy="72008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Готов </a:t>
            </a:r>
            <a:r>
              <a:rPr lang="ru-RU" sz="2400" b="1" dirty="0" smtClean="0"/>
              <a:t>к </a:t>
            </a:r>
            <a:r>
              <a:rPr lang="ru-RU" sz="2400" b="1" dirty="0" smtClean="0"/>
              <a:t>ЕГЭ - </a:t>
            </a:r>
            <a:r>
              <a:rPr lang="ru-RU" sz="2400" dirty="0" smtClean="0">
                <a:solidFill>
                  <a:srgbClr val="070CE9"/>
                </a:solidFill>
              </a:rPr>
              <a:t>http</a:t>
            </a:r>
            <a:r>
              <a:rPr lang="ru-RU" sz="2400" dirty="0">
                <a:solidFill>
                  <a:srgbClr val="070CE9"/>
                </a:solidFill>
              </a:rPr>
              <a:t>://www.gotovkege.ru/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183880" cy="4680520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8000" b="1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Целевая аудитория: </a:t>
            </a:r>
            <a:r>
              <a:rPr lang="ru-RU" sz="8000" dirty="0" smtClean="0">
                <a:latin typeface="Calibri" panose="020F0502020204030204" pitchFamily="34" charset="0"/>
              </a:rPr>
              <a:t>учащиеся, студенты, абитуриенты, преподаватели, родители.</a:t>
            </a:r>
          </a:p>
          <a:p>
            <a:pPr algn="just"/>
            <a:r>
              <a:rPr lang="ru-RU" sz="8000" b="1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Разделы (рубрики): </a:t>
            </a:r>
            <a:r>
              <a:rPr lang="ru-RU" sz="8000" dirty="0" smtClean="0">
                <a:latin typeface="Calibri" panose="020F0502020204030204" pitchFamily="34" charset="0"/>
              </a:rPr>
              <a:t>О курсах подготовки к ЕГЭ, Статьи и публикации, О подготовке к ЕГЭ, Пробное тестирование, Демонстрационные варианты ЕГЭ, Нормативные документы, Толковый словарь ЕГЭ, Полезные ссылки.</a:t>
            </a:r>
          </a:p>
          <a:p>
            <a:pPr algn="just"/>
            <a:r>
              <a:rPr lang="ru-RU" sz="8000" b="1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Полезная </a:t>
            </a:r>
            <a:r>
              <a:rPr lang="ru-RU" sz="8000" b="1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информация: 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8000" u="sng" dirty="0" smtClean="0">
                <a:latin typeface="Calibri" panose="020F0502020204030204" pitchFamily="34" charset="0"/>
              </a:rPr>
              <a:t>«</a:t>
            </a:r>
            <a:r>
              <a:rPr lang="ru-RU" sz="8000" u="sng" dirty="0" smtClean="0">
                <a:latin typeface="Calibri" panose="020F0502020204030204" pitchFamily="34" charset="0"/>
              </a:rPr>
              <a:t>О курсах подготовки к ЕГЭ» </a:t>
            </a:r>
            <a:r>
              <a:rPr lang="ru-RU" sz="8000" dirty="0" smtClean="0">
                <a:latin typeface="Calibri" panose="020F0502020204030204" pitchFamily="34" charset="0"/>
              </a:rPr>
              <a:t>предлагает  </a:t>
            </a:r>
            <a:r>
              <a:rPr lang="ru-RU" sz="8000" dirty="0" smtClean="0">
                <a:latin typeface="Calibri" panose="020F0502020204030204" pitchFamily="34" charset="0"/>
              </a:rPr>
              <a:t>варианты курсов по математике и русскому языку.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8000" u="sng" dirty="0" smtClean="0">
                <a:latin typeface="Calibri" panose="020F0502020204030204" pitchFamily="34" charset="0"/>
              </a:rPr>
              <a:t>«</a:t>
            </a:r>
            <a:r>
              <a:rPr lang="ru-RU" sz="8000" u="sng" dirty="0" smtClean="0">
                <a:latin typeface="Calibri" panose="020F0502020204030204" pitchFamily="34" charset="0"/>
              </a:rPr>
              <a:t>О подготовке к ЕГЭ» </a:t>
            </a:r>
            <a:r>
              <a:rPr lang="ru-RU" sz="8000" dirty="0" smtClean="0">
                <a:latin typeface="Calibri" panose="020F0502020204030204" pitchFamily="34" charset="0"/>
              </a:rPr>
              <a:t> знакомит с </a:t>
            </a:r>
            <a:r>
              <a:rPr lang="ru-RU" sz="8000" dirty="0" smtClean="0">
                <a:latin typeface="Calibri" panose="020F0502020204030204" pitchFamily="34" charset="0"/>
              </a:rPr>
              <a:t>тем, что такое ЕГЭ.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8000" u="sng" dirty="0" smtClean="0">
                <a:latin typeface="Calibri" panose="020F0502020204030204" pitchFamily="34" charset="0"/>
              </a:rPr>
              <a:t>«</a:t>
            </a:r>
            <a:r>
              <a:rPr lang="ru-RU" sz="8000" u="sng" dirty="0" smtClean="0">
                <a:latin typeface="Calibri" panose="020F0502020204030204" pitchFamily="34" charset="0"/>
              </a:rPr>
              <a:t>Толковый словарь ЕГЭ» </a:t>
            </a:r>
            <a:r>
              <a:rPr lang="ru-RU" sz="8000" dirty="0" smtClean="0">
                <a:latin typeface="Calibri" panose="020F0502020204030204" pitchFamily="34" charset="0"/>
              </a:rPr>
              <a:t>содержит большое количество терминов ЕГЭ.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8000" u="sng" dirty="0" smtClean="0">
                <a:latin typeface="Calibri" panose="020F0502020204030204" pitchFamily="34" charset="0"/>
              </a:rPr>
              <a:t>«</a:t>
            </a:r>
            <a:r>
              <a:rPr lang="ru-RU" sz="8000" u="sng" dirty="0" smtClean="0">
                <a:latin typeface="Calibri" panose="020F0502020204030204" pitchFamily="34" charset="0"/>
              </a:rPr>
              <a:t>Пробное тестирование» </a:t>
            </a:r>
            <a:r>
              <a:rPr lang="ru-RU" sz="8000" dirty="0" smtClean="0">
                <a:latin typeface="Calibri" panose="020F0502020204030204" pitchFamily="34" charset="0"/>
              </a:rPr>
              <a:t>предлагает пройти </a:t>
            </a:r>
            <a:r>
              <a:rPr lang="ru-RU" sz="8000" dirty="0" smtClean="0">
                <a:latin typeface="Calibri" panose="020F0502020204030204" pitchFamily="34" charset="0"/>
              </a:rPr>
              <a:t>пробное тестирование и немедленно увидеть свой результат по некоторым предметам.</a:t>
            </a:r>
          </a:p>
          <a:p>
            <a:pPr algn="just">
              <a:buClr>
                <a:schemeClr val="accent1">
                  <a:lumMod val="50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8000" dirty="0" smtClean="0">
                <a:latin typeface="Calibri" panose="020F0502020204030204" pitchFamily="34" charset="0"/>
              </a:rPr>
              <a:t>«</a:t>
            </a:r>
            <a:r>
              <a:rPr lang="ru-RU" sz="8000" dirty="0" smtClean="0">
                <a:latin typeface="Calibri" panose="020F0502020204030204" pitchFamily="34" charset="0"/>
              </a:rPr>
              <a:t>Статьи и публикации» содержит «взгляд со стороны», комментарии методистов и отзывы тех, кто уже успешно сдал единый государственный экзамен. 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18388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dirty="0" smtClean="0"/>
              <a:t>Федеральный центр </a:t>
            </a:r>
            <a:r>
              <a:rPr lang="ru-RU" sz="2700" b="1" dirty="0" smtClean="0"/>
              <a:t>тестирования - </a:t>
            </a:r>
            <a:r>
              <a:rPr lang="ru-RU" sz="2200" dirty="0" smtClean="0">
                <a:solidFill>
                  <a:srgbClr val="070CE9"/>
                </a:solidFill>
              </a:rPr>
              <a:t>http</a:t>
            </a:r>
            <a:r>
              <a:rPr lang="ru-RU" sz="2200" dirty="0">
                <a:solidFill>
                  <a:srgbClr val="070CE9"/>
                </a:solidFill>
              </a:rPr>
              <a:t>://www.test4u.ru/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183880" cy="3971928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r>
              <a:rPr lang="ru-RU" sz="8800" b="1" u="sng" dirty="0" smtClean="0">
                <a:solidFill>
                  <a:srgbClr val="996633"/>
                </a:solidFill>
              </a:rPr>
              <a:t>Целевая аудитория</a:t>
            </a:r>
            <a:r>
              <a:rPr lang="ru-RU" sz="8800" dirty="0" smtClean="0">
                <a:solidFill>
                  <a:srgbClr val="996633"/>
                </a:solidFill>
              </a:rPr>
              <a:t>: </a:t>
            </a:r>
            <a:r>
              <a:rPr lang="ru-RU" sz="8800" dirty="0" smtClean="0"/>
              <a:t>учителя школ, родители и учащиеся.</a:t>
            </a:r>
          </a:p>
          <a:p>
            <a:r>
              <a:rPr lang="ru-RU" sz="8800" b="1" u="sng" dirty="0" smtClean="0">
                <a:solidFill>
                  <a:srgbClr val="996633"/>
                </a:solidFill>
              </a:rPr>
              <a:t>Разделы (рубрики): </a:t>
            </a:r>
            <a:r>
              <a:rPr lang="ru-RU" sz="8800" dirty="0" smtClean="0"/>
              <a:t>ЦТ -2015, ЕГЭ 2015, тесты, помощь, форум</a:t>
            </a:r>
            <a:endParaRPr lang="ru-RU" sz="6800" dirty="0" smtClean="0"/>
          </a:p>
          <a:p>
            <a:r>
              <a:rPr lang="ru-RU" sz="8800" b="1" u="sng" dirty="0" smtClean="0">
                <a:solidFill>
                  <a:srgbClr val="996633"/>
                </a:solidFill>
              </a:rPr>
              <a:t>Полезная информация: </a:t>
            </a:r>
          </a:p>
          <a:p>
            <a:pPr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"/>
            </a:pPr>
            <a:r>
              <a:rPr lang="ru-RU" sz="8800" dirty="0" smtClean="0"/>
              <a:t>В </a:t>
            </a:r>
            <a:r>
              <a:rPr lang="ru-RU" sz="8800" dirty="0" smtClean="0"/>
              <a:t>разделе ЦТ -2015 дается информация о центрах </a:t>
            </a:r>
            <a:r>
              <a:rPr lang="ru-RU" sz="8800" dirty="0" smtClean="0"/>
              <a:t>тестирования;</a:t>
            </a:r>
            <a:endParaRPr lang="ru-RU" sz="8800" dirty="0" smtClean="0"/>
          </a:p>
          <a:p>
            <a:pPr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"/>
            </a:pPr>
            <a:r>
              <a:rPr lang="ru-RU" sz="8800" dirty="0" smtClean="0"/>
              <a:t>В разделах ЕГЭ и тесты предлагаются разные варианты для подготовки к тестированию (платные и бесплатные</a:t>
            </a:r>
            <a:r>
              <a:rPr lang="ru-RU" sz="8800" dirty="0" smtClean="0"/>
              <a:t>);</a:t>
            </a:r>
            <a:endParaRPr lang="ru-RU" sz="8800" dirty="0" smtClean="0"/>
          </a:p>
          <a:p>
            <a:pPr>
              <a:buClr>
                <a:schemeClr val="accent1">
                  <a:lumMod val="50000"/>
                </a:schemeClr>
              </a:buClr>
              <a:buFont typeface="Wingdings 2" panose="05020102010507070707" pitchFamily="18" charset="2"/>
              <a:buChar char=""/>
            </a:pPr>
            <a:r>
              <a:rPr lang="ru-RU" sz="8800" dirty="0" smtClean="0"/>
              <a:t>В сервисах портала можно пройти тесты в режиме On-line. Все тесты - это и тесты для школьников с 5 по 11 классы, и тесты для абитуриентов и выпускников.</a:t>
            </a:r>
          </a:p>
          <a:p>
            <a:pPr>
              <a:buNone/>
            </a:pPr>
            <a:endParaRPr lang="ru-RU" sz="5500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83880" cy="10515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>Учебный </a:t>
            </a:r>
            <a:r>
              <a:rPr lang="ru-RU" sz="2700" b="1" dirty="0" smtClean="0"/>
              <a:t>центр вычислительной </a:t>
            </a:r>
            <a:r>
              <a:rPr lang="ru-RU" sz="2700" b="1" dirty="0" smtClean="0"/>
              <a:t>техники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dirty="0" smtClean="0">
                <a:solidFill>
                  <a:srgbClr val="070CE9"/>
                </a:solidFill>
              </a:rPr>
              <a:t>http</a:t>
            </a:r>
            <a:r>
              <a:rPr lang="ru-RU" sz="2400" dirty="0">
                <a:solidFill>
                  <a:srgbClr val="070CE9"/>
                </a:solidFill>
              </a:rPr>
              <a:t>://ucvt.org/ 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568952" cy="4464496"/>
          </a:xfrm>
        </p:spPr>
        <p:txBody>
          <a:bodyPr>
            <a:noAutofit/>
          </a:bodyPr>
          <a:lstStyle/>
          <a:p>
            <a:pPr algn="just"/>
            <a:r>
              <a:rPr lang="ru-RU" sz="2000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Целевая </a:t>
            </a:r>
            <a:r>
              <a:rPr lang="ru-RU" sz="2000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аудитория</a:t>
            </a:r>
            <a:r>
              <a:rPr lang="ru-RU" sz="2000" dirty="0" smtClean="0">
                <a:latin typeface="Calibri" panose="020F0502020204030204" pitchFamily="34" charset="0"/>
              </a:rPr>
              <a:t>: учащиеся и взрослые любого возраста.</a:t>
            </a:r>
          </a:p>
          <a:p>
            <a:pPr algn="just"/>
            <a:r>
              <a:rPr lang="ru-RU" sz="2000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Разделы </a:t>
            </a:r>
            <a:r>
              <a:rPr lang="ru-RU" sz="2000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(рубрики)</a:t>
            </a:r>
            <a:r>
              <a:rPr lang="ru-RU" sz="2000" dirty="0" smtClean="0">
                <a:solidFill>
                  <a:srgbClr val="996633"/>
                </a:solidFill>
                <a:latin typeface="Calibri" panose="020F0502020204030204" pitchFamily="34" charset="0"/>
              </a:rPr>
              <a:t>: </a:t>
            </a:r>
            <a:r>
              <a:rPr lang="ru-RU" sz="2000" dirty="0" smtClean="0">
                <a:latin typeface="Calibri" panose="020F0502020204030204" pitchFamily="34" charset="0"/>
              </a:rPr>
              <a:t>обучение школьников, обучение взрослых, дистанционное обучение, тесты, ЕГЭ, наша жизнь, контакты, карта сайта</a:t>
            </a:r>
          </a:p>
          <a:p>
            <a:pPr algn="just"/>
            <a:r>
              <a:rPr lang="ru-RU" sz="2000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Полезная </a:t>
            </a:r>
            <a:r>
              <a:rPr lang="ru-RU" sz="2000" b="1" u="sng" dirty="0" smtClean="0">
                <a:solidFill>
                  <a:srgbClr val="996633"/>
                </a:solidFill>
                <a:latin typeface="Calibri" panose="020F0502020204030204" pitchFamily="34" charset="0"/>
              </a:rPr>
              <a:t>информация</a:t>
            </a:r>
            <a:r>
              <a:rPr lang="ru-RU" sz="2000" dirty="0" smtClean="0">
                <a:latin typeface="Calibri" panose="020F0502020204030204" pitchFamily="34" charset="0"/>
              </a:rPr>
              <a:t>: </a:t>
            </a:r>
          </a:p>
          <a:p>
            <a:pPr algn="just">
              <a:buNone/>
            </a:pPr>
            <a:r>
              <a:rPr lang="ru-RU" sz="2000" dirty="0" smtClean="0">
                <a:latin typeface="Calibri" panose="020F0502020204030204" pitchFamily="34" charset="0"/>
              </a:rPr>
              <a:t>       Компьютерную подготовку в Учебном центре можно начать в любом возрасте. Учебные группы формируются с учетом уровня знаний и возраста. Поэтому как "новичкам", так и уже имеющим определенный багаж знаний, на занятиях будет интересно и психологически комфортно. Учебные программы по компьютерной подготовке адаптированы к каждой возрастной категории. Компьютерная подготовка школьников проводится по трем видам программ. Есть возможность проверить свои знания с помощью компьютерного тестирования. Используются реальные экзаменационные тесты. 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2104148</TotalTime>
  <Words>1202</Words>
  <Application>Microsoft Office PowerPoint</Application>
  <PresentationFormat>On-screen Show (4:3)</PresentationFormat>
  <Paragraphs>95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Aspect</vt:lpstr>
      <vt:lpstr>Использование  интернет – ресурсов для подготовки к ЕГЭ</vt:lpstr>
      <vt:lpstr> Составляющие системы по подготовке к ЕГЭ</vt:lpstr>
      <vt:lpstr>PowerPoint Presentation</vt:lpstr>
      <vt:lpstr>PowerPoint Presentation</vt:lpstr>
      <vt:lpstr>    Официальный сайт Федерального института педагогических измерений http://www.fipi.ru/</vt:lpstr>
      <vt:lpstr>Все о ЕГЭ - http://www.egeinfo.ru/ </vt:lpstr>
      <vt:lpstr>Готов к ЕГЭ - http://www.gotovkege.ru/</vt:lpstr>
      <vt:lpstr>  Федеральный центр тестирования - http://www.test4u.ru/ </vt:lpstr>
      <vt:lpstr>Учебный центр вычислительной техники http://ucvt.org/ </vt:lpstr>
      <vt:lpstr>Федеральный центр тестирования http://mymark.narod.ru </vt:lpstr>
      <vt:lpstr> Портал информационной поддержки единого государственного экзамена  http://ege.edu.ru/  </vt:lpstr>
      <vt:lpstr>Российский общеобразовательный портал  http://www.school.edu.ru  </vt:lpstr>
      <vt:lpstr>Большая перемена http://newseducation.ru/</vt:lpstr>
      <vt:lpstr>ALEX LARIN alexlarin.net</vt:lpstr>
      <vt:lpstr>PowerPoint Presentation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 интернет – ресурсов для подготовки к ГИА и ЕГЭ.</dc:title>
  <dc:creator>бук</dc:creator>
  <cp:lastModifiedBy>Aleksandrova, Julia</cp:lastModifiedBy>
  <cp:revision>41</cp:revision>
  <dcterms:modified xsi:type="dcterms:W3CDTF">2015-10-30T09:47:43Z</dcterms:modified>
</cp:coreProperties>
</file>