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7" r:id="rId2"/>
    <p:sldId id="256" r:id="rId3"/>
    <p:sldId id="268" r:id="rId4"/>
    <p:sldId id="257" r:id="rId5"/>
    <p:sldId id="258" r:id="rId6"/>
    <p:sldId id="259" r:id="rId7"/>
    <p:sldId id="260" r:id="rId8"/>
    <p:sldId id="269" r:id="rId9"/>
    <p:sldId id="271" r:id="rId10"/>
    <p:sldId id="261" r:id="rId11"/>
    <p:sldId id="270" r:id="rId12"/>
    <p:sldId id="272" r:id="rId13"/>
    <p:sldId id="262" r:id="rId14"/>
    <p:sldId id="263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6DD8-EEA6-4E69-9380-2D2BFD71AC2C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4A24-94D5-4D37-A68D-9150F4CAED6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6DD8-EEA6-4E69-9380-2D2BFD71AC2C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4A24-94D5-4D37-A68D-9150F4CAED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6DD8-EEA6-4E69-9380-2D2BFD71AC2C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4A24-94D5-4D37-A68D-9150F4CAED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6DD8-EEA6-4E69-9380-2D2BFD71AC2C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4A24-94D5-4D37-A68D-9150F4CAED6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6DD8-EEA6-4E69-9380-2D2BFD71AC2C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4A24-94D5-4D37-A68D-9150F4CAED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6DD8-EEA6-4E69-9380-2D2BFD71AC2C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4A24-94D5-4D37-A68D-9150F4CAED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6DD8-EEA6-4E69-9380-2D2BFD71AC2C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4A24-94D5-4D37-A68D-9150F4CAED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6DD8-EEA6-4E69-9380-2D2BFD71AC2C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4A24-94D5-4D37-A68D-9150F4CAED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6DD8-EEA6-4E69-9380-2D2BFD71AC2C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4A24-94D5-4D37-A68D-9150F4CAED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6DD8-EEA6-4E69-9380-2D2BFD71AC2C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4A24-94D5-4D37-A68D-9150F4CAED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6DD8-EEA6-4E69-9380-2D2BFD71AC2C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4A24-94D5-4D37-A68D-9150F4CAED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75B6DD8-EEA6-4E69-9380-2D2BFD71AC2C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DC04A24-94D5-4D37-A68D-9150F4CAED6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10</a:t>
            </a:r>
            <a:r>
              <a:rPr lang="ru-RU" sz="7200" dirty="0" smtClean="0"/>
              <a:t> </a:t>
            </a:r>
            <a:r>
              <a:rPr lang="ru-RU" sz="7200" dirty="0" smtClean="0"/>
              <a:t>класс</a:t>
            </a:r>
            <a:endParaRPr lang="ru-RU" sz="7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 smtClean="0"/>
              <a:t>Подготовка к КДР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59747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0" y="692696"/>
            <a:ext cx="9144000" cy="6165304"/>
          </a:xfrm>
        </p:spPr>
        <p:txBody>
          <a:bodyPr>
            <a:noAutofit/>
          </a:bodyPr>
          <a:lstStyle/>
          <a:p>
            <a:pPr algn="l"/>
            <a:r>
              <a:rPr lang="ru-RU" sz="3600" i="1" dirty="0" smtClean="0"/>
              <a:t>1) Мы </a:t>
            </a:r>
            <a:r>
              <a:rPr lang="ru-RU" sz="3600" i="1" dirty="0"/>
              <a:t>хотим поехать на Олимпийские игры, которые будут проходить в </a:t>
            </a:r>
            <a:r>
              <a:rPr lang="ru-RU" sz="3600" i="1" dirty="0" smtClean="0"/>
              <a:t>Сочи.</a:t>
            </a:r>
          </a:p>
          <a:p>
            <a:pPr algn="l"/>
            <a:endParaRPr lang="ru-RU" sz="3600" i="1" dirty="0" smtClean="0"/>
          </a:p>
          <a:p>
            <a:pPr algn="l"/>
            <a:r>
              <a:rPr lang="ru-RU" sz="3600" i="1" dirty="0" smtClean="0"/>
              <a:t>2) </a:t>
            </a:r>
            <a:r>
              <a:rPr lang="ru-RU" sz="3600" i="1" dirty="0"/>
              <a:t>Нашему российскому футболу нужны опытные тренеры, которые научили бы спортсменов играть интересно, в полную силу</a:t>
            </a:r>
            <a:r>
              <a:rPr lang="ru-RU" sz="3600" i="1" dirty="0" smtClean="0"/>
              <a:t>.</a:t>
            </a:r>
          </a:p>
          <a:p>
            <a:pPr algn="l"/>
            <a:endParaRPr lang="ru-RU" sz="3600" i="1" dirty="0" smtClean="0"/>
          </a:p>
          <a:p>
            <a:pPr algn="l"/>
            <a:r>
              <a:rPr lang="ru-RU" sz="3600" i="1" dirty="0" smtClean="0"/>
              <a:t>3) Голос </a:t>
            </a:r>
            <a:r>
              <a:rPr lang="ru-RU" sz="3600" i="1" dirty="0"/>
              <a:t>отца не имел того выражения доброты, которое всегда меня радовало и привлекало.</a:t>
            </a:r>
            <a:endParaRPr lang="ru-RU" sz="3600" dirty="0"/>
          </a:p>
          <a:p>
            <a:pPr algn="l"/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r>
              <a:rPr lang="ru-RU" sz="2000" b="1" dirty="0" smtClean="0"/>
              <a:t>А6 сложноподчинённые предложения,</a:t>
            </a:r>
            <a:r>
              <a:rPr lang="ru-RU" sz="2000" b="1" dirty="0" smtClean="0">
                <a:solidFill>
                  <a:srgbClr val="FFFFFF"/>
                </a:solidFill>
              </a:rPr>
              <a:t> </a:t>
            </a:r>
            <a:r>
              <a:rPr lang="ru-RU" sz="2000" b="1" dirty="0">
                <a:solidFill>
                  <a:srgbClr val="FFFFFF"/>
                </a:solidFill>
              </a:rPr>
              <a:t>В </a:t>
            </a:r>
            <a:r>
              <a:rPr lang="ru-RU" sz="2000" b="1" dirty="0" smtClean="0">
                <a:solidFill>
                  <a:srgbClr val="FFFFFF"/>
                </a:solidFill>
              </a:rPr>
              <a:t>которых </a:t>
            </a:r>
            <a:r>
              <a:rPr lang="ru-RU" sz="2000" b="1" dirty="0" smtClean="0"/>
              <a:t>нельзя </a:t>
            </a:r>
            <a:r>
              <a:rPr lang="ru-RU" sz="2000" b="1" dirty="0"/>
              <a:t>заменить </a:t>
            </a:r>
            <a:r>
              <a:rPr lang="ru-RU" sz="2000" b="1" dirty="0">
                <a:solidFill>
                  <a:srgbClr val="FFFFFF"/>
                </a:solidFill>
              </a:rPr>
              <a:t>придаточную часть </a:t>
            </a:r>
            <a:r>
              <a:rPr lang="ru-RU" sz="2000" b="1" dirty="0" smtClean="0"/>
              <a:t>обособленным </a:t>
            </a:r>
            <a:r>
              <a:rPr lang="ru-RU" sz="2000" b="1" dirty="0"/>
              <a:t>определением, выраженным причастным оборотом?</a:t>
            </a:r>
            <a:br>
              <a:rPr lang="ru-RU" sz="2000" b="1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021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964488" cy="6552728"/>
          </a:xfrm>
        </p:spPr>
        <p:txBody>
          <a:bodyPr>
            <a:normAutofit/>
          </a:bodyPr>
          <a:lstStyle/>
          <a:p>
            <a:pPr marL="457200" lvl="0" indent="-457200" algn="l">
              <a:buFont typeface="Wingdings" pitchFamily="2" charset="2"/>
              <a:buChar char="Ø"/>
            </a:pPr>
            <a:r>
              <a:rPr lang="ru-RU" sz="3600" i="1" dirty="0"/>
              <a:t>Наступила и вторая кадриль, которую я танцевал с Сонечкой.</a:t>
            </a:r>
          </a:p>
          <a:p>
            <a:pPr marL="457200" lvl="0" indent="-457200" algn="l">
              <a:buFont typeface="Wingdings" pitchFamily="2" charset="2"/>
              <a:buChar char="Ø"/>
            </a:pPr>
            <a:endParaRPr lang="ru-RU" sz="3600" i="1" dirty="0" smtClean="0"/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ru-RU" sz="3600" i="1" dirty="0" smtClean="0"/>
              <a:t>Помню</a:t>
            </a:r>
            <a:r>
              <a:rPr lang="ru-RU" sz="3600" i="1" dirty="0"/>
              <a:t>, я открыл книгу, стоя около киоска, где я её купил.</a:t>
            </a:r>
          </a:p>
          <a:p>
            <a:pPr marL="457200" lvl="0" indent="-457200" algn="l">
              <a:buFont typeface="Wingdings" pitchFamily="2" charset="2"/>
              <a:buChar char="Ø"/>
            </a:pPr>
            <a:endParaRPr lang="ru-RU" sz="3600" i="1" dirty="0" smtClean="0"/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ru-RU" sz="3600" i="1" dirty="0" smtClean="0"/>
              <a:t>Горничная </a:t>
            </a:r>
            <a:r>
              <a:rPr lang="ru-RU" sz="3600" i="1" dirty="0"/>
              <a:t>была сирота, которая, спасаясь от голодной смерти, должна была поступить в услужение.</a:t>
            </a:r>
          </a:p>
          <a:p>
            <a:pPr marL="342900" indent="-342900" algn="l">
              <a:buFont typeface="Wingdings" pitchFamily="2" charset="2"/>
              <a:buChar char="Ø"/>
            </a:pP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2007889"/>
            <a:ext cx="7772400" cy="5296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67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 marL="457200" lvl="0" indent="-457200" algn="l">
              <a:buFont typeface="Wingdings" pitchFamily="2" charset="2"/>
              <a:buChar char="Ø"/>
            </a:pPr>
            <a:r>
              <a:rPr lang="ru-RU" sz="3600" i="1" dirty="0"/>
              <a:t>Он с лёгкостью переходил на те предприятия, где предлагали наи­более выгодные условия контракта.</a:t>
            </a:r>
          </a:p>
          <a:p>
            <a:pPr marL="571500" lvl="0" indent="-571500" algn="l">
              <a:buFont typeface="Wingdings" pitchFamily="2" charset="2"/>
              <a:buChar char="Ø"/>
            </a:pPr>
            <a:r>
              <a:rPr lang="ru-RU" sz="3600" i="1" dirty="0" smtClean="0"/>
              <a:t>Простота </a:t>
            </a:r>
            <a:r>
              <a:rPr lang="ru-RU" sz="3600" i="1" dirty="0"/>
              <a:t>— вот качество, которое я желаю приобрести больше других.</a:t>
            </a:r>
          </a:p>
          <a:p>
            <a:pPr marL="457200" lvl="0" indent="-457200" algn="l">
              <a:buFont typeface="Wingdings" pitchFamily="2" charset="2"/>
              <a:buChar char="Ø"/>
            </a:pPr>
            <a:endParaRPr lang="ru-RU" sz="3600" i="1" dirty="0" smtClean="0"/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ru-RU" sz="3600" i="1" dirty="0" smtClean="0"/>
              <a:t>Ему </a:t>
            </a:r>
            <a:r>
              <a:rPr lang="ru-RU" sz="3600" i="1" dirty="0"/>
              <a:t>казалось, что он слышит слова, которые она говорит полушё­потом.</a:t>
            </a:r>
          </a:p>
          <a:p>
            <a:pPr marL="571500" indent="-571500" algn="l">
              <a:buFont typeface="Wingdings" pitchFamily="2" charset="2"/>
              <a:buChar char="Ø"/>
            </a:pPr>
            <a:r>
              <a:rPr lang="ru-RU" sz="3600" i="1" dirty="0"/>
              <a:t>Летчик, о котором писали га­зеты, стал гостем телестудии. </a:t>
            </a:r>
            <a:endParaRPr lang="ru-RU" sz="3600" dirty="0"/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2007889"/>
            <a:ext cx="7772400" cy="5296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13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036496" cy="5949280"/>
          </a:xfrm>
        </p:spPr>
        <p:txBody>
          <a:bodyPr>
            <a:normAutofit fontScale="92500"/>
          </a:bodyPr>
          <a:lstStyle/>
          <a:p>
            <a:pPr marL="342900" indent="-342900" algn="l">
              <a:buAutoNum type="arabicParenR"/>
            </a:pPr>
            <a:r>
              <a:rPr lang="ru-RU" sz="3600" i="1" dirty="0" smtClean="0">
                <a:latin typeface="Arial-BoldItalicMT"/>
              </a:rPr>
              <a:t> Извозчик </a:t>
            </a:r>
            <a:r>
              <a:rPr lang="ru-RU" sz="3600" i="1" dirty="0">
                <a:latin typeface="Arial-BoldItalicMT"/>
              </a:rPr>
              <a:t>неутомимо погонял лошадей ( ) и во все горло распевал песни</a:t>
            </a:r>
            <a:r>
              <a:rPr lang="ru-RU" sz="3600" i="1" dirty="0" smtClean="0">
                <a:latin typeface="Arial-BoldItalicMT"/>
              </a:rPr>
              <a:t>.</a:t>
            </a:r>
          </a:p>
          <a:p>
            <a:pPr algn="l"/>
            <a:endParaRPr lang="ru-RU" sz="3600" i="1" dirty="0" smtClean="0">
              <a:latin typeface="Arial-BoldItalicMT"/>
            </a:endParaRPr>
          </a:p>
          <a:p>
            <a:pPr algn="l"/>
            <a:r>
              <a:rPr lang="ru-RU" sz="3600" i="1" dirty="0" smtClean="0">
                <a:latin typeface="Arial-BoldItalicMT"/>
              </a:rPr>
              <a:t>2) Мне </a:t>
            </a:r>
            <a:r>
              <a:rPr lang="ru-RU" sz="3600" i="1" dirty="0">
                <a:latin typeface="Arial-BoldItalicMT"/>
              </a:rPr>
              <a:t>приходилось ждать поезда ( ) и от нечего делать я наблюдал</a:t>
            </a:r>
          </a:p>
          <a:p>
            <a:pPr algn="l"/>
            <a:r>
              <a:rPr lang="ru-RU" sz="3600" i="1" dirty="0">
                <a:latin typeface="Arial-BoldItalicMT"/>
              </a:rPr>
              <a:t>ж</a:t>
            </a:r>
            <a:r>
              <a:rPr lang="ru-RU" sz="3600" i="1" dirty="0" smtClean="0">
                <a:latin typeface="Arial-BoldItalicMT"/>
              </a:rPr>
              <a:t>елезнодорожную </a:t>
            </a:r>
            <a:r>
              <a:rPr lang="ru-RU" sz="3600" i="1" dirty="0">
                <a:latin typeface="Arial-BoldItalicMT"/>
              </a:rPr>
              <a:t>публику</a:t>
            </a:r>
            <a:r>
              <a:rPr lang="ru-RU" sz="3600" i="1" dirty="0" smtClean="0">
                <a:latin typeface="Arial-BoldItalicMT"/>
              </a:rPr>
              <a:t>.</a:t>
            </a:r>
          </a:p>
          <a:p>
            <a:pPr algn="l"/>
            <a:endParaRPr lang="ru-RU" sz="3600" i="1" dirty="0" smtClean="0">
              <a:latin typeface="Arial-BoldItalicMT"/>
            </a:endParaRPr>
          </a:p>
          <a:p>
            <a:pPr algn="l"/>
            <a:r>
              <a:rPr lang="ru-RU" sz="3600" i="1" dirty="0" smtClean="0">
                <a:latin typeface="Arial-BoldItalicMT"/>
              </a:rPr>
              <a:t>3) </a:t>
            </a:r>
            <a:r>
              <a:rPr lang="ru-RU" sz="3600" i="1" dirty="0" err="1" smtClean="0">
                <a:latin typeface="Arial-BoldItalicMT"/>
              </a:rPr>
              <a:t>Cкоро</a:t>
            </a:r>
            <a:r>
              <a:rPr lang="ru-RU" sz="3600" i="1" dirty="0" smtClean="0">
                <a:latin typeface="Arial-BoldItalicMT"/>
              </a:rPr>
              <a:t> </a:t>
            </a:r>
            <a:r>
              <a:rPr lang="ru-RU" sz="3600" i="1" dirty="0">
                <a:latin typeface="Arial-BoldItalicMT"/>
              </a:rPr>
              <a:t>опадут листья </a:t>
            </a:r>
            <a:r>
              <a:rPr lang="ru-RU" sz="3600" i="1" dirty="0">
                <a:solidFill>
                  <a:srgbClr val="DC9E1F"/>
                </a:solidFill>
                <a:latin typeface="Arial-BoldItalicMT"/>
              </a:rPr>
              <a:t>( ) </a:t>
            </a:r>
            <a:r>
              <a:rPr lang="ru-RU" sz="3600" i="1" dirty="0" smtClean="0">
                <a:latin typeface="Arial-BoldItalicMT"/>
              </a:rPr>
              <a:t>и </a:t>
            </a:r>
            <a:r>
              <a:rPr lang="ru-RU" sz="3600" i="1" dirty="0">
                <a:latin typeface="Arial-BoldItalicMT"/>
              </a:rPr>
              <a:t>начнутся </a:t>
            </a:r>
            <a:r>
              <a:rPr lang="ru-RU" sz="3600" i="1" dirty="0" smtClean="0">
                <a:latin typeface="Arial-BoldItalicMT"/>
              </a:rPr>
              <a:t>дожди</a:t>
            </a:r>
            <a:r>
              <a:rPr lang="ru-RU" sz="3600" i="1" dirty="0">
                <a:latin typeface="Arial-BoldItalicMT"/>
              </a:rPr>
              <a:t>. </a:t>
            </a:r>
            <a:endParaRPr lang="ru-RU" sz="3600" i="1" dirty="0" smtClean="0">
              <a:latin typeface="Arial-BoldItalicMT"/>
            </a:endParaRPr>
          </a:p>
          <a:p>
            <a:pPr algn="l"/>
            <a:endParaRPr lang="ru-RU" sz="1800" b="1" i="1" dirty="0" smtClean="0">
              <a:latin typeface="Arial-BoldItalicMT"/>
            </a:endParaRPr>
          </a:p>
          <a:p>
            <a:pPr algn="l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12968" cy="720079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2400" b="1" dirty="0" smtClean="0"/>
              <a:t>А20 Укажите </a:t>
            </a:r>
            <a:r>
              <a:rPr lang="ru-RU" sz="2400" b="1" dirty="0"/>
              <a:t>правильное объяснение постановки запятой или её отсутствия в предложении.</a:t>
            </a:r>
          </a:p>
        </p:txBody>
      </p:sp>
    </p:spTree>
    <p:extLst>
      <p:ext uri="{BB962C8B-B14F-4D97-AF65-F5344CB8AC3E}">
        <p14:creationId xmlns:p14="http://schemas.microsoft.com/office/powerpoint/2010/main" val="379019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504" y="1268760"/>
            <a:ext cx="8928992" cy="5472608"/>
          </a:xfrm>
        </p:spPr>
        <p:txBody>
          <a:bodyPr>
            <a:normAutofit/>
          </a:bodyPr>
          <a:lstStyle/>
          <a:p>
            <a:pPr algn="l"/>
            <a:r>
              <a:rPr lang="ru-RU" sz="3200" i="1" dirty="0" smtClean="0"/>
              <a:t>1)Не </a:t>
            </a:r>
            <a:r>
              <a:rPr lang="ru-RU" sz="3200" i="1" dirty="0"/>
              <a:t>так-то просто (1) живя в отеле (2) и (3) разъезжая в автомобиле (</a:t>
            </a:r>
            <a:r>
              <a:rPr lang="ru-RU" sz="3200" i="1" dirty="0" smtClean="0"/>
              <a:t>4) почувствовать </a:t>
            </a:r>
            <a:r>
              <a:rPr lang="ru-RU" sz="3200" i="1" dirty="0"/>
              <a:t>себя настоящим путешественником.</a:t>
            </a:r>
          </a:p>
          <a:p>
            <a:pPr marL="342900" indent="-342900" algn="l">
              <a:buAutoNum type="arabicParenR"/>
            </a:pPr>
            <a:r>
              <a:rPr lang="ru-RU" sz="3200" i="1" dirty="0" smtClean="0"/>
              <a:t>1             2</a:t>
            </a:r>
            <a:r>
              <a:rPr lang="ru-RU" sz="3200" i="1" dirty="0"/>
              <a:t>) 1,2,3,4 </a:t>
            </a:r>
            <a:r>
              <a:rPr lang="ru-RU" sz="3200" i="1" dirty="0" smtClean="0"/>
              <a:t>           3</a:t>
            </a:r>
            <a:r>
              <a:rPr lang="ru-RU" sz="3200" i="1" dirty="0"/>
              <a:t>) 1,4 </a:t>
            </a:r>
            <a:r>
              <a:rPr lang="ru-RU" sz="3200" i="1" dirty="0" smtClean="0"/>
              <a:t>             4</a:t>
            </a:r>
            <a:r>
              <a:rPr lang="ru-RU" sz="3200" i="1" dirty="0"/>
              <a:t>) </a:t>
            </a:r>
            <a:r>
              <a:rPr lang="ru-RU" sz="3200" i="1" dirty="0" smtClean="0"/>
              <a:t>4</a:t>
            </a:r>
          </a:p>
          <a:p>
            <a:pPr algn="l"/>
            <a:endParaRPr lang="ru-RU" sz="3200" i="1" dirty="0" smtClean="0"/>
          </a:p>
          <a:p>
            <a:pPr algn="l"/>
            <a:r>
              <a:rPr lang="ru-RU" sz="3200" i="1" dirty="0" smtClean="0"/>
              <a:t>2)Накинув </a:t>
            </a:r>
            <a:r>
              <a:rPr lang="ru-RU" sz="3200" i="1" dirty="0"/>
              <a:t>нарядные уборы (1) берёзы первыми вступили (2) в осенний танец (</a:t>
            </a:r>
            <a:r>
              <a:rPr lang="ru-RU" sz="3200" i="1" dirty="0" smtClean="0"/>
              <a:t>3) яростно </a:t>
            </a:r>
            <a:r>
              <a:rPr lang="ru-RU" sz="3200" i="1" dirty="0"/>
              <a:t>захвативший (4) весь лес.</a:t>
            </a:r>
          </a:p>
          <a:p>
            <a:pPr algn="l"/>
            <a:r>
              <a:rPr lang="ru-RU" sz="3200" i="1" dirty="0"/>
              <a:t>1) </a:t>
            </a:r>
            <a:r>
              <a:rPr lang="ru-RU" sz="3200" i="1" dirty="0" smtClean="0"/>
              <a:t>1,2,4            </a:t>
            </a:r>
            <a:r>
              <a:rPr lang="ru-RU" sz="3200" i="1" dirty="0"/>
              <a:t>2) </a:t>
            </a:r>
            <a:r>
              <a:rPr lang="ru-RU" sz="3200" i="1" dirty="0" smtClean="0"/>
              <a:t>1,3            </a:t>
            </a:r>
            <a:r>
              <a:rPr lang="ru-RU" sz="3200" i="1" dirty="0"/>
              <a:t>3) 2,3 </a:t>
            </a:r>
            <a:r>
              <a:rPr lang="ru-RU" sz="3200" i="1" dirty="0" smtClean="0"/>
              <a:t>            4</a:t>
            </a:r>
            <a:r>
              <a:rPr lang="ru-RU" sz="3200" i="1" dirty="0"/>
              <a:t>) 1,3,4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68759"/>
          </a:xfrm>
        </p:spPr>
        <p:txBody>
          <a:bodyPr/>
          <a:lstStyle/>
          <a:p>
            <a:r>
              <a:rPr lang="ru-RU" sz="2400" dirty="0" smtClean="0"/>
              <a:t>А21 В </a:t>
            </a:r>
            <a:r>
              <a:rPr lang="ru-RU" sz="2400" dirty="0"/>
              <a:t>каком варианте ответа правильно указаны все цифры, на месте которых в предложении должны стоять запятые?</a:t>
            </a:r>
          </a:p>
        </p:txBody>
      </p:sp>
    </p:spTree>
    <p:extLst>
      <p:ext uri="{BB962C8B-B14F-4D97-AF65-F5344CB8AC3E}">
        <p14:creationId xmlns:p14="http://schemas.microsoft.com/office/powerpoint/2010/main" val="24530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8892480" cy="504056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200" i="1" dirty="0"/>
              <a:t>1</a:t>
            </a:r>
            <a:r>
              <a:rPr lang="ru-RU" sz="3200" i="1" dirty="0" smtClean="0"/>
              <a:t>) </a:t>
            </a:r>
            <a:r>
              <a:rPr lang="ru-RU" sz="3200" i="1" dirty="0"/>
              <a:t>Это (1) может быть (2) правда. </a:t>
            </a:r>
            <a:r>
              <a:rPr lang="ru-RU" sz="3200" i="1" dirty="0" smtClean="0"/>
              <a:t> </a:t>
            </a:r>
            <a:r>
              <a:rPr lang="ru-RU" sz="3200" i="1" dirty="0"/>
              <a:t>Это (3) может быть (4) правдой.</a:t>
            </a:r>
          </a:p>
          <a:p>
            <a:pPr algn="l"/>
            <a:r>
              <a:rPr lang="ru-RU" sz="3200" i="1" dirty="0"/>
              <a:t>1</a:t>
            </a:r>
            <a:r>
              <a:rPr lang="ru-RU" sz="3200" i="1" dirty="0" smtClean="0"/>
              <a:t>) 1,2,3,4         </a:t>
            </a:r>
            <a:r>
              <a:rPr lang="ru-RU" sz="3200" i="1" dirty="0"/>
              <a:t>2</a:t>
            </a:r>
            <a:r>
              <a:rPr lang="ru-RU" sz="3200" i="1" dirty="0" smtClean="0"/>
              <a:t>) </a:t>
            </a:r>
            <a:r>
              <a:rPr lang="ru-RU" sz="3200" i="1" dirty="0"/>
              <a:t>1,2 </a:t>
            </a:r>
            <a:r>
              <a:rPr lang="ru-RU" sz="3200" i="1" dirty="0" smtClean="0"/>
              <a:t>           3) </a:t>
            </a:r>
            <a:r>
              <a:rPr lang="ru-RU" sz="3200" i="1" dirty="0"/>
              <a:t>3,4 </a:t>
            </a:r>
            <a:r>
              <a:rPr lang="ru-RU" sz="3200" i="1" dirty="0" smtClean="0"/>
              <a:t>             4) 1,3</a:t>
            </a:r>
          </a:p>
          <a:p>
            <a:pPr algn="l"/>
            <a:endParaRPr lang="ru-RU" sz="3200" b="1" i="1" dirty="0" smtClean="0"/>
          </a:p>
          <a:p>
            <a:pPr algn="l"/>
            <a:r>
              <a:rPr lang="ru-RU" sz="3200" i="1" dirty="0" smtClean="0"/>
              <a:t>2) Где-то </a:t>
            </a:r>
            <a:r>
              <a:rPr lang="ru-RU" sz="3200" i="1" dirty="0"/>
              <a:t>поблизости </a:t>
            </a:r>
            <a:r>
              <a:rPr lang="ru-RU" sz="3200" i="1" dirty="0" smtClean="0"/>
              <a:t>(1) </a:t>
            </a:r>
            <a:r>
              <a:rPr lang="ru-RU" sz="3200" i="1" dirty="0"/>
              <a:t>видимо </a:t>
            </a:r>
            <a:r>
              <a:rPr lang="ru-RU" sz="3200" i="1" dirty="0" smtClean="0"/>
              <a:t>(2) </a:t>
            </a:r>
            <a:r>
              <a:rPr lang="ru-RU" sz="3200" i="1" dirty="0"/>
              <a:t>был водопад. По возгласу, вырвавшемуся у </a:t>
            </a:r>
            <a:r>
              <a:rPr lang="ru-RU" sz="3200" i="1" dirty="0" smtClean="0"/>
              <a:t>моих спутников</a:t>
            </a:r>
            <a:r>
              <a:rPr lang="ru-RU" sz="3200" i="1" dirty="0"/>
              <a:t>, я понял, что впереди опасность </a:t>
            </a:r>
            <a:r>
              <a:rPr lang="ru-RU" sz="3200" i="1" dirty="0" smtClean="0"/>
              <a:t>(3) </a:t>
            </a:r>
            <a:r>
              <a:rPr lang="ru-RU" sz="3200" i="1" dirty="0"/>
              <a:t>может быть </a:t>
            </a:r>
            <a:r>
              <a:rPr lang="ru-RU" sz="3200" i="1" dirty="0" smtClean="0"/>
              <a:t>(4 </a:t>
            </a:r>
            <a:r>
              <a:rPr lang="ru-RU" sz="3200" i="1" dirty="0"/>
              <a:t>) нешуточной.</a:t>
            </a:r>
          </a:p>
          <a:p>
            <a:pPr algn="l"/>
            <a:r>
              <a:rPr lang="ru-RU" sz="3200" i="1" dirty="0"/>
              <a:t>1) 1, 2, 3, 4 </a:t>
            </a:r>
            <a:r>
              <a:rPr lang="ru-RU" sz="3200" i="1" dirty="0" smtClean="0"/>
              <a:t>              2</a:t>
            </a:r>
            <a:r>
              <a:rPr lang="ru-RU" sz="3200" i="1" dirty="0"/>
              <a:t>) 1, </a:t>
            </a:r>
            <a:r>
              <a:rPr lang="ru-RU" sz="3200" i="1" dirty="0" smtClean="0"/>
              <a:t>2              </a:t>
            </a:r>
            <a:r>
              <a:rPr lang="ru-RU" sz="3200" i="1" dirty="0"/>
              <a:t>3) 3, 4 </a:t>
            </a:r>
            <a:r>
              <a:rPr lang="ru-RU" sz="3200" i="1" dirty="0" smtClean="0"/>
              <a:t>         4</a:t>
            </a:r>
            <a:r>
              <a:rPr lang="ru-RU" sz="3200" i="1" dirty="0"/>
              <a:t>) 2, 4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16633"/>
            <a:ext cx="9144000" cy="1224136"/>
          </a:xfrm>
        </p:spPr>
        <p:txBody>
          <a:bodyPr/>
          <a:lstStyle/>
          <a:p>
            <a:r>
              <a:rPr lang="ru-RU" sz="2400" dirty="0" smtClean="0">
                <a:solidFill>
                  <a:srgbClr val="FFFFFF"/>
                </a:solidFill>
              </a:rPr>
              <a:t>А22 </a:t>
            </a:r>
            <a:r>
              <a:rPr lang="ru-RU" sz="2400" dirty="0">
                <a:solidFill>
                  <a:srgbClr val="FFFFFF"/>
                </a:solidFill>
              </a:rPr>
              <a:t>В каком варианте ответа правильно указаны все цифры, на месте которых в предложении должны стоять запятые?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39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036496" cy="5877272"/>
          </a:xfrm>
        </p:spPr>
        <p:txBody>
          <a:bodyPr>
            <a:normAutofit/>
          </a:bodyPr>
          <a:lstStyle/>
          <a:p>
            <a:pPr marL="342900" indent="-342900" algn="l">
              <a:buAutoNum type="arabicParenR"/>
            </a:pPr>
            <a:r>
              <a:rPr lang="ru-RU" sz="3600" i="1" dirty="0" smtClean="0"/>
              <a:t>Своеобразный </a:t>
            </a:r>
            <a:r>
              <a:rPr lang="ru-RU" sz="3600" i="1" dirty="0"/>
              <a:t>сплав мыслей и чувств отличает как лирику так и прозу </a:t>
            </a:r>
            <a:r>
              <a:rPr lang="ru-RU" sz="3600" i="1" dirty="0" smtClean="0"/>
              <a:t>этого автора.</a:t>
            </a:r>
          </a:p>
          <a:p>
            <a:pPr algn="l"/>
            <a:r>
              <a:rPr lang="ru-RU" sz="3600" i="1" dirty="0" smtClean="0"/>
              <a:t>2) Лес </a:t>
            </a:r>
            <a:r>
              <a:rPr lang="ru-RU" sz="3600" i="1" dirty="0"/>
              <a:t>шумел то убаюкивающее и певуче то порывисто и тревожно.</a:t>
            </a:r>
            <a:endParaRPr lang="ru-RU" sz="3600" i="1" dirty="0" smtClean="0"/>
          </a:p>
          <a:p>
            <a:pPr algn="l"/>
            <a:r>
              <a:rPr lang="ru-RU" sz="3600" i="1" dirty="0" smtClean="0"/>
              <a:t>3) Двести </a:t>
            </a:r>
            <a:r>
              <a:rPr lang="ru-RU" sz="3600" i="1" dirty="0"/>
              <a:t>лет назад эту даму признали красивейшей женщиной Европы и монархи и </a:t>
            </a:r>
            <a:r>
              <a:rPr lang="ru-RU" sz="3600" i="1" dirty="0" smtClean="0"/>
              <a:t>их подданные.</a:t>
            </a:r>
          </a:p>
          <a:p>
            <a:pPr algn="l"/>
            <a:r>
              <a:rPr lang="ru-RU" sz="3600" i="1" dirty="0" smtClean="0"/>
              <a:t>4) Мал </a:t>
            </a:r>
            <a:r>
              <a:rPr lang="ru-RU" sz="3600" i="1" dirty="0"/>
              <a:t>золотник да дорог!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856984" cy="1152127"/>
          </a:xfrm>
        </p:spPr>
        <p:txBody>
          <a:bodyPr/>
          <a:lstStyle/>
          <a:p>
            <a:r>
              <a:rPr lang="ru-RU" sz="2400" dirty="0" smtClean="0"/>
              <a:t>А23 Укажите </a:t>
            </a:r>
            <a:r>
              <a:rPr lang="ru-RU" sz="2400" dirty="0"/>
              <a:t>предложение, в котором нужно поставить одну запятую. 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3103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504" y="1052736"/>
            <a:ext cx="9036496" cy="5805264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AutoNum type="arabicParenR"/>
            </a:pPr>
            <a:r>
              <a:rPr lang="ru-RU" sz="3600" i="1" dirty="0" smtClean="0"/>
              <a:t>Григорий </a:t>
            </a:r>
            <a:r>
              <a:rPr lang="ru-RU" sz="3600" i="1" dirty="0"/>
              <a:t>учился в семинарии, однако курса не кончил: по бедности </a:t>
            </a:r>
            <a:r>
              <a:rPr lang="ru-RU" sz="3600" i="1" dirty="0" smtClean="0"/>
              <a:t>пришлось вернуться домой.</a:t>
            </a:r>
          </a:p>
          <a:p>
            <a:pPr algn="l"/>
            <a:endParaRPr lang="ru-RU" sz="3600" i="1" dirty="0" smtClean="0"/>
          </a:p>
          <a:p>
            <a:pPr algn="l"/>
            <a:r>
              <a:rPr lang="ru-RU" sz="3600" i="1" dirty="0" smtClean="0"/>
              <a:t>2) Я </a:t>
            </a:r>
            <a:r>
              <a:rPr lang="ru-RU" sz="3600" i="1" dirty="0"/>
              <a:t>убеждён в одном: вдохновение не рождается само по себе, а приходит во </a:t>
            </a:r>
            <a:r>
              <a:rPr lang="ru-RU" sz="3600" i="1" dirty="0" smtClean="0"/>
              <a:t>время труда.</a:t>
            </a:r>
          </a:p>
          <a:p>
            <a:pPr algn="l"/>
            <a:endParaRPr lang="ru-RU" sz="3600" i="1" dirty="0"/>
          </a:p>
          <a:p>
            <a:pPr algn="l"/>
            <a:r>
              <a:rPr lang="ru-RU" sz="3600" i="1" dirty="0" smtClean="0"/>
              <a:t>3) На </a:t>
            </a:r>
            <a:r>
              <a:rPr lang="ru-RU" sz="3600" i="1" dirty="0"/>
              <a:t>последние деньги  купили  самое  необходимое:  непромокаемые охотничьи  спички  на  парафине,  английского  пороху  в  плотно  закрытой  жестянке, дроби  разного калибра.</a:t>
            </a:r>
          </a:p>
          <a:p>
            <a:pPr algn="l"/>
            <a:endParaRPr lang="ru-RU" sz="3600" b="1" i="1" dirty="0" smtClean="0"/>
          </a:p>
          <a:p>
            <a:pPr algn="l"/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3"/>
            <a:ext cx="8928992" cy="864095"/>
          </a:xfrm>
        </p:spPr>
        <p:txBody>
          <a:bodyPr/>
          <a:lstStyle/>
          <a:p>
            <a:r>
              <a:rPr lang="ru-RU" sz="2400" dirty="0" smtClean="0"/>
              <a:t>А24 Как объяснить постановку двоеточия в данном предложении?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6629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908720"/>
            <a:ext cx="6400800" cy="5832648"/>
          </a:xfrm>
        </p:spPr>
        <p:txBody>
          <a:bodyPr>
            <a:noAutofit/>
          </a:bodyPr>
          <a:lstStyle/>
          <a:p>
            <a:pPr marL="514350" indent="-514350" algn="l">
              <a:buAutoNum type="arabicParenR"/>
            </a:pPr>
            <a:r>
              <a:rPr lang="ru-RU" sz="3600" i="1" dirty="0" smtClean="0"/>
              <a:t>с </a:t>
            </a:r>
            <a:r>
              <a:rPr lang="ru-RU" sz="3600" i="1" dirty="0"/>
              <a:t>обеими </a:t>
            </a:r>
            <a:r>
              <a:rPr lang="ru-RU" sz="3600" i="1" dirty="0" smtClean="0"/>
              <a:t>учениками</a:t>
            </a:r>
          </a:p>
          <a:p>
            <a:pPr marL="514350" indent="-514350" algn="l">
              <a:buAutoNum type="arabicParenR"/>
            </a:pPr>
            <a:r>
              <a:rPr lang="ru-RU" sz="3600" dirty="0" smtClean="0"/>
              <a:t> </a:t>
            </a:r>
            <a:r>
              <a:rPr lang="ru-RU" sz="3600" i="1" dirty="0"/>
              <a:t>более </a:t>
            </a:r>
            <a:r>
              <a:rPr lang="ru-RU" sz="3600" i="1" dirty="0" err="1"/>
              <a:t>пятиста</a:t>
            </a:r>
            <a:r>
              <a:rPr lang="ru-RU" sz="3600" i="1" dirty="0"/>
              <a:t> </a:t>
            </a:r>
            <a:r>
              <a:rPr lang="ru-RU" sz="3600" i="1" dirty="0" smtClean="0"/>
              <a:t>человек</a:t>
            </a:r>
          </a:p>
          <a:p>
            <a:pPr marL="514350" indent="-514350" algn="l">
              <a:buAutoNum type="arabicParenR"/>
            </a:pPr>
            <a:r>
              <a:rPr lang="ru-RU" sz="3600" i="1" dirty="0"/>
              <a:t>у </a:t>
            </a:r>
            <a:r>
              <a:rPr lang="ru-RU" sz="3600" i="1" dirty="0" err="1" smtClean="0"/>
              <a:t>князьёв</a:t>
            </a:r>
            <a:endParaRPr lang="ru-RU" sz="3600" i="1" dirty="0" smtClean="0"/>
          </a:p>
          <a:p>
            <a:pPr marL="514350" indent="-514350" algn="l">
              <a:buAutoNum type="arabicParenR"/>
            </a:pPr>
            <a:r>
              <a:rPr lang="ru-RU" sz="3600" i="1" dirty="0"/>
              <a:t>более </a:t>
            </a:r>
            <a:r>
              <a:rPr lang="ru-RU" sz="3600" i="1" dirty="0" smtClean="0"/>
              <a:t>легче</a:t>
            </a:r>
          </a:p>
          <a:p>
            <a:pPr marL="514350" indent="-514350" algn="l">
              <a:buAutoNum type="arabicParenR"/>
            </a:pPr>
            <a:r>
              <a:rPr lang="ru-RU" sz="3600" i="1" dirty="0" err="1"/>
              <a:t>ляжьте</a:t>
            </a:r>
            <a:r>
              <a:rPr lang="ru-RU" sz="3600" i="1" dirty="0"/>
              <a:t> на </a:t>
            </a:r>
            <a:r>
              <a:rPr lang="ru-RU" sz="3600" i="1" dirty="0" smtClean="0"/>
              <a:t>пол</a:t>
            </a:r>
          </a:p>
          <a:p>
            <a:pPr marL="514350" indent="-514350" algn="l">
              <a:buAutoNum type="arabicParenR"/>
            </a:pPr>
            <a:r>
              <a:rPr lang="ru-RU" sz="3600" i="1" dirty="0" err="1"/>
              <a:t>д</a:t>
            </a:r>
            <a:r>
              <a:rPr lang="ru-RU" sz="3600" i="1" dirty="0" err="1" smtClean="0"/>
              <a:t>остигнули</a:t>
            </a:r>
            <a:endParaRPr lang="ru-RU" sz="3600" i="1" dirty="0" smtClean="0"/>
          </a:p>
          <a:p>
            <a:pPr marL="514350" indent="-514350" algn="l">
              <a:buAutoNum type="arabicParenR"/>
            </a:pPr>
            <a:r>
              <a:rPr lang="ru-RU" sz="3600" i="1" dirty="0"/>
              <a:t>у </a:t>
            </a:r>
            <a:r>
              <a:rPr lang="ru-RU" sz="3600" i="1" dirty="0" err="1"/>
              <a:t>ихней</a:t>
            </a:r>
            <a:r>
              <a:rPr lang="ru-RU" sz="3600" i="1" dirty="0"/>
              <a:t> </a:t>
            </a:r>
            <a:r>
              <a:rPr lang="ru-RU" sz="3600" i="1" dirty="0" smtClean="0"/>
              <a:t>сестры,</a:t>
            </a:r>
            <a:r>
              <a:rPr lang="ru-RU" sz="3600" i="1" dirty="0"/>
              <a:t> вокруг их </a:t>
            </a:r>
            <a:endParaRPr lang="ru-RU" sz="3600" i="1" dirty="0" smtClean="0"/>
          </a:p>
          <a:p>
            <a:pPr marL="514350" indent="-514350" algn="l">
              <a:buAutoNum type="arabicParenR"/>
            </a:pPr>
            <a:r>
              <a:rPr lang="ru-RU" sz="3600" i="1" dirty="0"/>
              <a:t>на ширине </a:t>
            </a:r>
            <a:r>
              <a:rPr lang="ru-RU" sz="3600" i="1" dirty="0" err="1"/>
              <a:t>плечей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1"/>
            <a:ext cx="9144000" cy="648071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А3 ошибки </a:t>
            </a:r>
            <a:r>
              <a:rPr lang="ru-RU" sz="2800" b="1" dirty="0"/>
              <a:t>в образовании формы слова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5342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036496" cy="6669360"/>
          </a:xfrm>
        </p:spPr>
        <p:txBody>
          <a:bodyPr>
            <a:normAutofit/>
          </a:bodyPr>
          <a:lstStyle/>
          <a:p>
            <a:pPr marL="285750" indent="-285750" algn="l">
              <a:buFont typeface="Wingdings" pitchFamily="2" charset="2"/>
              <a:buChar char="Ø"/>
            </a:pPr>
            <a:r>
              <a:rPr lang="ru-RU" sz="1800" i="1" dirty="0"/>
              <a:t> </a:t>
            </a:r>
            <a:r>
              <a:rPr lang="ru-RU" sz="3600" i="1" dirty="0" smtClean="0"/>
              <a:t>вкусные торта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ru-RU" sz="3600" i="1" dirty="0" smtClean="0"/>
              <a:t> новый </a:t>
            </a:r>
            <a:r>
              <a:rPr lang="ru-RU" sz="3600" i="1" dirty="0"/>
              <a:t>туфель </a:t>
            </a:r>
            <a:r>
              <a:rPr lang="ru-RU" sz="3600" i="1" dirty="0" smtClean="0"/>
              <a:t>,</a:t>
            </a:r>
            <a:r>
              <a:rPr lang="ru-RU" sz="3600" i="1" dirty="0"/>
              <a:t> у новых туфлей </a:t>
            </a:r>
            <a:endParaRPr lang="ru-RU" sz="3600" i="1" dirty="0" smtClean="0"/>
          </a:p>
          <a:p>
            <a:pPr marL="285750" indent="-285750" algn="l">
              <a:buFont typeface="Wingdings" pitchFamily="2" charset="2"/>
              <a:buChar char="Ø"/>
            </a:pPr>
            <a:r>
              <a:rPr lang="ru-RU" sz="3600" i="1" dirty="0" smtClean="0"/>
              <a:t> пара </a:t>
            </a:r>
            <a:r>
              <a:rPr lang="ru-RU" sz="3600" i="1" dirty="0"/>
              <a:t>сапогов </a:t>
            </a:r>
            <a:endParaRPr lang="ru-RU" sz="3600" i="1" dirty="0" smtClean="0"/>
          </a:p>
          <a:p>
            <a:pPr marL="285750" indent="-285750" algn="l">
              <a:buFont typeface="Wingdings" pitchFamily="2" charset="2"/>
              <a:buChar char="Ø"/>
            </a:pPr>
            <a:r>
              <a:rPr lang="ru-RU" sz="3600" i="1" dirty="0" smtClean="0"/>
              <a:t> </a:t>
            </a:r>
            <a:r>
              <a:rPr lang="ru-RU" sz="3600" i="1" dirty="0" err="1" smtClean="0"/>
              <a:t>звончее</a:t>
            </a:r>
            <a:r>
              <a:rPr lang="ru-RU" sz="3600" i="1" dirty="0" smtClean="0"/>
              <a:t>; </a:t>
            </a:r>
            <a:r>
              <a:rPr lang="ru-RU" sz="3600" i="1" dirty="0"/>
              <a:t>более мо­ложе </a:t>
            </a:r>
            <a:endParaRPr lang="ru-RU" sz="3600" i="1" dirty="0" smtClean="0"/>
          </a:p>
          <a:p>
            <a:pPr marL="285750" indent="-285750" algn="l">
              <a:buFont typeface="Wingdings" pitchFamily="2" charset="2"/>
              <a:buChar char="Ø"/>
            </a:pPr>
            <a:r>
              <a:rPr lang="ru-RU" sz="3600" i="1" dirty="0" smtClean="0"/>
              <a:t> в </a:t>
            </a:r>
            <a:r>
              <a:rPr lang="ru-RU" sz="3600" i="1" dirty="0"/>
              <a:t>двух тысяч девятом </a:t>
            </a:r>
            <a:r>
              <a:rPr lang="ru-RU" sz="3600" i="1" dirty="0" smtClean="0"/>
              <a:t>году; </a:t>
            </a:r>
            <a:r>
              <a:rPr lang="ru-RU" sz="3600" i="1" dirty="0"/>
              <a:t>менее семьдесят пяти рублей </a:t>
            </a:r>
            <a:r>
              <a:rPr lang="ru-RU" sz="3600" i="1" dirty="0" err="1"/>
              <a:t>пробежи</a:t>
            </a:r>
            <a:r>
              <a:rPr lang="ru-RU" sz="3600" i="1" dirty="0"/>
              <a:t> сто метров </a:t>
            </a:r>
            <a:endParaRPr lang="ru-RU" sz="3600" i="1" dirty="0" smtClean="0"/>
          </a:p>
          <a:p>
            <a:pPr marL="285750" indent="-285750" algn="l">
              <a:buFont typeface="Wingdings" pitchFamily="2" charset="2"/>
              <a:buChar char="Ø"/>
            </a:pPr>
            <a:r>
              <a:rPr lang="ru-RU" sz="3600" i="1" dirty="0" smtClean="0"/>
              <a:t> </a:t>
            </a:r>
            <a:r>
              <a:rPr lang="ru-RU" sz="3600" i="1" dirty="0" err="1" smtClean="0"/>
              <a:t>жгёт</a:t>
            </a:r>
            <a:r>
              <a:rPr lang="ru-RU" sz="3600" i="1" dirty="0" smtClean="0"/>
              <a:t> </a:t>
            </a:r>
            <a:r>
              <a:rPr lang="ru-RU" sz="3600" i="1" dirty="0"/>
              <a:t>костёр </a:t>
            </a:r>
            <a:endParaRPr lang="ru-RU" sz="3600" i="1" dirty="0" smtClean="0"/>
          </a:p>
          <a:p>
            <a:pPr marL="285750" indent="-285750" algn="l">
              <a:buFont typeface="Wingdings" pitchFamily="2" charset="2"/>
              <a:buChar char="Ø"/>
            </a:pPr>
            <a:r>
              <a:rPr lang="ru-RU" sz="3600" i="1" dirty="0" smtClean="0"/>
              <a:t> давай </a:t>
            </a:r>
            <a:r>
              <a:rPr lang="ru-RU" sz="3600" i="1" dirty="0" err="1"/>
              <a:t>попробоваем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 flipV="1">
            <a:off x="685800" y="1962169"/>
            <a:ext cx="7772400" cy="45719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35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504" y="980728"/>
            <a:ext cx="8856984" cy="5760640"/>
          </a:xfrm>
        </p:spPr>
        <p:txBody>
          <a:bodyPr>
            <a:normAutofit/>
          </a:bodyPr>
          <a:lstStyle/>
          <a:p>
            <a:r>
              <a:rPr lang="ru-RU" sz="4400" b="1" i="1" dirty="0"/>
              <a:t>Работая над сочинением,</a:t>
            </a:r>
          </a:p>
          <a:p>
            <a:pPr algn="l"/>
            <a:r>
              <a:rPr lang="ru-RU" sz="4400" dirty="0"/>
              <a:t>1) </a:t>
            </a:r>
            <a:r>
              <a:rPr lang="ru-RU" sz="4400" i="1" dirty="0"/>
              <a:t>сначала составляется план</a:t>
            </a:r>
            <a:r>
              <a:rPr lang="ru-RU" sz="4400" dirty="0"/>
              <a:t>.</a:t>
            </a:r>
          </a:p>
          <a:p>
            <a:pPr algn="l"/>
            <a:r>
              <a:rPr lang="ru-RU" sz="4400" dirty="0"/>
              <a:t>2) </a:t>
            </a:r>
            <a:r>
              <a:rPr lang="ru-RU" sz="4400" i="1" dirty="0"/>
              <a:t>вам помогут тезисы</a:t>
            </a:r>
            <a:r>
              <a:rPr lang="ru-RU" sz="4400" dirty="0"/>
              <a:t>.</a:t>
            </a:r>
          </a:p>
          <a:p>
            <a:pPr algn="l"/>
            <a:r>
              <a:rPr lang="ru-RU" sz="4400" dirty="0"/>
              <a:t>3) </a:t>
            </a:r>
            <a:r>
              <a:rPr lang="ru-RU" sz="4400" i="1" dirty="0"/>
              <a:t>у вас должно быть ясное представление о том, что вы доказываете</a:t>
            </a:r>
            <a:r>
              <a:rPr lang="ru-RU" sz="4400" dirty="0"/>
              <a:t>.</a:t>
            </a:r>
          </a:p>
          <a:p>
            <a:pPr algn="l"/>
            <a:r>
              <a:rPr lang="ru-RU" sz="4400" dirty="0"/>
              <a:t>4) </a:t>
            </a:r>
            <a:r>
              <a:rPr lang="ru-RU" sz="4400" i="1" dirty="0"/>
              <a:t>составьте краткие тезисы</a:t>
            </a:r>
            <a:r>
              <a:rPr lang="ru-RU" sz="4400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16633"/>
            <a:ext cx="9036496" cy="864095"/>
          </a:xfrm>
        </p:spPr>
        <p:txBody>
          <a:bodyPr/>
          <a:lstStyle/>
          <a:p>
            <a:r>
              <a:rPr lang="ru-RU" b="1" dirty="0" smtClean="0"/>
              <a:t>А4 Выберите </a:t>
            </a:r>
            <a:r>
              <a:rPr lang="ru-RU" b="1" dirty="0"/>
              <a:t>грамматически правильное продолжение предложения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86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528" y="0"/>
            <a:ext cx="8640960" cy="6741368"/>
          </a:xfrm>
        </p:spPr>
        <p:txBody>
          <a:bodyPr>
            <a:normAutofit/>
          </a:bodyPr>
          <a:lstStyle/>
          <a:p>
            <a:pPr algn="l"/>
            <a:r>
              <a:rPr lang="ru-RU" sz="4400" b="1" i="1" dirty="0"/>
              <a:t>Слушая песню,</a:t>
            </a:r>
          </a:p>
          <a:p>
            <a:pPr algn="l"/>
            <a:r>
              <a:rPr lang="ru-RU" sz="4400" dirty="0"/>
              <a:t>1) </a:t>
            </a:r>
            <a:r>
              <a:rPr lang="ru-RU" sz="4400" i="1" dirty="0"/>
              <a:t>представляется бескрайняя степь</a:t>
            </a:r>
            <a:r>
              <a:rPr lang="ru-RU" sz="4400" dirty="0"/>
              <a:t>.</a:t>
            </a:r>
          </a:p>
          <a:p>
            <a:pPr algn="l"/>
            <a:r>
              <a:rPr lang="ru-RU" sz="4400" dirty="0"/>
              <a:t>2) </a:t>
            </a:r>
            <a:r>
              <a:rPr lang="ru-RU" sz="4400" i="1" dirty="0"/>
              <a:t>вспоминаешь родные места</a:t>
            </a:r>
            <a:r>
              <a:rPr lang="ru-RU" sz="4400" dirty="0"/>
              <a:t>.</a:t>
            </a:r>
          </a:p>
          <a:p>
            <a:pPr algn="l"/>
            <a:r>
              <a:rPr lang="ru-RU" sz="4400" dirty="0" smtClean="0"/>
              <a:t>3</a:t>
            </a:r>
            <a:r>
              <a:rPr lang="ru-RU" sz="4400" dirty="0"/>
              <a:t>) </a:t>
            </a:r>
            <a:r>
              <a:rPr lang="ru-RU" sz="4400" i="1" dirty="0"/>
              <a:t>у всех стали взволнованными лица</a:t>
            </a:r>
            <a:r>
              <a:rPr lang="ru-RU" sz="4400" dirty="0"/>
              <a:t>.</a:t>
            </a:r>
          </a:p>
          <a:p>
            <a:pPr algn="l"/>
            <a:r>
              <a:rPr lang="ru-RU" sz="4400" dirty="0"/>
              <a:t>4) </a:t>
            </a:r>
            <a:r>
              <a:rPr lang="ru-RU" sz="4400" i="1" dirty="0"/>
              <a:t>мелодия показалась мне знакомой</a:t>
            </a:r>
            <a:r>
              <a:rPr lang="ru-RU" sz="4400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3671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47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512" y="0"/>
            <a:ext cx="8784976" cy="6858000"/>
          </a:xfrm>
        </p:spPr>
        <p:txBody>
          <a:bodyPr>
            <a:noAutofit/>
          </a:bodyPr>
          <a:lstStyle/>
          <a:p>
            <a:pPr algn="l"/>
            <a:r>
              <a:rPr lang="ru-RU" sz="4000" b="1" i="1" dirty="0"/>
              <a:t>Пользуясь обманными движениями,</a:t>
            </a:r>
          </a:p>
          <a:p>
            <a:pPr algn="l"/>
            <a:r>
              <a:rPr lang="ru-RU" sz="4000" dirty="0"/>
              <a:t>1) </a:t>
            </a:r>
            <a:r>
              <a:rPr lang="ru-RU" sz="4000" i="1" dirty="0"/>
              <a:t>не рекомендуется злоупотребление этим приёмом.</a:t>
            </a:r>
          </a:p>
          <a:p>
            <a:pPr algn="l"/>
            <a:r>
              <a:rPr lang="ru-RU" sz="4000" dirty="0"/>
              <a:t>2) </a:t>
            </a:r>
            <a:r>
              <a:rPr lang="ru-RU" sz="4000" i="1" dirty="0"/>
              <a:t>это излюбленный приём волейболистов</a:t>
            </a:r>
            <a:r>
              <a:rPr lang="ru-RU" sz="4000" dirty="0"/>
              <a:t>.</a:t>
            </a:r>
          </a:p>
          <a:p>
            <a:pPr algn="l"/>
            <a:r>
              <a:rPr lang="ru-RU" sz="4000" dirty="0"/>
              <a:t>3) </a:t>
            </a:r>
            <a:r>
              <a:rPr lang="ru-RU" sz="4000" i="1" dirty="0"/>
              <a:t>этот приём позволяет застать соперников врасплох</a:t>
            </a:r>
            <a:r>
              <a:rPr lang="ru-RU" sz="4000" dirty="0"/>
              <a:t>.</a:t>
            </a:r>
          </a:p>
          <a:p>
            <a:pPr algn="l"/>
            <a:r>
              <a:rPr lang="ru-RU" sz="4000" dirty="0"/>
              <a:t>4) </a:t>
            </a:r>
            <a:r>
              <a:rPr lang="ru-RU" sz="4000" i="1" dirty="0"/>
              <a:t>можно застать соперника врасплох</a:t>
            </a:r>
            <a:r>
              <a:rPr lang="ru-RU" sz="4000" dirty="0" smtClean="0"/>
              <a:t>. 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55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5472608"/>
          </a:xfrm>
        </p:spPr>
        <p:txBody>
          <a:bodyPr>
            <a:noAutofit/>
          </a:bodyPr>
          <a:lstStyle/>
          <a:p>
            <a:pPr marL="514350" indent="-514350" algn="l">
              <a:buAutoNum type="arabicParenR"/>
            </a:pPr>
            <a:r>
              <a:rPr lang="ru-RU" sz="3200" i="1" dirty="0" smtClean="0"/>
              <a:t>Вопреки приказа директора спорткомплекса соревнования отменили.</a:t>
            </a:r>
          </a:p>
          <a:p>
            <a:pPr marL="514350" indent="-514350" algn="l">
              <a:buAutoNum type="arabicParenR"/>
            </a:pPr>
            <a:r>
              <a:rPr lang="ru-RU" sz="3200" i="1" dirty="0"/>
              <a:t>Русские поэты 19-20 веков знали и использовали народную </a:t>
            </a:r>
            <a:r>
              <a:rPr lang="ru-RU" sz="3200" i="1" dirty="0" smtClean="0"/>
              <a:t>символику.</a:t>
            </a:r>
          </a:p>
          <a:p>
            <a:pPr marL="514350" indent="-514350" algn="l">
              <a:buAutoNum type="arabicParenR"/>
            </a:pPr>
            <a:r>
              <a:rPr lang="ru-RU" sz="3200" i="1" dirty="0" smtClean="0"/>
              <a:t>На </a:t>
            </a:r>
            <a:r>
              <a:rPr lang="ru-RU" sz="3200" i="1" dirty="0"/>
              <a:t>совещании обсуждались вопросы улучшения качества продукции и нет </a:t>
            </a:r>
            <a:r>
              <a:rPr lang="ru-RU" sz="3200" i="1" dirty="0" smtClean="0"/>
              <a:t>ли возможности </a:t>
            </a:r>
            <a:r>
              <a:rPr lang="ru-RU" sz="3200" i="1" dirty="0"/>
              <a:t>снизить её себестоимость</a:t>
            </a:r>
            <a:r>
              <a:rPr lang="ru-RU" sz="3200" i="1" dirty="0" smtClean="0"/>
              <a:t>.</a:t>
            </a:r>
          </a:p>
          <a:p>
            <a:pPr marL="514350" indent="-514350" algn="l">
              <a:buAutoNum type="arabicParenR"/>
            </a:pPr>
            <a:r>
              <a:rPr lang="ru-RU" sz="3200" i="1" dirty="0"/>
              <a:t>Все, кто хоть раз побывал в Петербурге, никогда не забудет его строгой красоты.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864095"/>
          </a:xfrm>
        </p:spPr>
        <p:txBody>
          <a:bodyPr/>
          <a:lstStyle/>
          <a:p>
            <a:r>
              <a:rPr lang="ru-RU" b="1" dirty="0" smtClean="0"/>
              <a:t>А5 предложения </a:t>
            </a:r>
            <a:r>
              <a:rPr lang="ru-RU" b="1" dirty="0"/>
              <a:t>с грамматической ошибкой.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208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12968" cy="6741368"/>
          </a:xfrm>
        </p:spPr>
        <p:txBody>
          <a:bodyPr>
            <a:normAutofit lnSpcReduction="10000"/>
          </a:bodyPr>
          <a:lstStyle/>
          <a:p>
            <a:pPr marL="285750" indent="-285750" algn="l">
              <a:buFont typeface="Wingdings" pitchFamily="2" charset="2"/>
              <a:buChar char="Ø"/>
            </a:pPr>
            <a:r>
              <a:rPr lang="ru-RU" sz="3200" dirty="0" smtClean="0"/>
              <a:t> </a:t>
            </a:r>
            <a:r>
              <a:rPr lang="ru-RU" sz="3600" i="1" dirty="0" smtClean="0"/>
              <a:t>Согласно </a:t>
            </a:r>
            <a:r>
              <a:rPr lang="ru-RU" sz="3600" i="1" dirty="0"/>
              <a:t>приказа сотрудник был переведён на другую </a:t>
            </a:r>
            <a:r>
              <a:rPr lang="ru-RU" sz="3600" i="1" dirty="0" smtClean="0"/>
              <a:t>работу.</a:t>
            </a:r>
          </a:p>
          <a:p>
            <a:pPr marL="285750" lvl="0" indent="-285750" algn="l">
              <a:buFont typeface="Wingdings" pitchFamily="2" charset="2"/>
              <a:buChar char="Ø"/>
            </a:pPr>
            <a:r>
              <a:rPr lang="ru-RU" sz="3600" i="1" dirty="0" smtClean="0"/>
              <a:t> Нередко </a:t>
            </a:r>
            <a:r>
              <a:rPr lang="ru-RU" sz="3600" i="1" dirty="0"/>
              <a:t>высказывается критика того, что мы слишком мало работаем</a:t>
            </a:r>
            <a:r>
              <a:rPr lang="ru-RU" sz="3600" i="1" dirty="0" smtClean="0"/>
              <a:t>.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ru-RU" sz="3600" i="1" dirty="0" smtClean="0"/>
              <a:t> Представитель </a:t>
            </a:r>
            <a:r>
              <a:rPr lang="ru-RU" sz="3600" i="1" dirty="0"/>
              <a:t>прокуратуры доказал о том, что именно подсудимый совершил кражу.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ru-RU" sz="3600" i="1" dirty="0" smtClean="0"/>
              <a:t> Все</a:t>
            </a:r>
            <a:r>
              <a:rPr lang="ru-RU" sz="3600" i="1" dirty="0"/>
              <a:t>, кто хотел поехать на родину С. Есенина, сделал это без проблем.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ru-RU" sz="3600" i="1" dirty="0" smtClean="0"/>
              <a:t> Одним </a:t>
            </a:r>
            <a:r>
              <a:rPr lang="ru-RU" sz="3600" i="1" dirty="0"/>
              <a:t>из русских писателей, подробно описавшего русский быт, был Иван Бунин.</a:t>
            </a:r>
          </a:p>
          <a:p>
            <a:pPr marL="285750" lvl="0" indent="-285750" algn="l">
              <a:buFontTx/>
              <a:buChar char="-"/>
            </a:pPr>
            <a:endParaRPr lang="ru-RU" dirty="0"/>
          </a:p>
          <a:p>
            <a:pPr marL="285750" indent="-285750" algn="l">
              <a:buFontTx/>
              <a:buChar char="-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 flipV="1">
            <a:off x="685800" y="1962169"/>
            <a:ext cx="7772400" cy="4571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46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9036496" cy="6552728"/>
          </a:xfrm>
        </p:spPr>
        <p:txBody>
          <a:bodyPr>
            <a:noAutofit/>
          </a:bodyPr>
          <a:lstStyle/>
          <a:p>
            <a:pPr marL="285750" lvl="0" indent="-285750" algn="l">
              <a:buFont typeface="Wingdings" pitchFamily="2" charset="2"/>
              <a:buChar char="Ø"/>
            </a:pPr>
            <a:r>
              <a:rPr lang="ru-RU" sz="3200" i="1" dirty="0"/>
              <a:t>Чацкий нанёс удар обществу, ненавидевшему инакомыслие и ко­торое стояло на позициях крепостничества.</a:t>
            </a:r>
          </a:p>
          <a:p>
            <a:pPr marL="285750" lvl="0" indent="-285750" algn="l">
              <a:buFont typeface="Wingdings" pitchFamily="2" charset="2"/>
              <a:buChar char="Ø"/>
            </a:pPr>
            <a:r>
              <a:rPr lang="ru-RU" sz="3200" i="1" dirty="0"/>
              <a:t>Присутствующие на лекции попросили объяснить им о роли лите­ратуры.</a:t>
            </a:r>
          </a:p>
          <a:p>
            <a:pPr marL="285750" lvl="0" indent="-285750" algn="l">
              <a:buFont typeface="Wingdings" pitchFamily="2" charset="2"/>
              <a:buChar char="Ø"/>
            </a:pPr>
            <a:r>
              <a:rPr lang="ru-RU" sz="3200" i="1" dirty="0"/>
              <a:t>Выпускник представил свой дипломный проект согласно срока.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ru-RU" sz="3200" i="1" dirty="0"/>
              <a:t>Большой успех имела прочитанная лекция для студентов.</a:t>
            </a:r>
          </a:p>
          <a:p>
            <a:pPr marL="285750" lvl="0" indent="-285750" algn="l">
              <a:buFont typeface="Wingdings" pitchFamily="2" charset="2"/>
              <a:buChar char="Ø"/>
            </a:pPr>
            <a:r>
              <a:rPr lang="ru-RU" sz="3200" i="1" dirty="0"/>
              <a:t>Автор показывает героя своего времени и как общество влияет на него.</a:t>
            </a:r>
          </a:p>
          <a:p>
            <a:pPr marL="285750" lvl="0" indent="-285750" algn="l">
              <a:buFont typeface="Wingdings" pitchFamily="2" charset="2"/>
              <a:buChar char="Ø"/>
            </a:pPr>
            <a:r>
              <a:rPr lang="ru-RU" sz="3200" i="1" dirty="0"/>
              <a:t>Своевременно оплачивайте за проезд.</a:t>
            </a:r>
          </a:p>
          <a:p>
            <a:endParaRPr lang="ru-RU" sz="32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26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304</TotalTime>
  <Words>920</Words>
  <Application>Microsoft Office PowerPoint</Application>
  <PresentationFormat>Экран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Горизонт</vt:lpstr>
      <vt:lpstr>Подготовка к КДР</vt:lpstr>
      <vt:lpstr>А3 ошибки в образовании формы слова</vt:lpstr>
      <vt:lpstr> </vt:lpstr>
      <vt:lpstr>А4 Выберите грамматически правильное продолжение предложения</vt:lpstr>
      <vt:lpstr>Презентация PowerPoint</vt:lpstr>
      <vt:lpstr>Презентация PowerPoint</vt:lpstr>
      <vt:lpstr>А5 предложения с грамматической ошибкой.</vt:lpstr>
      <vt:lpstr>Презентация PowerPoint</vt:lpstr>
      <vt:lpstr>Презентация PowerPoint</vt:lpstr>
      <vt:lpstr>А6 сложноподчинённые предложения, В которых нельзя заменить придаточную часть обособленным определением, выраженным причастным оборотом? </vt:lpstr>
      <vt:lpstr>Презентация PowerPoint</vt:lpstr>
      <vt:lpstr>  </vt:lpstr>
      <vt:lpstr>А20 Укажите правильное объяснение постановки запятой или её отсутствия в предложении.</vt:lpstr>
      <vt:lpstr>А21 В каком варианте ответа правильно указаны все цифры, на месте которых в предложении должны стоять запятые?</vt:lpstr>
      <vt:lpstr>А22 В каком варианте ответа правильно указаны все цифры, на месте которых в предложении должны стоять запятые?</vt:lpstr>
      <vt:lpstr>А23 Укажите предложение, в котором нужно поставить одну запятую.  </vt:lpstr>
      <vt:lpstr>А24 Как объяснить постановку двоеточия в данном предложении?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А3 Укажите пример с ошибкой в образовании формы слова</dc:title>
  <dc:creator>Лариса</dc:creator>
  <cp:lastModifiedBy>Лариса</cp:lastModifiedBy>
  <cp:revision>21</cp:revision>
  <dcterms:created xsi:type="dcterms:W3CDTF">2012-11-23T15:50:06Z</dcterms:created>
  <dcterms:modified xsi:type="dcterms:W3CDTF">2013-08-31T19:23:34Z</dcterms:modified>
</cp:coreProperties>
</file>