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64" r:id="rId12"/>
    <p:sldId id="265" r:id="rId13"/>
    <p:sldId id="266" r:id="rId14"/>
    <p:sldId id="267" r:id="rId15"/>
    <p:sldId id="268" r:id="rId16"/>
    <p:sldId id="275" r:id="rId17"/>
    <p:sldId id="269" r:id="rId18"/>
    <p:sldId id="270" r:id="rId19"/>
    <p:sldId id="271" r:id="rId20"/>
    <p:sldId id="272" r:id="rId21"/>
    <p:sldId id="276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702C-8BD2-4D77-839E-B8F459535E7B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AF9E-4866-42F2-99A2-0BE393CA9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Изобразительно-выразительные средства языка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Эпитет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Статные осины высоко лепечут над вами.</a:t>
            </a:r>
          </a:p>
          <a:p>
            <a:r>
              <a:rPr lang="ru-RU" dirty="0" smtClean="0"/>
              <a:t>Ясные, хрустальные звуки колоколов один за другим покатились вниз.</a:t>
            </a:r>
          </a:p>
          <a:p>
            <a:r>
              <a:rPr lang="ru-RU" dirty="0" smtClean="0"/>
              <a:t>Воздух чист и свеж, как поцелуй ребенка.</a:t>
            </a:r>
          </a:p>
          <a:p>
            <a:r>
              <a:rPr lang="ru-RU" dirty="0" smtClean="0"/>
              <a:t>Сквозь волнистые туманы пробирается луна,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На печальные поляны льет печально свет 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Постоянные эпитеты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/>
              <a:t>ш</a:t>
            </a:r>
            <a:r>
              <a:rPr lang="ru-RU" sz="4400" dirty="0" smtClean="0"/>
              <a:t>ирокое, чистое поле</a:t>
            </a:r>
          </a:p>
          <a:p>
            <a:r>
              <a:rPr lang="ru-RU" sz="4400" dirty="0"/>
              <a:t>с</a:t>
            </a:r>
            <a:r>
              <a:rPr lang="ru-RU" sz="4400" dirty="0" smtClean="0"/>
              <a:t>олнце красное</a:t>
            </a:r>
          </a:p>
          <a:p>
            <a:r>
              <a:rPr lang="ru-RU" sz="4400" dirty="0"/>
              <a:t>в</a:t>
            </a:r>
            <a:r>
              <a:rPr lang="ru-RU" sz="4400" dirty="0" smtClean="0"/>
              <a:t>етры буйные</a:t>
            </a:r>
          </a:p>
          <a:p>
            <a:r>
              <a:rPr lang="ru-RU" sz="4400" dirty="0"/>
              <a:t>с</a:t>
            </a:r>
            <a:r>
              <a:rPr lang="ru-RU" sz="4400" dirty="0" smtClean="0"/>
              <a:t>тепи широкие, раздольные</a:t>
            </a:r>
          </a:p>
          <a:p>
            <a:r>
              <a:rPr lang="ru-RU" sz="4400" dirty="0"/>
              <a:t>т</a:t>
            </a:r>
            <a:r>
              <a:rPr lang="ru-RU" sz="4400" dirty="0" smtClean="0"/>
              <a:t>рескучий мороз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Олицетворение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Олицетворение</a:t>
            </a:r>
            <a:r>
              <a:rPr lang="ru-RU" sz="4000" dirty="0" smtClean="0"/>
              <a:t> – троп, состоящий в том, что неодушевленному предмету, отвлеченному понятию приписываются качества или действия, присущие человеку, - дар речи, способность мыслить и чувствовать.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Олицетворение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Сбежались отовсюду облака. Окружили они, поймали и закрыли солнце. Но оно упрямо вырывалось то в одну, то в другую дыру.</a:t>
            </a:r>
          </a:p>
          <a:p>
            <a:r>
              <a:rPr lang="ru-RU" dirty="0" smtClean="0"/>
              <a:t>Спит черемуха в белой накидке.</a:t>
            </a:r>
          </a:p>
          <a:p>
            <a:r>
              <a:rPr lang="ru-RU" dirty="0" smtClean="0"/>
              <a:t>На родину тянется туча, чтоб только поплакать над ней.</a:t>
            </a:r>
            <a:endParaRPr lang="ru-RU" dirty="0"/>
          </a:p>
        </p:txBody>
      </p:sp>
      <p:pic>
        <p:nvPicPr>
          <p:cNvPr id="8194" name="Picture 2" descr="http://ts1.mm.bing.net/images/thumbnail.aspx?q=4680256426804200&amp;id=7640a5507ad581ae1906a72d3924d4a0&amp;url=http%3a%2f%2fsigils.ru%2fsymbols%2fimg%2foblak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14884"/>
            <a:ext cx="285750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Метонимия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Метонимия </a:t>
            </a:r>
            <a:r>
              <a:rPr lang="ru-RU" sz="4400" dirty="0" smtClean="0"/>
              <a:t>– употребление названия одного предмета вместо названия другого предмета на основании внешней или внутренней связи между ними.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Метонимия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ru-RU" sz="4000" dirty="0" smtClean="0"/>
              <a:t>Все флаги в гости будут к нам…</a:t>
            </a:r>
          </a:p>
          <a:p>
            <a:r>
              <a:rPr lang="ru-RU" sz="4000" dirty="0" smtClean="0"/>
              <a:t>Прошли гуськом последние посетители дворца-музея – полушубки, чуйки, ватные куртки. (А.Н.Толстой)</a:t>
            </a:r>
          </a:p>
          <a:p>
            <a:r>
              <a:rPr lang="ru-RU" sz="4000" dirty="0" smtClean="0"/>
              <a:t>Ну, скушай же еще тарелочку, мой милый! (И.А.Крылов)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Метонимия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Париж волнуется.</a:t>
            </a:r>
          </a:p>
          <a:p>
            <a:r>
              <a:rPr lang="ru-RU" sz="4000" dirty="0" smtClean="0"/>
              <a:t>Что, прошло у вас горло?</a:t>
            </a:r>
          </a:p>
          <a:p>
            <a:r>
              <a:rPr lang="ru-RU" sz="4000" i="1" dirty="0" smtClean="0"/>
              <a:t>Недаром помнит вся Россия / Про день Бородина!</a:t>
            </a:r>
            <a:r>
              <a:rPr lang="ru-RU" sz="4000" dirty="0" smtClean="0"/>
              <a:t> </a:t>
            </a:r>
          </a:p>
          <a:p>
            <a:r>
              <a:rPr lang="ru-RU" sz="4000" dirty="0" smtClean="0"/>
              <a:t>Читаю Пушкина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Синекдоха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Синекдоха </a:t>
            </a:r>
            <a:r>
              <a:rPr lang="ru-RU" sz="4000" dirty="0" smtClean="0"/>
              <a:t>– вид метонимии, состоящий в перенесении значения с одного предмета на другой по признаку количественного между ними отношения.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Синекдоха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 на русского солдата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Брат-француз, британец-брат,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Брат-поляк и все подряд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С дружбой будто виноватой,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Но сердечною глядят…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А.Т.Твардовский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Синекдоха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Скажи-ка, дядя, ведь не даром Москва, спаленная пожаром, французу отдана... </a:t>
            </a:r>
          </a:p>
          <a:p>
            <a:r>
              <a:rPr lang="ru-RU" dirty="0" smtClean="0"/>
              <a:t>Отсель грозить мы будем шведу</a:t>
            </a:r>
          </a:p>
          <a:p>
            <a:r>
              <a:rPr lang="ru-RU" dirty="0" smtClean="0"/>
              <a:t>"Пожарские, Минины, Дионисии, Филареты, Палицыны, Трубецкие и множество других верных сынов России... стекаются, ополчаются, гремят и Москву от бедствий, Россию от ига иноплеменных освобождают." (</a:t>
            </a:r>
            <a:r>
              <a:rPr lang="ru-RU" b="1" dirty="0" smtClean="0"/>
              <a:t>"Опыты"</a:t>
            </a:r>
            <a:r>
              <a:rPr lang="ru-RU" dirty="0" smtClean="0"/>
              <a:t> - Перевощикова)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Сравнение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Сравнение</a:t>
            </a:r>
            <a:r>
              <a:rPr lang="ru-RU" sz="4000" dirty="0" smtClean="0"/>
              <a:t> – троп, состоящий в уподоблении одного предмета другому на основании общего у них признака.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Гипербола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Гипербола состоит в чрезмерном, иногда до неестественности, увеличении предметов или действий, с целью сделать их более выразительными и через это усилить впечатление от них: безбрежное море; на поле битвы горы трупов.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Гипербола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Державин следующими чертами изображает подвиги Суворова: </a:t>
            </a:r>
          </a:p>
          <a:p>
            <a:pPr>
              <a:buNone/>
            </a:pPr>
            <a:r>
              <a:rPr lang="ru-RU" dirty="0" smtClean="0"/>
              <a:t>    Вихрь полуночный - летит богатырь! Тьма от чела его, с посвиста пыль! Молнии от взоров бегут впереди, Дубы грядою лежат позади. Ступит на горы - </a:t>
            </a:r>
            <a:r>
              <a:rPr lang="ru-RU" dirty="0" err="1" smtClean="0"/>
              <a:t>горы</a:t>
            </a:r>
            <a:r>
              <a:rPr lang="ru-RU" dirty="0" smtClean="0"/>
              <a:t> трещат; Ляжет на воды - бездны кипят; Граду коснется - град упадает, Башни рукою за </a:t>
            </a:r>
            <a:r>
              <a:rPr lang="ru-RU" dirty="0" err="1" smtClean="0"/>
              <a:t>облак</a:t>
            </a:r>
            <a:r>
              <a:rPr lang="ru-RU" dirty="0" smtClean="0"/>
              <a:t> кидает.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Литота</a:t>
            </a:r>
            <a:r>
              <a:rPr lang="ru-RU" dirty="0" smtClean="0"/>
              <a:t> </a:t>
            </a:r>
            <a:r>
              <a:rPr lang="ru-RU" dirty="0" smtClean="0"/>
              <a:t>– образное выражение, в котором содержится художественное преуменьшение силы, значения изображаемого предмета.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 smtClean="0"/>
              <a:t>Э</a:t>
            </a:r>
            <a:r>
              <a:rPr lang="ru-RU" dirty="0" smtClean="0"/>
              <a:t>то </a:t>
            </a:r>
            <a:r>
              <a:rPr lang="ru-RU" dirty="0" smtClean="0"/>
              <a:t>не стоит выеденного яйца; его от земли не видать (малорослого). </a:t>
            </a:r>
          </a:p>
          <a:p>
            <a:r>
              <a:rPr lang="ru-RU" sz="3600" dirty="0" smtClean="0"/>
              <a:t>Какие крохотные коровки! Есть, право, менее булавочной головки! (Крылов</a:t>
            </a:r>
            <a:r>
              <a:rPr lang="ru-RU" dirty="0" smtClean="0"/>
              <a:t>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Великолепными коврами, блестя на солнце, снег лежит</a:t>
            </a:r>
          </a:p>
          <a:p>
            <a:r>
              <a:rPr lang="ru-RU" dirty="0" smtClean="0"/>
              <a:t>Снежная пыль столбом стоит в воздухе.</a:t>
            </a:r>
          </a:p>
          <a:p>
            <a:endParaRPr lang="ru-RU" dirty="0"/>
          </a:p>
        </p:txBody>
      </p:sp>
      <p:pic>
        <p:nvPicPr>
          <p:cNvPr id="31746" name="Picture 2" descr="http://ts3.mm.bing.net/images/thumbnail.aspx?q=4881385447620690&amp;id=9a35a823d414dbcd7d4f5e3cb6cb6efe&amp;url=http%3a%2f%2fwww.activeclub.com.ua%2fmodules%2fgallery%2fd%2f3119-2%2f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429000"/>
            <a:ext cx="542928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Внизу, как зеркало стальное, синеют озера струи.</a:t>
            </a:r>
          </a:p>
          <a:p>
            <a:r>
              <a:rPr lang="ru-RU" dirty="0" smtClean="0"/>
              <a:t>Под ним, как океан, синеет степь кругом.</a:t>
            </a:r>
          </a:p>
          <a:p>
            <a:r>
              <a:rPr lang="ru-RU" dirty="0" smtClean="0"/>
              <a:t>С высоты мне виднелась Москва, что муравейник.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http://ts2.mm.bing.net/images/thumbnail.aspx?q=4563171330361581&amp;id=a7cdc2623e4f59e87dc8c3b36c96e80d&amp;url=http%3a%2f%2fwww.solnet.ee%2fgames%2fpic10%2fkonkurs5%2fp39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929066"/>
            <a:ext cx="401479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Метафора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Метафора</a:t>
            </a:r>
            <a:r>
              <a:rPr lang="ru-RU" sz="4400" dirty="0" smtClean="0"/>
              <a:t> – употребление слова в переносном значении на основе сходства в каком-либо отношении двух предметов или явлений.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Метафора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одошва горы</a:t>
            </a:r>
          </a:p>
          <a:p>
            <a:r>
              <a:rPr lang="ru-RU" sz="4000" dirty="0"/>
              <a:t>я</a:t>
            </a:r>
            <a:r>
              <a:rPr lang="ru-RU" sz="4000" dirty="0" smtClean="0"/>
              <a:t>зык пламени</a:t>
            </a:r>
          </a:p>
          <a:p>
            <a:r>
              <a:rPr lang="ru-RU" sz="4000" dirty="0"/>
              <a:t>у</a:t>
            </a:r>
            <a:r>
              <a:rPr lang="ru-RU" sz="4000" dirty="0" smtClean="0"/>
              <a:t>лыбка природы</a:t>
            </a:r>
          </a:p>
          <a:p>
            <a:r>
              <a:rPr lang="ru-RU" sz="4000" dirty="0"/>
              <a:t>п</a:t>
            </a:r>
            <a:r>
              <a:rPr lang="ru-RU" sz="4000" dirty="0" smtClean="0"/>
              <a:t>оле деятельности</a:t>
            </a:r>
          </a:p>
          <a:p>
            <a:r>
              <a:rPr lang="ru-RU" sz="4000" dirty="0"/>
              <a:t>г</a:t>
            </a:r>
            <a:r>
              <a:rPr lang="ru-RU" sz="4000" dirty="0" smtClean="0"/>
              <a:t>олос будущего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</a:t>
            </a:r>
            <a:r>
              <a:rPr lang="ru-RU" b="1" dirty="0" smtClean="0"/>
              <a:t>етафора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Горит костер рябины красной.</a:t>
            </a:r>
          </a:p>
          <a:p>
            <a:r>
              <a:rPr lang="ru-RU" dirty="0" smtClean="0"/>
              <a:t>Отговорила роща золотая березовым веселым языком.</a:t>
            </a:r>
          </a:p>
          <a:p>
            <a:r>
              <a:rPr lang="ru-RU" dirty="0" smtClean="0"/>
              <a:t>В багрец и золото одетые леса.</a:t>
            </a:r>
          </a:p>
          <a:p>
            <a:endParaRPr lang="ru-RU" dirty="0"/>
          </a:p>
        </p:txBody>
      </p:sp>
      <p:pic>
        <p:nvPicPr>
          <p:cNvPr id="13316" name="Picture 4" descr="http://ts3.mm.bing.net/images/thumbnail.aspx?q=4697358978908678&amp;id=af7ac6e5ac199a3fc56d27492e698fc7&amp;url=http%3a%2f%2fbasik.ru%2fimages%2fautumn_foto%2f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14752"/>
            <a:ext cx="335758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Эпитет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b="1" dirty="0" smtClean="0"/>
              <a:t>Эпитет</a:t>
            </a:r>
            <a:r>
              <a:rPr lang="ru-RU" sz="4400" dirty="0" smtClean="0"/>
              <a:t> – художественное, образное определение, позволяющее более ярко характеризовать свойства, качества предмета или явления.</a:t>
            </a:r>
            <a:r>
              <a:rPr lang="ru-RU" sz="4400" i="1" dirty="0" smtClean="0"/>
              <a:t> Ве</a:t>
            </a:r>
            <a:r>
              <a:rPr lang="ru-RU" sz="4400" b="1" i="1" dirty="0" smtClean="0"/>
              <a:t>с</a:t>
            </a:r>
            <a:r>
              <a:rPr lang="ru-RU" sz="4400" i="1" dirty="0" smtClean="0"/>
              <a:t>елым</a:t>
            </a:r>
            <a:r>
              <a:rPr lang="ru-RU" sz="4400" b="1" dirty="0" smtClean="0"/>
              <a:t> тр</a:t>
            </a:r>
            <a:r>
              <a:rPr lang="ru-RU" sz="4400" dirty="0" smtClean="0"/>
              <a:t>е</a:t>
            </a:r>
            <a:r>
              <a:rPr lang="ru-RU" sz="4400" b="1" dirty="0" smtClean="0"/>
              <a:t>ск</a:t>
            </a:r>
            <a:r>
              <a:rPr lang="ru-RU" sz="4400" dirty="0" smtClean="0"/>
              <a:t>ом </a:t>
            </a:r>
            <a:r>
              <a:rPr lang="ru-RU" sz="4400" b="1" dirty="0" smtClean="0"/>
              <a:t>тр</a:t>
            </a:r>
            <a:r>
              <a:rPr lang="ru-RU" sz="4400" dirty="0" smtClean="0"/>
              <a:t>е</a:t>
            </a:r>
            <a:r>
              <a:rPr lang="ru-RU" sz="4400" b="1" dirty="0" smtClean="0"/>
              <a:t>щ</a:t>
            </a:r>
            <a:r>
              <a:rPr lang="ru-RU" sz="4400" dirty="0" smtClean="0"/>
              <a:t>и</a:t>
            </a:r>
            <a:r>
              <a:rPr lang="ru-RU" sz="4400" b="1" dirty="0" smtClean="0"/>
              <a:t>т</a:t>
            </a:r>
            <a:r>
              <a:rPr lang="ru-RU" sz="4400" dirty="0" smtClean="0"/>
              <a:t> за</a:t>
            </a:r>
            <a:r>
              <a:rPr lang="ru-RU" sz="4400" b="1" dirty="0" smtClean="0"/>
              <a:t>т</a:t>
            </a:r>
            <a:r>
              <a:rPr lang="ru-RU" sz="4400" dirty="0" smtClean="0"/>
              <a:t>о</a:t>
            </a:r>
            <a:r>
              <a:rPr lang="ru-RU" sz="4400" b="1" dirty="0" smtClean="0"/>
              <a:t>п</a:t>
            </a:r>
            <a:r>
              <a:rPr lang="ru-RU" sz="4400" dirty="0" smtClean="0"/>
              <a:t>ленная </a:t>
            </a:r>
            <a:r>
              <a:rPr lang="ru-RU" sz="4400" b="1" dirty="0" smtClean="0"/>
              <a:t>п</a:t>
            </a:r>
            <a:r>
              <a:rPr lang="ru-RU" sz="4400" dirty="0" smtClean="0"/>
              <a:t>е</a:t>
            </a:r>
            <a:r>
              <a:rPr lang="ru-RU" sz="4400" b="1" dirty="0" smtClean="0"/>
              <a:t>ч</a:t>
            </a:r>
            <a:r>
              <a:rPr lang="ru-RU" sz="4400" dirty="0" smtClean="0"/>
              <a:t>ь.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Стихотворение К.Бальмонта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ru-RU" sz="2000" dirty="0" smtClean="0"/>
              <a:t>          Ангелы </a:t>
            </a:r>
            <a:r>
              <a:rPr lang="ru-RU" sz="2000" dirty="0" smtClean="0"/>
              <a:t>опальные,                                   Взоры полусонные,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     Светлые</a:t>
            </a:r>
            <a:r>
              <a:rPr lang="ru-RU" sz="2000" dirty="0" smtClean="0"/>
              <a:t>, печальные,                               Нежные, влюбленные,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</a:t>
            </a:r>
            <a:r>
              <a:rPr lang="ru-RU" sz="2000" dirty="0" smtClean="0"/>
              <a:t>     </a:t>
            </a:r>
            <a:r>
              <a:rPr lang="ru-RU" sz="2000" dirty="0" smtClean="0"/>
              <a:t>Блики погребальные                               Дымкой окаймленные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 </a:t>
            </a:r>
            <a:r>
              <a:rPr lang="ru-RU" sz="2000" dirty="0" smtClean="0"/>
              <a:t>    Тающих </a:t>
            </a:r>
            <a:r>
              <a:rPr lang="ru-RU" sz="2000" dirty="0" smtClean="0"/>
              <a:t>свечей –                                    </a:t>
            </a:r>
            <a:r>
              <a:rPr lang="ru-RU" sz="2000" dirty="0" smtClean="0"/>
              <a:t>   </a:t>
            </a:r>
            <a:r>
              <a:rPr lang="ru-RU" sz="2000" dirty="0" smtClean="0"/>
              <a:t>Тонкие черты.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</a:t>
            </a:r>
            <a:r>
              <a:rPr lang="ru-RU" sz="2000" dirty="0" smtClean="0"/>
              <a:t>     Грустные</a:t>
            </a:r>
            <a:r>
              <a:rPr lang="ru-RU" sz="2000" dirty="0" smtClean="0"/>
              <a:t>, безбольные,                         </a:t>
            </a:r>
            <a:r>
              <a:rPr lang="ru-RU" sz="2000" dirty="0" smtClean="0"/>
              <a:t>   </a:t>
            </a:r>
            <a:r>
              <a:rPr lang="ru-RU" sz="2000" dirty="0" smtClean="0"/>
              <a:t>То мои несмелые,	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</a:t>
            </a:r>
            <a:r>
              <a:rPr lang="ru-RU" sz="2000" dirty="0" smtClean="0"/>
              <a:t>     </a:t>
            </a:r>
            <a:r>
              <a:rPr lang="ru-RU" sz="2000" dirty="0" smtClean="0"/>
              <a:t>Звоны колокольные,                                То воздушно белые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</a:t>
            </a:r>
            <a:r>
              <a:rPr lang="ru-RU" sz="2000" dirty="0" smtClean="0"/>
              <a:t>     Отзвуки </a:t>
            </a:r>
            <a:r>
              <a:rPr lang="ru-RU" sz="2000" dirty="0" smtClean="0"/>
              <a:t>невольные,                                </a:t>
            </a:r>
            <a:r>
              <a:rPr lang="ru-RU" sz="2000" dirty="0" smtClean="0"/>
              <a:t>  </a:t>
            </a:r>
            <a:r>
              <a:rPr lang="ru-RU" sz="2000" dirty="0" smtClean="0"/>
              <a:t>Сладко онемелые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 </a:t>
            </a:r>
            <a:r>
              <a:rPr lang="ru-RU" sz="2000" dirty="0" smtClean="0"/>
              <a:t>    Отсветы </a:t>
            </a:r>
            <a:r>
              <a:rPr lang="ru-RU" sz="2000" dirty="0" smtClean="0"/>
              <a:t>лучей, -                                        Легкие цветы.</a:t>
            </a:r>
          </a:p>
          <a:p>
            <a:pPr algn="just">
              <a:buNone/>
            </a:pP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648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Изобразительно-выразительные средства языка</vt:lpstr>
      <vt:lpstr>Сравнение</vt:lpstr>
      <vt:lpstr>Сравнение</vt:lpstr>
      <vt:lpstr>Сравнение</vt:lpstr>
      <vt:lpstr>Метафора</vt:lpstr>
      <vt:lpstr>Метафора</vt:lpstr>
      <vt:lpstr>Метафора</vt:lpstr>
      <vt:lpstr>Эпитет</vt:lpstr>
      <vt:lpstr>Стихотворение К.Бальмонта</vt:lpstr>
      <vt:lpstr>Эпитет</vt:lpstr>
      <vt:lpstr>Постоянные эпитеты</vt:lpstr>
      <vt:lpstr>Олицетворение</vt:lpstr>
      <vt:lpstr>Олицетворение</vt:lpstr>
      <vt:lpstr>Метонимия</vt:lpstr>
      <vt:lpstr>Метонимия</vt:lpstr>
      <vt:lpstr>Метонимия</vt:lpstr>
      <vt:lpstr>Синекдоха</vt:lpstr>
      <vt:lpstr>Синекдоха</vt:lpstr>
      <vt:lpstr>Синекдоха</vt:lpstr>
      <vt:lpstr>Гипербола</vt:lpstr>
      <vt:lpstr>Гипербола</vt:lpstr>
      <vt:lpstr>Литота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Изобразительно-выразительные средства языка</dc:title>
  <dc:creator>Марина</dc:creator>
  <cp:lastModifiedBy>Марина</cp:lastModifiedBy>
  <cp:revision>30</cp:revision>
  <dcterms:created xsi:type="dcterms:W3CDTF">2012-03-27T10:31:03Z</dcterms:created>
  <dcterms:modified xsi:type="dcterms:W3CDTF">2012-03-30T08:06:59Z</dcterms:modified>
</cp:coreProperties>
</file>