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8" d="100"/>
          <a:sy n="58" d="100"/>
        </p:scale>
        <p:origin x="-101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7D256-0FF7-4698-BC85-A4E09FAA9A6D}" type="datetimeFigureOut">
              <a:rPr lang="ru-RU" smtClean="0"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D378-89B3-45A4-90D4-E5FB86A9F9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6%D0%B5%D0%BB%D1%8C" TargetMode="External"/><Relationship Id="rId2" Type="http://schemas.openxmlformats.org/officeDocument/2006/relationships/hyperlink" Target="http://ru.wikipedia.org/wiki/%D0%A0%D0%B5%D0%B7%D1%83%D0%BB%D1%8C%D1%82%D0%B0%D1%8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F%D1%80%D0%BE%D0%B4%D1%83%D0%BA%D1%8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6775" y="0"/>
            <a:ext cx="4467225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6143644"/>
            <a:ext cx="9001156" cy="7143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Кривцова Антонина Владимировна</a:t>
            </a:r>
          </a:p>
          <a:p>
            <a:r>
              <a:rPr lang="ru-RU" dirty="0" smtClean="0"/>
              <a:t>МБОУ СОШ № 85, г.о. Самара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42844" y="142852"/>
            <a:ext cx="4500594" cy="3143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Проектная деятельность в начальной школе, практика организации в условиях обучения по ФГОС.</a:t>
            </a:r>
            <a:endParaRPr lang="ru-RU" sz="24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Преимущество проектной деятельности в учебном процессе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8429652" cy="4786346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Проектная деятельность активизирует познавательную деятельность учащихся.</a:t>
            </a:r>
          </a:p>
          <a:p>
            <a:pPr lvl="0" algn="just"/>
            <a:r>
              <a:rPr lang="ru-RU" dirty="0"/>
              <a:t>Учит учащихся самостоятельно добывать необходимую информацию, анализировать и синтезировать ее.</a:t>
            </a:r>
          </a:p>
          <a:p>
            <a:pPr lvl="0" algn="just"/>
            <a:r>
              <a:rPr lang="ru-RU" dirty="0"/>
              <a:t>Развивает критическое мышление учащихся.</a:t>
            </a:r>
          </a:p>
          <a:p>
            <a:pPr lvl="0" algn="just"/>
            <a:r>
              <a:rPr lang="ru-RU" dirty="0"/>
              <a:t>Развивает коммуникативные способности учащихся.</a:t>
            </a:r>
          </a:p>
          <a:p>
            <a:pPr lvl="0" algn="just"/>
            <a:r>
              <a:rPr lang="ru-RU" dirty="0"/>
              <a:t>Учит детей работать слаженно, по одному намеченному плану, для достижения единой цели.</a:t>
            </a:r>
          </a:p>
          <a:p>
            <a:pPr lvl="0" algn="just"/>
            <a:r>
              <a:rPr lang="ru-RU" dirty="0"/>
              <a:t>Учить детей преодолевать страх публичного выступления, развивает связную,  красивую устную речь.</a:t>
            </a:r>
          </a:p>
          <a:p>
            <a:pPr lvl="0" algn="just"/>
            <a:r>
              <a:rPr lang="ru-RU" dirty="0"/>
              <a:t>Учить строить умозаключения, выстраивать логические цепочки.</a:t>
            </a:r>
          </a:p>
          <a:p>
            <a:endParaRPr lang="ru-RU" dirty="0"/>
          </a:p>
        </p:txBody>
      </p:sp>
      <p:pic>
        <p:nvPicPr>
          <p:cNvPr id="4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пока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2000240"/>
            <a:ext cx="6286544" cy="3714776"/>
          </a:xfr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Что такое проектная деятельность?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/>
          <a:lstStyle/>
          <a:p>
            <a:r>
              <a:rPr lang="ru-RU" dirty="0" smtClean="0"/>
              <a:t>Проектная </a:t>
            </a:r>
            <a:r>
              <a:rPr lang="ru-RU" dirty="0"/>
              <a:t>деятельность -  это уникальная деятельность, имеющая начало и конец во времени, направленная на достижение заранее </a:t>
            </a:r>
            <a:r>
              <a:rPr lang="ru-RU" dirty="0" smtClean="0"/>
              <a:t>определённого </a:t>
            </a:r>
            <a:r>
              <a:rPr lang="ru-RU" u="sng" dirty="0" smtClean="0">
                <a:hlinkClick r:id="rId2" tooltip="Результат"/>
              </a:rPr>
              <a:t>результата</a:t>
            </a:r>
            <a:r>
              <a:rPr lang="ru-RU" u="sng" dirty="0" smtClean="0"/>
              <a:t> </a:t>
            </a:r>
            <a:r>
              <a:rPr lang="ru-RU" dirty="0" smtClean="0"/>
              <a:t>/ </a:t>
            </a:r>
            <a:r>
              <a:rPr lang="ru-RU" dirty="0" smtClean="0">
                <a:hlinkClick r:id="rId3" tooltip="Цель"/>
              </a:rPr>
              <a:t>цели</a:t>
            </a:r>
            <a:r>
              <a:rPr lang="ru-RU" dirty="0" smtClean="0"/>
              <a:t>, создание определённого</a:t>
            </a:r>
            <a:r>
              <a:rPr lang="ru-RU" dirty="0"/>
              <a:t>, </a:t>
            </a:r>
            <a:r>
              <a:rPr lang="ru-RU" dirty="0" smtClean="0"/>
              <a:t> уникального </a:t>
            </a:r>
            <a:r>
              <a:rPr lang="ru-RU" dirty="0" smtClean="0">
                <a:solidFill>
                  <a:srgbClr val="FF0000"/>
                </a:solidFill>
                <a:hlinkClick r:id="rId4" tooltip="Продукт"/>
              </a:rPr>
              <a:t>продукта</a:t>
            </a:r>
            <a:r>
              <a:rPr lang="ru-RU" dirty="0"/>
              <a:t> 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9144000" cy="616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Информационный вид проекта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21" name="Содержимое 20"/>
          <p:cNvGraphicFramePr>
            <a:graphicFrameLocks noGrp="1"/>
          </p:cNvGraphicFramePr>
          <p:nvPr>
            <p:ph idx="1"/>
          </p:nvPr>
        </p:nvGraphicFramePr>
        <p:xfrm>
          <a:off x="214282" y="1500173"/>
          <a:ext cx="3857652" cy="4286281"/>
        </p:xfrm>
        <a:graphic>
          <a:graphicData uri="http://schemas.openxmlformats.org/drawingml/2006/table">
            <a:tbl>
              <a:tblPr/>
              <a:tblGrid>
                <a:gridCol w="3857652"/>
              </a:tblGrid>
              <a:tr h="5357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Лёгкость выполнения проекта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0495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Лёгкость заключается в том, что учащиеся обрабатывают лишь ту информацию, которая уже есть в информационном пространстве в готовом виде. Они исследуют только готовые данные и презентуют итоги работы над проектом.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4643438" y="1500174"/>
          <a:ext cx="4071966" cy="4313952"/>
        </p:xfrm>
        <a:graphic>
          <a:graphicData uri="http://schemas.openxmlformats.org/drawingml/2006/table">
            <a:tbl>
              <a:tblPr/>
              <a:tblGrid>
                <a:gridCol w="4071966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Важность данного метода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86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Необходимо учить учащихся отбирать необходимую информацию и обрабатывать её. А также  критически оценивать полученные результаты проектной деятельности.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3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Творческий вид проекта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4786314" cy="425769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	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Помогает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творчески подойти к его выполнению.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Результаты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таких проектов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всегда	получаются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оригинальными и интересными. В результате такого проекта, мы видим творческий продукт самореализации учащихся.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428736"/>
            <a:ext cx="2703590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Исследовательский вид проекта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5072066" cy="48291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Данный </a:t>
            </a:r>
            <a:r>
              <a:rPr lang="ru-RU" dirty="0"/>
              <a:t>вид проекта достаточно долгосрочный. Сама суть исследовательского проекта заключается в выдвижении гипотезы по теме исследования, проведение наблюдений, опытов и экспериментов. Данный вид проекта мы с ребятами выполняем один раз в год. Само исследование, его тематика, цели и задачи выбираются в начале учебного года.</a:t>
            </a:r>
          </a:p>
        </p:txBody>
      </p:sp>
      <p:pic>
        <p:nvPicPr>
          <p:cNvPr id="5" name="Рисунок 4" descr="п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857363"/>
            <a:ext cx="3714776" cy="3857653"/>
          </a:xfrm>
          <a:prstGeom prst="rect">
            <a:avLst/>
          </a:prstGeom>
        </p:spPr>
      </p:pic>
      <p:pic>
        <p:nvPicPr>
          <p:cNvPr id="6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Формы организации проектной деятельности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Индивидуальная</a:t>
            </a:r>
            <a:r>
              <a:rPr lang="ru-RU" dirty="0" smtClean="0"/>
              <a:t>		</a:t>
            </a:r>
            <a:r>
              <a:rPr lang="ru-RU" b="1" dirty="0" smtClean="0"/>
              <a:t>Парная или   							       групповая</a:t>
            </a:r>
            <a:endParaRPr lang="ru-RU" b="1" dirty="0"/>
          </a:p>
        </p:txBody>
      </p:sp>
      <p:pic>
        <p:nvPicPr>
          <p:cNvPr id="4" name="Рисунок 3" descr="уч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000373"/>
            <a:ext cx="3071834" cy="2071702"/>
          </a:xfrm>
          <a:prstGeom prst="rect">
            <a:avLst/>
          </a:prstGeom>
        </p:spPr>
      </p:pic>
      <p:pic>
        <p:nvPicPr>
          <p:cNvPr id="5" name="Рисунок 4" descr="уч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000372"/>
            <a:ext cx="3657600" cy="2194560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 rot="5400000">
            <a:off x="1535885" y="246458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6715140" y="278605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Этапы работы над проектом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525963"/>
          </a:xfrm>
        </p:spPr>
        <p:txBody>
          <a:bodyPr/>
          <a:lstStyle/>
          <a:p>
            <a:pPr>
              <a:buNone/>
            </a:pPr>
            <a:r>
              <a:rPr lang="ru-RU" sz="2400" dirty="0"/>
              <a:t>	</a:t>
            </a:r>
            <a:r>
              <a:rPr lang="ru-RU" sz="2400" dirty="0" smtClean="0"/>
              <a:t>1</a:t>
            </a:r>
            <a:r>
              <a:rPr lang="ru-RU" dirty="0" smtClean="0"/>
              <a:t>. </a:t>
            </a:r>
            <a:r>
              <a:rPr lang="ru-RU" sz="2400" dirty="0" smtClean="0"/>
              <a:t>Выбор темы				</a:t>
            </a:r>
            <a:r>
              <a:rPr lang="ru-RU" sz="2400" dirty="0"/>
              <a:t> 	</a:t>
            </a:r>
            <a:r>
              <a:rPr lang="ru-RU" sz="2400" dirty="0" smtClean="0"/>
              <a:t> </a:t>
            </a:r>
            <a:r>
              <a:rPr lang="ru-RU" sz="2400" dirty="0" smtClean="0"/>
              <a:t>	</a:t>
            </a:r>
          </a:p>
          <a:p>
            <a:pPr>
              <a:buNone/>
            </a:pPr>
            <a:r>
              <a:rPr lang="ru-RU" sz="2400" dirty="0" smtClean="0"/>
              <a:t>	2.  Определение формы выполнения</a:t>
            </a:r>
          </a:p>
          <a:p>
            <a:pPr>
              <a:buNone/>
            </a:pPr>
            <a:r>
              <a:rPr lang="ru-RU" sz="2400" dirty="0" smtClean="0"/>
              <a:t>	3.  Определение целей и задач проекта</a:t>
            </a:r>
          </a:p>
          <a:p>
            <a:endParaRPr lang="ru-RU" sz="2400" dirty="0"/>
          </a:p>
          <a:p>
            <a:pPr>
              <a:buNone/>
            </a:pPr>
            <a:r>
              <a:rPr lang="ru-RU" sz="2400" dirty="0" smtClean="0"/>
              <a:t>	4. Выбор методов и способов работы </a:t>
            </a:r>
          </a:p>
          <a:p>
            <a:pPr>
              <a:buNone/>
            </a:pPr>
            <a:r>
              <a:rPr lang="ru-RU" sz="2400" dirty="0" smtClean="0"/>
              <a:t>	5. Непосредственное выполнение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6. Презентация проекта</a:t>
            </a:r>
          </a:p>
          <a:p>
            <a:pPr>
              <a:buNone/>
            </a:pPr>
            <a:r>
              <a:rPr lang="ru-RU" sz="2400" dirty="0" smtClean="0"/>
              <a:t>	7. Самоанализ проделанной работы</a:t>
            </a:r>
            <a:endParaRPr lang="ru-RU" sz="24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572132" y="1571612"/>
            <a:ext cx="571504" cy="15716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ыноска 1 4"/>
          <p:cNvSpPr/>
          <p:nvPr/>
        </p:nvSpPr>
        <p:spPr>
          <a:xfrm>
            <a:off x="6572264" y="1500174"/>
            <a:ext cx="2428892" cy="1071570"/>
          </a:xfrm>
          <a:prstGeom prst="borderCallout1">
            <a:avLst>
              <a:gd name="adj1" fmla="val 135169"/>
              <a:gd name="adj2" fmla="val -25005"/>
              <a:gd name="adj3" fmla="val 102748"/>
              <a:gd name="adj4" fmla="val -33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Подготовительный этап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643570" y="3429000"/>
            <a:ext cx="428628" cy="10001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 1 6"/>
          <p:cNvSpPr/>
          <p:nvPr/>
        </p:nvSpPr>
        <p:spPr>
          <a:xfrm>
            <a:off x="6643702" y="3286124"/>
            <a:ext cx="2357454" cy="1071570"/>
          </a:xfrm>
          <a:prstGeom prst="borderCallout1">
            <a:avLst>
              <a:gd name="adj1" fmla="val 48007"/>
              <a:gd name="adj2" fmla="val -1684"/>
              <a:gd name="adj3" fmla="val 83243"/>
              <a:gd name="adj4" fmla="val -2226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Практическая деятельность</a:t>
            </a:r>
            <a:endParaRPr lang="ru-RU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5643570" y="4857760"/>
            <a:ext cx="357190" cy="1000132"/>
          </a:xfrm>
          <a:prstGeom prst="rightBrace">
            <a:avLst>
              <a:gd name="adj1" fmla="val 8333"/>
              <a:gd name="adj2" fmla="val 484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носка 1 8"/>
          <p:cNvSpPr/>
          <p:nvPr/>
        </p:nvSpPr>
        <p:spPr>
          <a:xfrm>
            <a:off x="6715140" y="4929198"/>
            <a:ext cx="2286016" cy="928694"/>
          </a:xfrm>
          <a:prstGeom prst="borderCallout1">
            <a:avLst>
              <a:gd name="adj1" fmla="val 55321"/>
              <a:gd name="adj2" fmla="val -5476"/>
              <a:gd name="adj3" fmla="val 87181"/>
              <a:gd name="adj4" fmla="val -2061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Заключительный этап</a:t>
            </a:r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pKi_L6lJhvM/UGsTVbDMw_I/AAAAAAAAA-s/dfS7DmqCEpU/s1600/0_a4ef8_96f59b7c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896952"/>
            <a:ext cx="1928794" cy="2961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Самоанализ проектной деятельности.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8186766" cy="485778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/>
              <a:t>Для самоанализа можно использовать следующие предложения:</a:t>
            </a:r>
          </a:p>
          <a:p>
            <a:pPr lvl="0"/>
            <a:r>
              <a:rPr lang="ru-RU" dirty="0"/>
              <a:t>Этот проект помог мне… .</a:t>
            </a:r>
          </a:p>
          <a:p>
            <a:pPr lvl="0"/>
            <a:r>
              <a:rPr lang="ru-RU" dirty="0"/>
              <a:t>В проекте мне удалось … .</a:t>
            </a:r>
          </a:p>
          <a:p>
            <a:pPr lvl="0"/>
            <a:r>
              <a:rPr lang="ru-RU" dirty="0"/>
              <a:t>Из работы я смог … .</a:t>
            </a:r>
          </a:p>
          <a:p>
            <a:pPr lvl="0"/>
            <a:r>
              <a:rPr lang="ru-RU" dirty="0"/>
              <a:t>Практическая ценность моего проекта в том… .</a:t>
            </a:r>
          </a:p>
          <a:p>
            <a:pPr lvl="0"/>
            <a:r>
              <a:rPr lang="ru-RU" dirty="0"/>
              <a:t>Если бы я делал проект по данной теме еще раз, то … 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317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Что такое проектная деятельность?</vt:lpstr>
      <vt:lpstr>Слайд 3</vt:lpstr>
      <vt:lpstr>Информационный вид проекта</vt:lpstr>
      <vt:lpstr>Творческий вид проекта</vt:lpstr>
      <vt:lpstr>Исследовательский вид проекта</vt:lpstr>
      <vt:lpstr>Формы организации проектной деятельности</vt:lpstr>
      <vt:lpstr>Этапы работы над проектом</vt:lpstr>
      <vt:lpstr>Самоанализ проектной деятельности.</vt:lpstr>
      <vt:lpstr>Преимущество проектной деятельности в учебном процессе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2013-03-20T17:50:15Z</dcterms:created>
  <dcterms:modified xsi:type="dcterms:W3CDTF">2013-03-20T21:44:17Z</dcterms:modified>
</cp:coreProperties>
</file>