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67" r:id="rId5"/>
    <p:sldId id="269" r:id="rId6"/>
    <p:sldId id="268" r:id="rId7"/>
    <p:sldId id="270" r:id="rId8"/>
    <p:sldId id="272" r:id="rId9"/>
    <p:sldId id="271" r:id="rId10"/>
    <p:sldId id="273" r:id="rId11"/>
    <p:sldId id="274" r:id="rId12"/>
    <p:sldId id="276" r:id="rId13"/>
    <p:sldId id="277" r:id="rId14"/>
    <p:sldId id="279" r:id="rId15"/>
    <p:sldId id="278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008000"/>
    <a:srgbClr val="CC3300"/>
    <a:srgbClr val="FF0066"/>
    <a:srgbClr val="00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64" autoAdjust="0"/>
    <p:restoredTop sz="94709" autoAdjust="0"/>
  </p:normalViewPr>
  <p:slideViewPr>
    <p:cSldViewPr>
      <p:cViewPr>
        <p:scale>
          <a:sx n="59" d="100"/>
          <a:sy n="59" d="100"/>
        </p:scale>
        <p:origin x="-2765" y="-6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7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86E06-BB3F-4BF4-A291-24553DA28A4B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A0D43-DAD0-46EE-96B6-9F960D31C48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500298" y="3286124"/>
            <a:ext cx="1143008" cy="1143008"/>
          </a:xfrm>
          <a:prstGeom prst="ellipse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5143536" cy="1714512"/>
          </a:xfrm>
        </p:spPr>
        <p:txBody>
          <a:bodyPr/>
          <a:lstStyle>
            <a:lvl1pPr>
              <a:defRPr b="1" cap="none" spc="0">
                <a:ln>
                  <a:noFill/>
                </a:ln>
                <a:solidFill>
                  <a:srgbClr val="C00000"/>
                </a:solidFill>
                <a:effectLst/>
                <a:latin typeface="Century Gothic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357694"/>
            <a:ext cx="5143536" cy="78104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49AD2-D6B2-4FFC-A5F2-B93642B90582}" type="datetimeFigureOut">
              <a:rPr lang="ru-RU" smtClean="0"/>
              <a:pPr/>
              <a:t>07.06.2014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ECB7-7434-41EB-A444-E0BB782BCB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none" spc="0" smtClean="0">
          <a:ln>
            <a:noFill/>
          </a:ln>
          <a:solidFill>
            <a:srgbClr val="C00000"/>
          </a:solidFill>
          <a:effectLst/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6.jpeg"/><Relationship Id="rId7" Type="http://schemas.openxmlformats.org/officeDocument/2006/relationships/image" Target="../media/image23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5" Type="http://schemas.openxmlformats.org/officeDocument/2006/relationships/image" Target="../media/image11.wmf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pn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11.wmf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4357718" cy="121444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</a:rPr>
              <a:t>Муниципальное  бюджетное дошкольное образовательное учреждение  № 10  «Светлячок» 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857760"/>
            <a:ext cx="3071834" cy="70960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гр. № 6:</a:t>
            </a:r>
          </a:p>
          <a:p>
            <a:pPr algn="l"/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Тюмина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28599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64294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«Ёлочка – зеленая иголочка»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IMG_5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4000504"/>
            <a:ext cx="3286116" cy="219074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857232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музыкальных занятиях дети разучивали песни , танцы. Они сначала занимались   вокруг маленькой ёлочки, и на последующих занятиях наблюдали , что ёлка становилась выше  и к новогоднему утреннику стала нарядной высокой елью.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Знакомили с художественной литературой: К.И. Чуковский «Ёлка», Е.Трутнева «Вырастала ёлка в лесу…»,  И. </a:t>
            </a:r>
            <a:r>
              <a:rPr lang="ru-RU" sz="2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«Живи, ёлочка!» и др.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Проводили пальчиковую гимнастику «Наряжаем елочку», «Ёлка», физминутки «Сосна», «Есть в лесу».</a:t>
            </a:r>
          </a:p>
        </p:txBody>
      </p:sp>
      <p:pic>
        <p:nvPicPr>
          <p:cNvPr id="1026" name="Picture 2" descr="F:\снежинки\MC90008853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538663" cy="376237"/>
          </a:xfrm>
          <a:prstGeom prst="rect">
            <a:avLst/>
          </a:prstGeom>
          <a:noFill/>
        </p:spPr>
      </p:pic>
      <p:pic>
        <p:nvPicPr>
          <p:cNvPr id="6" name="Picture 2" descr="F:\снежинки\MC90008853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28604"/>
            <a:ext cx="4538663" cy="376237"/>
          </a:xfrm>
          <a:prstGeom prst="rect">
            <a:avLst/>
          </a:prstGeom>
          <a:noFill/>
        </p:spPr>
      </p:pic>
      <p:pic>
        <p:nvPicPr>
          <p:cNvPr id="9" name="Рисунок 8" descr="IMG_49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4000504"/>
            <a:ext cx="3214710" cy="2143140"/>
          </a:xfrm>
          <a:prstGeom prst="rect">
            <a:avLst/>
          </a:prstGeom>
        </p:spPr>
      </p:pic>
      <p:pic>
        <p:nvPicPr>
          <p:cNvPr id="10" name="Рисунок 9" descr="IMG_50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071942"/>
            <a:ext cx="3214711" cy="2143140"/>
          </a:xfrm>
          <a:prstGeom prst="rect">
            <a:avLst/>
          </a:prstGeom>
        </p:spPr>
      </p:pic>
      <p:pic>
        <p:nvPicPr>
          <p:cNvPr id="1031" name="Picture 7" descr="D:\картинки\MM9002191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286256"/>
            <a:ext cx="1033404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85728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мастерская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928670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творческой мастерской ребята изготавливали поделки ёлочек:  из природного материала, рисовали красками, конструировали из бумаги, делали аппликации.</a:t>
            </a:r>
          </a:p>
        </p:txBody>
      </p:sp>
      <p:pic>
        <p:nvPicPr>
          <p:cNvPr id="5" name="Рисунок 4" descr="IMG_48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928802"/>
            <a:ext cx="2786082" cy="1857388"/>
          </a:xfrm>
          <a:prstGeom prst="rect">
            <a:avLst/>
          </a:prstGeom>
        </p:spPr>
      </p:pic>
      <p:pic>
        <p:nvPicPr>
          <p:cNvPr id="6" name="Рисунок 5" descr="IMG_49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43042" y="4071942"/>
            <a:ext cx="2786082" cy="1857388"/>
          </a:xfrm>
          <a:prstGeom prst="rect">
            <a:avLst/>
          </a:prstGeom>
        </p:spPr>
      </p:pic>
      <p:pic>
        <p:nvPicPr>
          <p:cNvPr id="9" name="Рисунок 8" descr="DSCF05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1928802"/>
            <a:ext cx="2500298" cy="1875224"/>
          </a:xfrm>
          <a:prstGeom prst="rect">
            <a:avLst/>
          </a:prstGeom>
        </p:spPr>
      </p:pic>
      <p:pic>
        <p:nvPicPr>
          <p:cNvPr id="10" name="Рисунок 9" descr="DSCF08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1928802"/>
            <a:ext cx="2500330" cy="1875248"/>
          </a:xfrm>
          <a:prstGeom prst="rect">
            <a:avLst/>
          </a:prstGeom>
        </p:spPr>
      </p:pic>
      <p:pic>
        <p:nvPicPr>
          <p:cNvPr id="12" name="Рисунок 11" descr="DSCF081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29190" y="4071942"/>
            <a:ext cx="2476517" cy="1857388"/>
          </a:xfrm>
          <a:prstGeom prst="rect">
            <a:avLst/>
          </a:prstGeom>
        </p:spPr>
      </p:pic>
      <p:pic>
        <p:nvPicPr>
          <p:cNvPr id="1032" name="Picture 8" descr="D:\картинки\MC90043995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82" y="4143380"/>
            <a:ext cx="822016" cy="1928826"/>
          </a:xfrm>
          <a:prstGeom prst="rect">
            <a:avLst/>
          </a:prstGeom>
          <a:noFill/>
        </p:spPr>
      </p:pic>
      <p:pic>
        <p:nvPicPr>
          <p:cNvPr id="1033" name="Picture 9" descr="D:\картинки\MC900439967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4143380"/>
            <a:ext cx="977900" cy="1914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229" y="214290"/>
            <a:ext cx="34124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работы: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SCF08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142984"/>
            <a:ext cx="2286016" cy="1714512"/>
          </a:xfrm>
          <a:prstGeom prst="rect">
            <a:avLst/>
          </a:prstGeom>
        </p:spPr>
      </p:pic>
      <p:pic>
        <p:nvPicPr>
          <p:cNvPr id="4" name="Рисунок 3" descr="DSCF08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1071546"/>
            <a:ext cx="2476517" cy="1857388"/>
          </a:xfrm>
          <a:prstGeom prst="rect">
            <a:avLst/>
          </a:prstGeom>
        </p:spPr>
      </p:pic>
      <p:pic>
        <p:nvPicPr>
          <p:cNvPr id="5" name="Рисунок 4" descr="IMG_49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839628" y="2053820"/>
            <a:ext cx="3536181" cy="2357454"/>
          </a:xfrm>
          <a:prstGeom prst="rect">
            <a:avLst/>
          </a:prstGeom>
        </p:spPr>
      </p:pic>
      <p:pic>
        <p:nvPicPr>
          <p:cNvPr id="6" name="Рисунок 5" descr="IMG_49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786190"/>
            <a:ext cx="2357453" cy="1571635"/>
          </a:xfrm>
          <a:prstGeom prst="rect">
            <a:avLst/>
          </a:prstGeom>
        </p:spPr>
      </p:pic>
      <p:pic>
        <p:nvPicPr>
          <p:cNvPr id="7" name="Рисунок 6" descr="IMG_490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3857628"/>
            <a:ext cx="2500330" cy="1666887"/>
          </a:xfrm>
          <a:prstGeom prst="rect">
            <a:avLst/>
          </a:prstGeom>
        </p:spPr>
      </p:pic>
      <p:pic>
        <p:nvPicPr>
          <p:cNvPr id="2052" name="Picture 4" descr="F:\рамки\MC90039783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928670"/>
            <a:ext cx="2733025" cy="2000264"/>
          </a:xfrm>
          <a:prstGeom prst="rect">
            <a:avLst/>
          </a:prstGeom>
          <a:noFill/>
        </p:spPr>
      </p:pic>
      <p:pic>
        <p:nvPicPr>
          <p:cNvPr id="11" name="Picture 4" descr="F:\рамки\MC90039783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876"/>
            <a:ext cx="2733025" cy="2000264"/>
          </a:xfrm>
          <a:prstGeom prst="rect">
            <a:avLst/>
          </a:prstGeom>
          <a:noFill/>
        </p:spPr>
      </p:pic>
      <p:pic>
        <p:nvPicPr>
          <p:cNvPr id="12" name="Picture 4" descr="F:\рамки\MC90039783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928670"/>
            <a:ext cx="2733025" cy="2009788"/>
          </a:xfrm>
          <a:prstGeom prst="rect">
            <a:avLst/>
          </a:prstGeom>
          <a:noFill/>
        </p:spPr>
      </p:pic>
      <p:pic>
        <p:nvPicPr>
          <p:cNvPr id="13" name="Picture 4" descr="F:\рамки\MC90039783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643314"/>
            <a:ext cx="2733025" cy="2000264"/>
          </a:xfrm>
          <a:prstGeom prst="rect">
            <a:avLst/>
          </a:prstGeom>
          <a:noFill/>
        </p:spPr>
      </p:pic>
      <p:pic>
        <p:nvPicPr>
          <p:cNvPr id="14" name="Picture 4" descr="F:\рамки\MC90039783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142984"/>
            <a:ext cx="2733025" cy="4000528"/>
          </a:xfrm>
          <a:prstGeom prst="rect">
            <a:avLst/>
          </a:prstGeom>
          <a:noFill/>
        </p:spPr>
      </p:pic>
      <p:pic>
        <p:nvPicPr>
          <p:cNvPr id="15" name="Picture 6" descr="D:\картинки\MC90041155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5143512"/>
            <a:ext cx="137416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Проводили экологическое занятие «Зелёная красавица»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Некоторые ЗАДАЧИ ЗАНЯТИЯ: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Уточнить представления о строении ели (ствол, корень, верхушка, ветки, иголки на ветках и шишки);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познакомить со строением шишки, с семенами;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Показать взаимосвязь дерева с окружающей средой (вода, почва, животные, солнце – свет, тепло);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руки.</a:t>
            </a:r>
          </a:p>
        </p:txBody>
      </p:sp>
      <p:pic>
        <p:nvPicPr>
          <p:cNvPr id="5" name="Рисунок 4" descr="DSCF08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1802" y="3286124"/>
            <a:ext cx="2714644" cy="2035983"/>
          </a:xfrm>
          <a:prstGeom prst="rect">
            <a:avLst/>
          </a:prstGeom>
        </p:spPr>
      </p:pic>
      <p:pic>
        <p:nvPicPr>
          <p:cNvPr id="6" name="Рисунок 5" descr="DSCF08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928934"/>
            <a:ext cx="2381267" cy="1785950"/>
          </a:xfrm>
          <a:prstGeom prst="rect">
            <a:avLst/>
          </a:prstGeom>
        </p:spPr>
      </p:pic>
      <p:pic>
        <p:nvPicPr>
          <p:cNvPr id="2055" name="Picture 7" descr="F:\снежинки\MC9004402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786322"/>
            <a:ext cx="2384797" cy="1724128"/>
          </a:xfrm>
          <a:prstGeom prst="rect">
            <a:avLst/>
          </a:prstGeom>
          <a:noFill/>
        </p:spPr>
      </p:pic>
      <p:pic>
        <p:nvPicPr>
          <p:cNvPr id="2070" name="Picture 22" descr="F:\снежинки\MC90035585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009" y="214290"/>
            <a:ext cx="1455991" cy="1357322"/>
          </a:xfrm>
          <a:prstGeom prst="rect">
            <a:avLst/>
          </a:prstGeom>
          <a:noFill/>
        </p:spPr>
      </p:pic>
      <p:pic>
        <p:nvPicPr>
          <p:cNvPr id="35" name="Picture 2" descr="D:\картинки\MC900423513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786058"/>
            <a:ext cx="2456756" cy="1329765"/>
          </a:xfrm>
          <a:prstGeom prst="rect">
            <a:avLst/>
          </a:prstGeom>
          <a:noFill/>
        </p:spPr>
      </p:pic>
      <p:pic>
        <p:nvPicPr>
          <p:cNvPr id="2073" name="Picture 25" descr="F:\для проекта\фото елочек\DSCF086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29322" y="4357694"/>
            <a:ext cx="2547902" cy="19109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85728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Проводили дидактические игры: «Найди самую большую и маленькую елку», «Выложи шишки по размеру», «Третий лишний», «Выложи ёлочки из палочек».</a:t>
            </a:r>
            <a:endParaRPr lang="ru-RU" sz="2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07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1428736"/>
            <a:ext cx="2976583" cy="2232439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929066"/>
            <a:ext cx="2786082" cy="24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F:\для проекта\фото елочек\DSCF08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357297"/>
            <a:ext cx="3143272" cy="2357455"/>
          </a:xfrm>
          <a:prstGeom prst="rect">
            <a:avLst/>
          </a:prstGeom>
          <a:noFill/>
        </p:spPr>
      </p:pic>
      <p:pic>
        <p:nvPicPr>
          <p:cNvPr id="3080" name="Picture 8" descr="F:\снежинки\MC90018790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500570"/>
            <a:ext cx="1000132" cy="1032251"/>
          </a:xfrm>
          <a:prstGeom prst="rect">
            <a:avLst/>
          </a:prstGeom>
          <a:noFill/>
        </p:spPr>
      </p:pic>
      <p:pic>
        <p:nvPicPr>
          <p:cNvPr id="3087" name="Picture 15" descr="D:\картинки\MC90023086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7" y="4572008"/>
            <a:ext cx="1000132" cy="1022505"/>
          </a:xfrm>
          <a:prstGeom prst="rect">
            <a:avLst/>
          </a:prstGeom>
          <a:noFill/>
        </p:spPr>
      </p:pic>
      <p:pic>
        <p:nvPicPr>
          <p:cNvPr id="3090" name="Picture 18" descr="D:\картинки\MC900335134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071678"/>
            <a:ext cx="1044439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14488"/>
            <a:ext cx="3857652" cy="269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3" descr="D:\лена2\проектный метод\про елки\картинки с елками\image2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4500570"/>
            <a:ext cx="1428760" cy="2021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1488" y="214290"/>
            <a:ext cx="5364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Заключительный этап: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857232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8000"/>
                </a:solidFill>
              </a:rPr>
              <a:t>Итогом проекта стал новогодний утренник и вручение грамот за участие в выставке «Ёлочка – зеленая иголочка».</a:t>
            </a:r>
            <a:endParaRPr lang="ru-RU" sz="2200" b="1" dirty="0">
              <a:solidFill>
                <a:srgbClr val="008000"/>
              </a:solidFill>
            </a:endParaRPr>
          </a:p>
        </p:txBody>
      </p:sp>
      <p:pic>
        <p:nvPicPr>
          <p:cNvPr id="4099" name="Picture 3" descr="F:\для проекта\6гр\IMG_49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714488"/>
            <a:ext cx="4007499" cy="2671666"/>
          </a:xfrm>
          <a:prstGeom prst="rect">
            <a:avLst/>
          </a:prstGeom>
          <a:noFill/>
        </p:spPr>
      </p:pic>
      <p:pic>
        <p:nvPicPr>
          <p:cNvPr id="2055" name="Picture 7" descr="D:\картинки\MC90023858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4572008"/>
            <a:ext cx="1306437" cy="1643074"/>
          </a:xfrm>
          <a:prstGeom prst="rect">
            <a:avLst/>
          </a:prstGeom>
          <a:noFill/>
        </p:spPr>
      </p:pic>
      <p:pic>
        <p:nvPicPr>
          <p:cNvPr id="15" name="Picture 7" descr="D:\картинки\MC90023858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14884"/>
            <a:ext cx="1306437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485" y="0"/>
            <a:ext cx="4831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выставка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496"/>
            <a:ext cx="1714511" cy="16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F:\для проекта\6гр\IMG_49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6596077" y="4548195"/>
            <a:ext cx="2428889" cy="1619260"/>
          </a:xfrm>
          <a:prstGeom prst="rect">
            <a:avLst/>
          </a:prstGeom>
          <a:noFill/>
        </p:spPr>
      </p:pic>
      <p:pic>
        <p:nvPicPr>
          <p:cNvPr id="5123" name="Picture 3" descr="F:\для проекта\6гр\IMG_49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357686" y="4857760"/>
            <a:ext cx="2500298" cy="166686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928670"/>
            <a:ext cx="1428760" cy="244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F:\для проекта\6гр\IMG_49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-172666" y="4601766"/>
            <a:ext cx="2321688" cy="1547792"/>
          </a:xfrm>
          <a:prstGeom prst="rect">
            <a:avLst/>
          </a:prstGeom>
          <a:noFill/>
        </p:spPr>
      </p:pic>
      <p:pic>
        <p:nvPicPr>
          <p:cNvPr id="5126" name="Picture 6" descr="F:\для проекта\6гр\IMG_49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4857760"/>
            <a:ext cx="2357454" cy="1571636"/>
          </a:xfrm>
          <a:prstGeom prst="rect">
            <a:avLst/>
          </a:prstGeom>
          <a:noFill/>
        </p:spPr>
      </p:pic>
      <p:pic>
        <p:nvPicPr>
          <p:cNvPr id="5127" name="Picture 7" descr="F:\для проекта\6гр\IMG_497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16" y="857232"/>
            <a:ext cx="2786082" cy="1857388"/>
          </a:xfrm>
          <a:prstGeom prst="rect">
            <a:avLst/>
          </a:prstGeom>
          <a:noFill/>
        </p:spPr>
      </p:pic>
      <p:pic>
        <p:nvPicPr>
          <p:cNvPr id="5128" name="Picture 8" descr="F:\для проекта\6гр\IMG_497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596" y="857232"/>
            <a:ext cx="2714644" cy="1809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272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8926" y="3357562"/>
            <a:ext cx="6000760" cy="100013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8000"/>
                </a:solidFill>
              </a:rPr>
              <a:t>Каждый раз Новый год  ассоциируется с ароматом ели. Её появления ждут и взрослые, и дети. Как приятно потрогать иголочки,  почувствовать аромат хвои. Как прекрасен вид самой  наряженной елки. И часто забывается тот факт, что ежегодно после праздника в лесах сокращается количество таких красавиц. Поэтому важно воспитать у наших детей понимание того, что для празднования Нового года  не обязательно рубить елки. Так  и возникла идея разработки и реализации проекта.</a:t>
            </a:r>
            <a:endParaRPr lang="ru-RU" sz="2200" b="1" dirty="0">
              <a:solidFill>
                <a:srgbClr val="008000"/>
              </a:solidFill>
            </a:endParaRPr>
          </a:p>
        </p:txBody>
      </p:sp>
      <p:pic>
        <p:nvPicPr>
          <p:cNvPr id="1027" name="Picture 3" descr="D:\лена2\проектный метод\про елки\картинки с елками\imag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6348" y="4714884"/>
            <a:ext cx="2786080" cy="1887387"/>
          </a:xfrm>
          <a:prstGeom prst="rect">
            <a:avLst/>
          </a:prstGeom>
          <a:noFill/>
        </p:spPr>
      </p:pic>
      <p:pic>
        <p:nvPicPr>
          <p:cNvPr id="9" name="Рисунок 8" descr="image1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57886" y="4714884"/>
            <a:ext cx="3003383" cy="1856091"/>
          </a:xfrm>
          <a:prstGeom prst="rect">
            <a:avLst/>
          </a:prstGeom>
        </p:spPr>
      </p:pic>
      <p:pic>
        <p:nvPicPr>
          <p:cNvPr id="1026" name="Picture 2" descr="D:\лена2\проектный метод\про елки\картинки с елками\image2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2" y="4714884"/>
            <a:ext cx="2816848" cy="1847852"/>
          </a:xfrm>
          <a:prstGeom prst="rect">
            <a:avLst/>
          </a:prstGeom>
          <a:noFill/>
        </p:spPr>
      </p:pic>
      <p:pic>
        <p:nvPicPr>
          <p:cNvPr id="4" name="Picture 4" descr="D:\картинки\MP9102247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28604"/>
            <a:ext cx="2571768" cy="1928826"/>
          </a:xfrm>
          <a:prstGeom prst="rect">
            <a:avLst/>
          </a:prstGeom>
          <a:noFill/>
        </p:spPr>
      </p:pic>
      <p:pic>
        <p:nvPicPr>
          <p:cNvPr id="1029" name="Picture 5" descr="D:\лена2\проектный метод\про елки\картинки с елками\image2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500306"/>
            <a:ext cx="2643174" cy="19823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500166" y="785794"/>
            <a:ext cx="7429520" cy="9286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закрепить и углубить знания детей о ели и сосне,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воспитывать бережное отношение к природе родного края,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развивать творческие способности в совместной деятельности с родителями.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14282" y="2786058"/>
            <a:ext cx="7000924" cy="3786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Times New Roman" pitchFamily="18" charset="0"/>
              </a:rPr>
              <a:t>Способствовать  развитию умения называть характерные особенности строения сосны и ели;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Times New Roman" pitchFamily="18" charset="0"/>
              </a:rPr>
              <a:t>Обогатить словарный запас детей и расширить их кругозор знаний стихотворениями,  приметами о зиме, елке, традициях празднования Нового года;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Воспитывать бережное отношение к хвойным растениям, желание сохранить их растущими в ближайшем окружении: на участке, в лесу;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Times New Roman" pitchFamily="18" charset="0"/>
              </a:rPr>
              <a:t>Создать условия для развития интеллектуальных, коммуникативных умений детей их творческого мышления;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9900"/>
                </a:solidFill>
                <a:cs typeface="Times New Roman" pitchFamily="18" charset="0"/>
              </a:rPr>
              <a:t>Подготовить совместными усилиями детей и родителей выставку новогодних поделок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Times New Roman" pitchFamily="18" charset="0"/>
              </a:rPr>
              <a:t>Учить понимать, беречь  и ценить разную красоту: живого растения и хорошо сделанного предмета;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Times New Roman" pitchFamily="18" charset="0"/>
              </a:rPr>
              <a:t>Гармонизация внутрисемейных отношений.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84836" y="142852"/>
            <a:ext cx="2794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1643050"/>
            <a:ext cx="43577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проекта: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картинки\MC9003968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751957" cy="1785950"/>
          </a:xfrm>
          <a:prstGeom prst="rect">
            <a:avLst/>
          </a:prstGeom>
          <a:noFill/>
        </p:spPr>
      </p:pic>
      <p:pic>
        <p:nvPicPr>
          <p:cNvPr id="5123" name="Picture 3" descr="D:\картинки\MC90039683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4988" y="3143248"/>
            <a:ext cx="2419012" cy="2420942"/>
          </a:xfrm>
          <a:prstGeom prst="rect">
            <a:avLst/>
          </a:prstGeom>
          <a:noFill/>
        </p:spPr>
      </p:pic>
      <p:pic>
        <p:nvPicPr>
          <p:cNvPr id="9" name="Picture 5" descr="F:\снежинки\MC9003558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643050"/>
            <a:ext cx="1455991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15370" cy="1571636"/>
          </a:xfrm>
        </p:spPr>
        <p:txBody>
          <a:bodyPr>
            <a:noAutofit/>
          </a:bodyPr>
          <a:lstStyle/>
          <a:p>
            <a:pPr algn="l"/>
            <a:r>
              <a:rPr lang="ru-RU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проекта</a:t>
            </a:r>
            <a:r>
              <a:rPr lang="ru-RU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информационно - творческий.</a:t>
            </a:r>
            <a:br>
              <a:rPr lang="ru-RU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продолжительности</a:t>
            </a:r>
            <a:r>
              <a:rPr lang="ru-RU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среднесрочный.</a:t>
            </a:r>
            <a:br>
              <a:rPr lang="ru-RU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u="sng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</a:t>
            </a:r>
            <a:r>
              <a:rPr lang="ru-RU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воспитанники ДОУ и их родители, педагоги, музыкальный руководитель.</a:t>
            </a:r>
          </a:p>
        </p:txBody>
      </p:sp>
      <p:pic>
        <p:nvPicPr>
          <p:cNvPr id="10" name="Рисунок 9" descr="MC90043597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2500298" cy="550031"/>
          </a:xfrm>
          <a:prstGeom prst="rect">
            <a:avLst/>
          </a:prstGeom>
        </p:spPr>
      </p:pic>
      <p:pic>
        <p:nvPicPr>
          <p:cNvPr id="14" name="Рисунок 13" descr="MC90043597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14290"/>
            <a:ext cx="2500298" cy="550031"/>
          </a:xfrm>
          <a:prstGeom prst="rect">
            <a:avLst/>
          </a:prstGeom>
        </p:spPr>
      </p:pic>
      <p:pic>
        <p:nvPicPr>
          <p:cNvPr id="15" name="Рисунок 14" descr="MC90043597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214290"/>
            <a:ext cx="2500298" cy="550031"/>
          </a:xfrm>
          <a:prstGeom prst="rect">
            <a:avLst/>
          </a:prstGeom>
        </p:spPr>
      </p:pic>
      <p:pic>
        <p:nvPicPr>
          <p:cNvPr id="16" name="Рисунок 15" descr="MC90043597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214290"/>
            <a:ext cx="2500298" cy="550031"/>
          </a:xfrm>
          <a:prstGeom prst="rect">
            <a:avLst/>
          </a:prstGeom>
        </p:spPr>
      </p:pic>
      <p:pic>
        <p:nvPicPr>
          <p:cNvPr id="3074" name="Picture 2" descr="F:\6гр\IMG_49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2428868"/>
            <a:ext cx="2678925" cy="178595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466" y="2357430"/>
            <a:ext cx="2822798" cy="182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фото елочек\DSCF08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4500570"/>
            <a:ext cx="2619372" cy="1964529"/>
          </a:xfrm>
          <a:prstGeom prst="rect">
            <a:avLst/>
          </a:prstGeom>
          <a:noFill/>
        </p:spPr>
      </p:pic>
      <p:pic>
        <p:nvPicPr>
          <p:cNvPr id="3078" name="Picture 6" descr="F:\рамки\MC90039784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143116"/>
            <a:ext cx="3170295" cy="2300202"/>
          </a:xfrm>
          <a:prstGeom prst="rect">
            <a:avLst/>
          </a:prstGeom>
          <a:noFill/>
        </p:spPr>
      </p:pic>
      <p:pic>
        <p:nvPicPr>
          <p:cNvPr id="21" name="Picture 6" descr="F:\рамки\MC90039784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143116"/>
            <a:ext cx="3170295" cy="2300202"/>
          </a:xfrm>
          <a:prstGeom prst="rect">
            <a:avLst/>
          </a:prstGeom>
          <a:noFill/>
        </p:spPr>
      </p:pic>
      <p:pic>
        <p:nvPicPr>
          <p:cNvPr id="22" name="Picture 6" descr="F:\рамки\MC900397840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357694"/>
            <a:ext cx="3084961" cy="2238288"/>
          </a:xfrm>
          <a:prstGeom prst="rect">
            <a:avLst/>
          </a:prstGeom>
          <a:noFill/>
        </p:spPr>
      </p:pic>
      <p:pic>
        <p:nvPicPr>
          <p:cNvPr id="2052" name="Picture 4" descr="D:\картинки\MC90023858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500570"/>
            <a:ext cx="1447800" cy="1820863"/>
          </a:xfrm>
          <a:prstGeom prst="rect">
            <a:avLst/>
          </a:prstGeom>
          <a:noFill/>
        </p:spPr>
      </p:pic>
      <p:pic>
        <p:nvPicPr>
          <p:cNvPr id="19" name="Picture 4" descr="D:\картинки\MC900238583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500570"/>
            <a:ext cx="1447800" cy="1820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642918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у детей и родителей;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бережного отношения к окружающей природе;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Создание в группе атмосферы праздника.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76788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Предполагаемый результат: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картинки\MC90023259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14356"/>
            <a:ext cx="1857388" cy="1723932"/>
          </a:xfrm>
          <a:prstGeom prst="rect">
            <a:avLst/>
          </a:prstGeom>
          <a:noFill/>
        </p:spPr>
      </p:pic>
      <p:pic>
        <p:nvPicPr>
          <p:cNvPr id="10" name="Содержимое 9" descr="DSCF053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285984" y="2786058"/>
            <a:ext cx="4524546" cy="3392169"/>
          </a:xfrm>
          <a:prstGeom prst="rect">
            <a:avLst/>
          </a:prstGeom>
        </p:spPr>
      </p:pic>
      <p:pic>
        <p:nvPicPr>
          <p:cNvPr id="2053" name="Picture 5" descr="F:\снежинки\MC9003558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1827213" cy="1703387"/>
          </a:xfrm>
          <a:prstGeom prst="rect">
            <a:avLst/>
          </a:prstGeom>
          <a:noFill/>
        </p:spPr>
      </p:pic>
      <p:pic>
        <p:nvPicPr>
          <p:cNvPr id="2054" name="Picture 6" descr="F:\снежинки\MC90023942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00570"/>
            <a:ext cx="1773237" cy="1827213"/>
          </a:xfrm>
          <a:prstGeom prst="rect">
            <a:avLst/>
          </a:prstGeom>
          <a:noFill/>
        </p:spPr>
      </p:pic>
      <p:pic>
        <p:nvPicPr>
          <p:cNvPr id="21" name="Picture 5" descr="F:\снежинки\MC9003558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3314"/>
            <a:ext cx="1827213" cy="17033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 проектной деятельности: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642918"/>
            <a:ext cx="87154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8000"/>
                </a:solidFill>
              </a:rPr>
              <a:t>Выставка творческих работ детей;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8000"/>
                </a:solidFill>
              </a:rPr>
              <a:t>Выставка альтернативных 	ёлочек, сделанных родителями и детьми;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8000"/>
                </a:solidFill>
              </a:rPr>
              <a:t>Украшение группы  и новогодней ёлочки;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8000"/>
                </a:solidFill>
              </a:rPr>
              <a:t>Систематизированный литературный и иллюстративный материал по  теме «Хвойные деревья»;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8000"/>
                </a:solidFill>
              </a:rPr>
              <a:t>Новогодний утренник и  вручение грамот;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8000"/>
                </a:solidFill>
              </a:rPr>
              <a:t>Создание презентации.</a:t>
            </a:r>
          </a:p>
          <a:p>
            <a:endParaRPr lang="ru-RU" dirty="0"/>
          </a:p>
        </p:txBody>
      </p:sp>
      <p:pic>
        <p:nvPicPr>
          <p:cNvPr id="8" name="Содержимое 3" descr="DSCF054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628" y="3214686"/>
            <a:ext cx="3333689" cy="2501385"/>
          </a:xfrm>
          <a:prstGeom prst="rect">
            <a:avLst/>
          </a:prstGeom>
        </p:spPr>
      </p:pic>
      <p:pic>
        <p:nvPicPr>
          <p:cNvPr id="12" name="Picture 3" descr="F:\снежинки\MC90039784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643578"/>
            <a:ext cx="4857752" cy="956008"/>
          </a:xfrm>
          <a:prstGeom prst="rect">
            <a:avLst/>
          </a:prstGeom>
          <a:noFill/>
        </p:spPr>
      </p:pic>
      <p:pic>
        <p:nvPicPr>
          <p:cNvPr id="13" name="Picture 3" descr="F:\снежинки\MC90039784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3578"/>
            <a:ext cx="4500530" cy="956008"/>
          </a:xfrm>
          <a:prstGeom prst="rect">
            <a:avLst/>
          </a:prstGeom>
          <a:noFill/>
        </p:spPr>
      </p:pic>
      <p:pic>
        <p:nvPicPr>
          <p:cNvPr id="2051" name="Picture 3" descr="F:\рамки\MC90039783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00372"/>
            <a:ext cx="3856048" cy="2750300"/>
          </a:xfrm>
          <a:prstGeom prst="rect">
            <a:avLst/>
          </a:prstGeom>
          <a:noFill/>
        </p:spPr>
      </p:pic>
      <p:pic>
        <p:nvPicPr>
          <p:cNvPr id="9" name="Picture 5" descr="F:\снежинки\MC90035585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541493" cy="1437030"/>
          </a:xfrm>
          <a:prstGeom prst="rect">
            <a:avLst/>
          </a:prstGeom>
          <a:noFill/>
        </p:spPr>
      </p:pic>
      <p:pic>
        <p:nvPicPr>
          <p:cNvPr id="1027" name="Picture 3" descr="D:\картинки\MM9002839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714752"/>
            <a:ext cx="868841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0"/>
            <a:ext cx="60462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Подготовительный	 этап: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 descr="F:\снежинки\MC900440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500702"/>
            <a:ext cx="4572000" cy="1034472"/>
          </a:xfrm>
          <a:prstGeom prst="rect">
            <a:avLst/>
          </a:prstGeom>
          <a:noFill/>
        </p:spPr>
      </p:pic>
      <p:pic>
        <p:nvPicPr>
          <p:cNvPr id="7" name="Picture 5" descr="F:\снежинки\MC9004403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00702"/>
            <a:ext cx="4572000" cy="1034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285860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Постановка целей, определение актуальности и значимости проекта;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Подбор методической литературы для реализации проекта  (журналы, статьи,  ресурсы из интернета и т.д.);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Подбор наглядно-дидактического материала; художественной литературы (загадки, стихи, пальчиковые игры); репродукций картин.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среды в группе (украшение группы, приобретение и украшение искусственной елки,  дидактические и настольно-печатные игры, раскраски с новогодней тематикой).</a:t>
            </a:r>
          </a:p>
        </p:txBody>
      </p:sp>
      <p:pic>
        <p:nvPicPr>
          <p:cNvPr id="1026" name="Picture 2" descr="F:\рамки\MC90039783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8600119" cy="4148457"/>
          </a:xfrm>
          <a:prstGeom prst="rect">
            <a:avLst/>
          </a:prstGeom>
          <a:noFill/>
        </p:spPr>
      </p:pic>
      <p:pic>
        <p:nvPicPr>
          <p:cNvPr id="9" name="Picture 9" descr="F:\снежинки\MC90035585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500166" cy="13985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5169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571480"/>
            <a:ext cx="771530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900" b="1" dirty="0" smtClean="0">
                <a:solidFill>
                  <a:srgbClr val="008000"/>
                </a:solidFill>
              </a:rPr>
              <a:t>На родительском собрании 21 ноября 2012 года ознакомили родителей с целями и задачами проекта, рекомендовали совместные прогулки родителей и детей по улицам города, рассматривание хвойных деревьев, как украшена ель на Театральной площади города.</a:t>
            </a:r>
          </a:p>
          <a:p>
            <a:pPr marL="342900" indent="-342900">
              <a:buAutoNum type="arabicPeriod"/>
            </a:pPr>
            <a:r>
              <a:rPr lang="ru-RU" sz="1900" b="1" dirty="0" smtClean="0">
                <a:solidFill>
                  <a:srgbClr val="008000"/>
                </a:solidFill>
              </a:rPr>
              <a:t>Родители помогали детям разучивать стихотворения  к новогоднему утреннику.</a:t>
            </a:r>
          </a:p>
          <a:p>
            <a:pPr marL="342900" indent="-342900">
              <a:buAutoNum type="arabicPeriod"/>
            </a:pPr>
            <a:r>
              <a:rPr lang="ru-RU" sz="1900" b="1" dirty="0" smtClean="0">
                <a:solidFill>
                  <a:srgbClr val="008000"/>
                </a:solidFill>
              </a:rPr>
              <a:t>Помощь в приобретении искусственной елки, украшений, новогодних костюмов для детей.</a:t>
            </a:r>
          </a:p>
          <a:p>
            <a:pPr marL="342900" indent="-342900">
              <a:buAutoNum type="arabicPeriod"/>
            </a:pPr>
            <a:r>
              <a:rPr lang="ru-RU" sz="1900" b="1" dirty="0" smtClean="0">
                <a:solidFill>
                  <a:srgbClr val="008000"/>
                </a:solidFill>
              </a:rPr>
              <a:t>Выполнение поделок вместе с детьми  для выставки «Ёлочка – зеленая иголочка».</a:t>
            </a:r>
          </a:p>
          <a:p>
            <a:pPr marL="342900" indent="-342900">
              <a:buAutoNum type="arabicPeriod"/>
            </a:pPr>
            <a:r>
              <a:rPr lang="ru-RU" sz="1900" b="1" dirty="0" smtClean="0">
                <a:solidFill>
                  <a:srgbClr val="008000"/>
                </a:solidFill>
              </a:rPr>
              <a:t>Помощь в организации выставки  и проведении группового мероприятия для детей  после новогоднего утренника.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 descr="DSCF07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14678" y="4500546"/>
            <a:ext cx="2571768" cy="1928826"/>
          </a:xfrm>
          <a:prstGeom prst="rect">
            <a:avLst/>
          </a:prstGeom>
        </p:spPr>
      </p:pic>
      <p:pic>
        <p:nvPicPr>
          <p:cNvPr id="14" name="Рисунок 13" descr="IMG_49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4714884"/>
            <a:ext cx="2571768" cy="1714512"/>
          </a:xfrm>
          <a:prstGeom prst="rect">
            <a:avLst/>
          </a:prstGeom>
        </p:spPr>
      </p:pic>
      <p:pic>
        <p:nvPicPr>
          <p:cNvPr id="15" name="Рисунок 14" descr="IMG_497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60" y="4714884"/>
            <a:ext cx="2643174" cy="1762116"/>
          </a:xfrm>
          <a:prstGeom prst="rect">
            <a:avLst/>
          </a:prstGeom>
        </p:spPr>
      </p:pic>
      <p:pic>
        <p:nvPicPr>
          <p:cNvPr id="4105" name="Picture 9" descr="F:\снежинки\MC90035585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28604"/>
            <a:ext cx="1500166" cy="13985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00298" y="0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этап: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71480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процессе выполнения проекта была проведена работа с детьми: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Рассматривали, сравнивали, нюхали веточки хвойных деревьев, шишки на занятиях и  прогулках;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Беседы:  «Что мы знаем о ёлочке?»,  «Как шишка потеряла свою семечку».</a:t>
            </a:r>
          </a:p>
        </p:txBody>
      </p:sp>
      <p:pic>
        <p:nvPicPr>
          <p:cNvPr id="8" name="Рисунок 7" descr="DSCF08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2428868"/>
            <a:ext cx="2571767" cy="1928826"/>
          </a:xfrm>
          <a:prstGeom prst="rect">
            <a:avLst/>
          </a:prstGeom>
        </p:spPr>
      </p:pic>
      <p:pic>
        <p:nvPicPr>
          <p:cNvPr id="10" name="Рисунок 9" descr="DSCF08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4500570"/>
            <a:ext cx="2643206" cy="1982405"/>
          </a:xfrm>
          <a:prstGeom prst="rect">
            <a:avLst/>
          </a:prstGeom>
        </p:spPr>
      </p:pic>
      <p:pic>
        <p:nvPicPr>
          <p:cNvPr id="11" name="Рисунок 10" descr="DSCF08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2500306"/>
            <a:ext cx="2405079" cy="1803810"/>
          </a:xfrm>
          <a:prstGeom prst="rect">
            <a:avLst/>
          </a:prstGeom>
        </p:spPr>
      </p:pic>
      <p:pic>
        <p:nvPicPr>
          <p:cNvPr id="13" name="Рисунок 12" descr="DSCF086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29322" y="4429132"/>
            <a:ext cx="2428892" cy="1821669"/>
          </a:xfrm>
          <a:prstGeom prst="rect">
            <a:avLst/>
          </a:prstGeom>
        </p:spPr>
      </p:pic>
      <p:pic>
        <p:nvPicPr>
          <p:cNvPr id="5123" name="Picture 3" descr="D:\лена2\проектный метод\про елки\картинки с елками\image23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68" y="3214686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сный шари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красный шарик</Template>
  <TotalTime>870</TotalTime>
  <Words>695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красный шарик</vt:lpstr>
      <vt:lpstr>Муниципальное  бюджетное дошкольное образовательное учреждение  № 10  «Светлячок»  </vt:lpstr>
      <vt:lpstr>Слайд 2</vt:lpstr>
      <vt:lpstr>Слайд 3</vt:lpstr>
      <vt:lpstr>Вид проекта:  информационно - творческий. По продолжительности:  среднесрочный. Участники проекта: воспитанники ДОУ и их родители, педагоги, музыкальный руководитель.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59</cp:revision>
  <dcterms:created xsi:type="dcterms:W3CDTF">2013-03-17T12:27:08Z</dcterms:created>
  <dcterms:modified xsi:type="dcterms:W3CDTF">2014-06-07T16:39:07Z</dcterms:modified>
</cp:coreProperties>
</file>