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8" r:id="rId4"/>
    <p:sldId id="293" r:id="rId5"/>
    <p:sldId id="292" r:id="rId6"/>
    <p:sldId id="294" r:id="rId7"/>
    <p:sldId id="261" r:id="rId8"/>
    <p:sldId id="260" r:id="rId9"/>
    <p:sldId id="284" r:id="rId10"/>
    <p:sldId id="262" r:id="rId11"/>
    <p:sldId id="264" r:id="rId12"/>
    <p:sldId id="266" r:id="rId13"/>
    <p:sldId id="267" r:id="rId14"/>
    <p:sldId id="283" r:id="rId15"/>
    <p:sldId id="29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8" r:id="rId27"/>
    <p:sldId id="290" r:id="rId28"/>
    <p:sldId id="281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призвание</c:v>
                </c:pt>
                <c:pt idx="1">
                  <c:v>династия</c:v>
                </c:pt>
                <c:pt idx="2">
                  <c:v>совет учителей,знакомых</c:v>
                </c:pt>
                <c:pt idx="3">
                  <c:v>оплата труда</c:v>
                </c:pt>
                <c:pt idx="4">
                  <c:v>государственные программы</c:v>
                </c:pt>
                <c:pt idx="5">
                  <c:v>престиж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37</c:v>
                </c:pt>
                <c:pt idx="3">
                  <c:v>15</c:v>
                </c:pt>
                <c:pt idx="4">
                  <c:v>21</c:v>
                </c:pt>
                <c:pt idx="5">
                  <c:v>5</c:v>
                </c:pt>
              </c:numCache>
            </c:numRef>
          </c:val>
        </c:ser>
        <c:axId val="60264832"/>
        <c:axId val="65912192"/>
      </c:barChart>
      <c:catAx>
        <c:axId val="60264832"/>
        <c:scaling>
          <c:orientation val="minMax"/>
        </c:scaling>
        <c:axPos val="b"/>
        <c:tickLblPos val="nextTo"/>
        <c:crossAx val="65912192"/>
        <c:crosses val="autoZero"/>
        <c:auto val="1"/>
        <c:lblAlgn val="ctr"/>
        <c:lblOffset val="100"/>
      </c:catAx>
      <c:valAx>
        <c:axId val="65912192"/>
        <c:scaling>
          <c:orientation val="minMax"/>
        </c:scaling>
        <c:axPos val="l"/>
        <c:majorGridlines/>
        <c:numFmt formatCode="General" sourceLinked="1"/>
        <c:tickLblPos val="nextTo"/>
        <c:crossAx val="60264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79ED-C47F-4257-9148-52864B8287A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20BC-CE27-49E7-9246-4E8AA2E15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42;&#1099;&#1076;&#1077;&#1088;&#1078;&#1082;&#1072;%20&#1080;&#1079;%20&#1054;&#1054;&#1055;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90;&#1080;&#1074;&#1072;&#1094;&#1080;&#1103;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eobrazovanie.ru/testy_na_vybor_professi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90;&#1080;&#1074;&#1072;&#1094;&#1080;&#1103;/&#1089;&#1076;&#1077;&#1083;&#1072;&#1081;%20&#1089;&#1074;&#1086;&#1081;%20&#1074;&#1099;&#1073;&#1086;&#1088;!.wm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Мотивация учения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выбора профессии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214290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«Антоновская средняя школа имени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Героя Советского Союза П.И. Ильичева»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4500570"/>
            <a:ext cx="271464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429000"/>
            <a:ext cx="4724416" cy="3248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менять?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cap="all" dirty="0"/>
              <a:t>П Р О Е К Т</a:t>
            </a:r>
            <a:endParaRPr lang="ru-RU" dirty="0"/>
          </a:p>
          <a:p>
            <a:pPr>
              <a:buNone/>
            </a:pPr>
            <a:r>
              <a:rPr lang="ru-RU" b="1" dirty="0"/>
              <a:t>(доработанная версия 25.08.2012)</a:t>
            </a:r>
            <a:endParaRPr lang="ru-RU" dirty="0"/>
          </a:p>
          <a:p>
            <a:pPr>
              <a:buNone/>
            </a:pPr>
            <a:r>
              <a:rPr lang="ru-RU" b="1" cap="all" dirty="0"/>
              <a:t> </a:t>
            </a:r>
            <a:endParaRPr lang="ru-RU" dirty="0"/>
          </a:p>
          <a:p>
            <a:r>
              <a:rPr lang="ru-RU" b="1" cap="all" dirty="0" err="1"/>
              <a:t>КонцепциЯ</a:t>
            </a:r>
            <a:r>
              <a:rPr lang="ru-RU" b="1" cap="all" dirty="0"/>
              <a:t> организационно-педагогического сопровождения профессионального самоопределения ОБУЧАЮЩИХСЯ</a:t>
            </a:r>
            <a:br>
              <a:rPr lang="ru-RU" b="1" cap="all" dirty="0"/>
            </a:br>
            <a:r>
              <a:rPr lang="ru-RU" b="1" cap="all" dirty="0"/>
              <a:t>в условиях </a:t>
            </a:r>
            <a:r>
              <a:rPr lang="ru-RU" b="1" cap="all" dirty="0" err="1"/>
              <a:t>непрерывноСТИ</a:t>
            </a:r>
            <a:r>
              <a:rPr lang="ru-RU" b="1" cap="all" dirty="0"/>
              <a:t> </a:t>
            </a:r>
            <a:r>
              <a:rPr lang="ru-RU" b="1" cap="all" dirty="0" smtClean="0"/>
              <a:t>образования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r>
              <a:rPr lang="ru-RU" b="1" dirty="0" smtClean="0"/>
              <a:t>ПРИМЕРНАЯ ОСНОВНАЯ ОБРАЗОВАТЕЛЬНАЯ ПРОГРАММА </a:t>
            </a:r>
            <a:r>
              <a:rPr lang="ru-RU" dirty="0" smtClean="0"/>
              <a:t>ОСНОВНОГО ОБЩЕГО ОБРАЗОВАНИЯ</a:t>
            </a:r>
          </a:p>
          <a:p>
            <a:pPr>
              <a:buNone/>
            </a:pPr>
            <a:r>
              <a:rPr lang="ru-RU" dirty="0" smtClean="0">
                <a:hlinkClick r:id="rId2" action="ppaction://hlinkfile"/>
              </a:rPr>
              <a:t>Выдержка из ООП.</a:t>
            </a:r>
            <a:r>
              <a:rPr lang="en-US" dirty="0" smtClean="0">
                <a:hlinkClick r:id="rId2" action="ppaction://hlinkfile"/>
              </a:rPr>
              <a:t>doc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государственной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координации.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необязательный характер психолого-педагогического сопровождения профессионального самоопределения учащихся общеобразовательных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школ)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Устаревшие подходы и имитация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практики.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преобладает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мероприятийный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работа неэффективна в тех образовательных учреждениях, в которых не налажено социальное партнерство с предприятиями экономической и социальной сферы и службами занятости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Кадровые проблемы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сферы.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отсутствием специальной подготовки квалифицированных кадров в данной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области)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Незадействованный потенциал традиционных элементов системы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000" b="1" dirty="0" smtClean="0"/>
          </a:p>
          <a:p>
            <a:pPr marL="514350" indent="-514350">
              <a:buNone/>
            </a:pPr>
            <a:endParaRPr lang="ru-RU" sz="2000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концепции </a:t>
            </a:r>
            <a:br>
              <a:rPr lang="ru-RU" dirty="0" smtClean="0"/>
            </a:br>
            <a:r>
              <a:rPr lang="ru-RU" dirty="0" smtClean="0"/>
              <a:t>и что уже делаем 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мотивация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Сельская периферийная школа.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Профильные предметы: русский язык и биология + элективные курсы по обществознанию и истории по выбору учащихся.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2010-2014 гг.- элективный курс «Мир профессий»,9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9 ч.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2014-2015 у/г.- элективный курс «Мир профессий»,8-9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34 ч.    Программа «Твоя профессиональная карьера», автор Чистякова С.Н.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Количество обучающихся на профиле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элективах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-22 чел., из них 6 чел. имеют мотивацию на обучение в Вузах.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Родители большинства обучающихся имеют среднее, среднее специальное образование. 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ксана\Desktop\1307473849_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018697" cy="540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Проблема?</a:t>
            </a:r>
            <a:endParaRPr lang="ru-RU" dirty="0"/>
          </a:p>
        </p:txBody>
      </p:sp>
      <p:pic>
        <p:nvPicPr>
          <p:cNvPr id="3075" name="Picture 3" descr="C:\Users\Оксана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736"/>
            <a:ext cx="4791899" cy="4791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Может ли только 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предпрофильная</a:t>
            </a:r>
            <a:r>
              <a:rPr lang="ru-RU" sz="2800" b="1" dirty="0" smtClean="0"/>
              <a:t> и профильная подготовка в  школе сформировать  </a:t>
            </a:r>
            <a:r>
              <a:rPr lang="ru-RU" sz="2800" b="1" dirty="0" smtClean="0"/>
              <a:t>мотивацию к осознанному выбору профессии?</a:t>
            </a:r>
            <a:endParaRPr lang="ru-RU" sz="2800" b="1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772" y="1717830"/>
            <a:ext cx="4958244" cy="3711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Почему же </a:t>
            </a:r>
            <a:r>
              <a:rPr lang="ru-RU" sz="3100" b="1" dirty="0" smtClean="0"/>
              <a:t>у </a:t>
            </a:r>
            <a:r>
              <a:rPr lang="ru-RU" sz="3100" b="1" dirty="0" smtClean="0"/>
              <a:t>сегодняшних </a:t>
            </a:r>
            <a:r>
              <a:rPr lang="ru-RU" sz="3100" b="1" dirty="0" smtClean="0"/>
              <a:t>молодых людей мотивы к выбору профессии плохо сформированы и сам </a:t>
            </a:r>
            <a:r>
              <a:rPr lang="ru-RU" sz="3100" b="1" dirty="0" smtClean="0"/>
              <a:t>выбор профессии </a:t>
            </a:r>
            <a:r>
              <a:rPr lang="ru-RU" sz="3100" b="1" dirty="0" smtClean="0"/>
              <a:t>– это проблема?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7480341" cy="2714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Расширился список профессий: исчезли многие «старые» (знакомые по рассказам родителей, бабушек и дедушек), появилось очень много «новых» (незнакомых старшему поколению, имеющих иностранное наименование и др.).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Исчезли </a:t>
            </a:r>
            <a:r>
              <a:rPr lang="ru-RU" dirty="0" smtClean="0"/>
              <a:t> </a:t>
            </a:r>
            <a:r>
              <a:rPr lang="ru-RU" dirty="0" smtClean="0"/>
              <a:t>кружки по интересам: радиотехнический; юных фотографов, журналистов; конструкторский и другие. Подросток не может попробовать себя во всех или нескольких сферах </a:t>
            </a:r>
            <a:r>
              <a:rPr lang="ru-RU" dirty="0" smtClean="0"/>
              <a:t>деятельности</a:t>
            </a:r>
            <a:r>
              <a:rPr lang="ru-RU" dirty="0" smtClean="0"/>
              <a:t>, поэтому у него просто нет знаний о том, что ему нравится делать, а что нет. Более или менее понятной остается только сфера деятельности родителей. А этого очень мало для того чтобы сформировать осознанную мотивацию.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Школа в начале пути по профориентации.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Материальные возможности родителей.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Страна другая, а  учителя те же))))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Ошибки ( мотивы), которые часто возникают при выборе старшеклассниками профессии: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Отношение к выбору профессии как неизменному.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Бытующее мнение о престижности профессии.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Выбор профессии под влиянием товарищей (за компанию, чтобы не отстать).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Перенос отношения к человеку, представителю той или иной профессии, на саму профессию.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Увлечение только внешней или какой-нибудь частной стороной профессии.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Отождествление школьного учебного предмета с профессией или плохое различение этих понятий.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тема 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«Формирование учебной мотивации современного школьника как необходимое условие эффективности обучения»</a:t>
            </a:r>
          </a:p>
          <a:p>
            <a:pPr algn="ctr">
              <a:buNone/>
            </a:pPr>
            <a:r>
              <a:rPr lang="ru-RU" b="1" u="sng" dirty="0" smtClean="0"/>
              <a:t>Аспект:</a:t>
            </a:r>
            <a:r>
              <a:rPr lang="ru-RU" b="1" dirty="0" smtClean="0"/>
              <a:t> как </a:t>
            </a:r>
            <a:r>
              <a:rPr lang="ru-RU" b="1" dirty="0" smtClean="0"/>
              <a:t>связаны между собой  мотивация к обучению и выбор профессии?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None/>
            </a:pPr>
            <a:r>
              <a:rPr lang="ru-RU" dirty="0" smtClean="0"/>
              <a:t>7. Устарелые представления о характере труда в сфере материального производства.</a:t>
            </a:r>
          </a:p>
          <a:p>
            <a:pPr marL="514350" lvl="0" indent="-514350">
              <a:buNone/>
            </a:pPr>
            <a:r>
              <a:rPr lang="ru-RU" dirty="0" smtClean="0"/>
              <a:t>8. Неумение/нежелание разбираться в своих личностных качествах (склонностях, способностях).</a:t>
            </a:r>
          </a:p>
          <a:p>
            <a:pPr marL="514350" lvl="0" indent="-514350">
              <a:buNone/>
            </a:pPr>
            <a:r>
              <a:rPr lang="ru-RU" dirty="0" smtClean="0"/>
              <a:t>9. Незнание/недооценка своих физических способностей, недостатков, существенных при выборе профессии.</a:t>
            </a:r>
          </a:p>
          <a:p>
            <a:pPr marL="514350" lvl="0" indent="-514350">
              <a:buNone/>
            </a:pPr>
            <a:r>
              <a:rPr lang="ru-RU" dirty="0" smtClean="0"/>
              <a:t>10. Незнание основных действий, операций и их порядка при решении, обдумывании задачи выбора профессии.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Что же делать в этой ситуации?  Как помочь нашим детям сформировать осознанную мотивацию в  выборе  будущей профессии?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При выборе профессии очень важно </a:t>
            </a:r>
            <a:r>
              <a:rPr lang="ru-RU" dirty="0" smtClean="0">
                <a:solidFill>
                  <a:srgbClr val="FF0000"/>
                </a:solidFill>
              </a:rPr>
              <a:t>соответствие </a:t>
            </a:r>
            <a:r>
              <a:rPr lang="ru-RU" dirty="0" smtClean="0"/>
              <a:t>между </a:t>
            </a:r>
            <a:r>
              <a:rPr lang="ru-RU" i="1" dirty="0" smtClean="0"/>
              <a:t>психологическими особенностями человека и характеристиками будущей работы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ТАКИМ ОБРАЗОМ, ДЛЯ ТОГО ЧТОБЫ ВЫБРАТЬ ПРОФЕССИЮ, НЕОБХОДИМО ПРЕЖДЕ ВСЕГО ПОЗНАТЬ СЕБЯ.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Помочь лучше узнать себя может </a:t>
            </a:r>
            <a:r>
              <a:rPr lang="ru-RU" b="1" dirty="0" smtClean="0"/>
              <a:t>тестирование</a:t>
            </a:r>
            <a:r>
              <a:rPr lang="ru-RU" dirty="0" smtClean="0"/>
              <a:t>. Некоторые вузы проводят бесплатное </a:t>
            </a:r>
            <a:r>
              <a:rPr lang="ru-RU" dirty="0" err="1" smtClean="0"/>
              <a:t>профориентационное</a:t>
            </a:r>
            <a:r>
              <a:rPr lang="ru-RU" dirty="0" smtClean="0"/>
              <a:t> тестирование в день открытых дверей для старшеклассников. Однако тестирование является стандартной процедурой и дает стандартные ответы. О более точном или индивидуальном профиле подростка эта процедура сообщить не может, тем более помочь в сознательном и точном выборе профессии.</a:t>
            </a:r>
          </a:p>
          <a:p>
            <a:r>
              <a:rPr lang="ru-RU" dirty="0" smtClean="0"/>
              <a:t>тест </a:t>
            </a:r>
            <a:r>
              <a:rPr lang="ru-RU" u="sng" dirty="0" smtClean="0">
                <a:hlinkClick r:id="rId2"/>
              </a:rPr>
              <a:t>http://www.moeobrazovanie.ru/testy_na_vybor_professii/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Организация и проведение акций, встреч, направленных на создание положительного имиджа рабочего и специалиста; (Уровень района, составить график посещений предприятий)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Посещение  дней открытых дверей в профессиональных образовательных организациях среднего профессионального образования  с целью профориентации на рабочие профессии, ВУЗы для специалистов. (не менее четырех раз в учебном году; дни открытых дверей по желанию; посещение форума «Тебе, молодой!»);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Организация экскурсий на производство с целью ознакомления учащихся со спецификой профессиональной деятельности, технологией производства, современной техникой (не менее трех раз в году, посещение редакции газеты «Восход» 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ru-RU" dirty="0" smtClean="0"/>
              <a:t>Организация недель по специальностям, профессиональных декад;</a:t>
            </a:r>
          </a:p>
          <a:p>
            <a:pPr marL="514350" indent="-514350">
              <a:buNone/>
            </a:pPr>
            <a:r>
              <a:rPr lang="ru-RU" dirty="0" err="1" smtClean="0">
                <a:hlinkClick r:id="rId2" action="ppaction://hlinkfile"/>
              </a:rPr>
              <a:t>мотивация\сделай</a:t>
            </a:r>
            <a:r>
              <a:rPr lang="ru-RU" dirty="0" smtClean="0">
                <a:hlinkClick r:id="rId2" action="ppaction://hlinkfile"/>
              </a:rPr>
              <a:t> свой выбор!.</a:t>
            </a:r>
            <a:r>
              <a:rPr lang="en-US" dirty="0" err="1" smtClean="0">
                <a:hlinkClick r:id="rId2" action="ppaction://hlinkfile"/>
              </a:rPr>
              <a:t>wmv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5.  Организация / посещение мастер-классов; (например, день медсестры в районе, можно было пригласить выпускников)</a:t>
            </a:r>
          </a:p>
          <a:p>
            <a:pPr marL="514350" indent="-514350">
              <a:buNone/>
            </a:pPr>
            <a:r>
              <a:rPr lang="ru-RU" dirty="0" smtClean="0"/>
              <a:t>6. Важно, чтобы 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 составляющая присутствовала также и в элективных курсах по профильным предметам. Тем самым будут созданы условия для применения знаний по предмету дня решения вопросов профессионального и жизненного самоопределения выпускников.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7. Проводить школьные родительские собрания на тему: «Взаимосвязь выбора профессии старшеклассниками и ситуации на рынке труда и  услуг». Необходимо акцентировать внимание родителей и обучающихся на понимании целесообразности и жизненной значимости освоения начальных основ различного рода профессий, предлагаемых в качестве начальной профессиональной подготовки. </a:t>
            </a:r>
          </a:p>
          <a:p>
            <a:pPr>
              <a:buNone/>
            </a:pPr>
            <a:r>
              <a:rPr lang="ru-RU" i="1" dirty="0" smtClean="0"/>
              <a:t>       (пришкольный участок, проектная  деятельность)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Соответствие профиля школы и выбора профессий выпускниками  11 </a:t>
            </a:r>
            <a:r>
              <a:rPr lang="ru-RU" sz="2700" b="1" dirty="0" err="1" smtClean="0"/>
              <a:t>кл</a:t>
            </a:r>
            <a:r>
              <a:rPr lang="ru-RU" sz="2700" b="1" dirty="0" smtClean="0"/>
              <a:t>. (ВУЗ,ССУЗ,ПУ)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/>
              <a:t>(период 2012-2015 г. )</a:t>
            </a:r>
            <a:endParaRPr lang="ru-RU" sz="2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3" y="1571612"/>
          <a:ext cx="8729664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467"/>
                <a:gridCol w="985125"/>
                <a:gridCol w="1136683"/>
                <a:gridCol w="1364020"/>
                <a:gridCol w="1212462"/>
                <a:gridCol w="985125"/>
                <a:gridCol w="9547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Выбрали профиль по биологии и элективные курсы по обществознанию и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Поступили в ВУЗ по профилю «Биология»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Поступили в ВУЗ </a:t>
                      </a:r>
                      <a:r>
                        <a:rPr lang="ru-RU" sz="1600" dirty="0" smtClean="0"/>
                        <a:t>: элективный курс </a:t>
                      </a:r>
                      <a:r>
                        <a:rPr lang="ru-RU" sz="1600" dirty="0" smtClean="0"/>
                        <a:t>по</a:t>
                      </a:r>
                      <a:r>
                        <a:rPr lang="ru-RU" sz="1600" baseline="0" dirty="0" smtClean="0"/>
                        <a:t> обществознанию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Поступили в ВУЗ </a:t>
                      </a:r>
                      <a:r>
                        <a:rPr lang="ru-RU" sz="1600" dirty="0" smtClean="0"/>
                        <a:t>: элективный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курс </a:t>
                      </a:r>
                      <a:r>
                        <a:rPr lang="ru-RU" sz="1600" dirty="0" smtClean="0"/>
                        <a:t>по истории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Поступили в </a:t>
                      </a:r>
                      <a:r>
                        <a:rPr lang="ru-RU" sz="1600" dirty="0" smtClean="0"/>
                        <a:t>ССУЗ</a:t>
                      </a:r>
                    </a:p>
                    <a:p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по профилю «Биология»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Поступили в ССУЗ : элективный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курс </a:t>
                      </a:r>
                      <a:r>
                        <a:rPr lang="ru-RU" sz="1600" dirty="0" smtClean="0"/>
                        <a:t>по обществознанию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Поступили </a:t>
                      </a:r>
                    </a:p>
                    <a:p>
                      <a:r>
                        <a:rPr lang="ru-RU" sz="1600" dirty="0" smtClean="0"/>
                        <a:t>в ПУ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4286256"/>
            <a:ext cx="7572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Выводы: </a:t>
            </a:r>
          </a:p>
          <a:p>
            <a:pPr marL="342900" indent="-342900">
              <a:buAutoNum type="arabicPeriod"/>
            </a:pPr>
            <a:r>
              <a:rPr lang="ru-RU" dirty="0" smtClean="0"/>
              <a:t>45</a:t>
            </a:r>
            <a:r>
              <a:rPr lang="ru-RU" dirty="0" smtClean="0"/>
              <a:t>% </a:t>
            </a:r>
            <a:r>
              <a:rPr lang="ru-RU" dirty="0" smtClean="0"/>
              <a:t>обучающихся школы получают профессию, обучаясь </a:t>
            </a:r>
            <a:r>
              <a:rPr lang="ru-RU" dirty="0" smtClean="0"/>
              <a:t>в высших </a:t>
            </a:r>
            <a:r>
              <a:rPr lang="ru-RU" dirty="0" smtClean="0"/>
              <a:t>учебных заведениях по профилю школы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23% обучающихся получают профессию в  </a:t>
            </a:r>
            <a:r>
              <a:rPr lang="ru-RU" dirty="0" err="1" smtClean="0"/>
              <a:t>ССУЗах</a:t>
            </a:r>
            <a:r>
              <a:rPr lang="ru-RU" dirty="0" smtClean="0"/>
              <a:t> (профиль)</a:t>
            </a:r>
          </a:p>
          <a:p>
            <a:pPr marL="342900" indent="-342900">
              <a:buAutoNum type="arabicPeriod"/>
            </a:pPr>
            <a:r>
              <a:rPr lang="ru-RU" dirty="0" smtClean="0"/>
              <a:t>32% продолжают обучение в ПУ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Эффективность форм работы по профориентации</a:t>
            </a:r>
            <a:endParaRPr lang="ru-RU" sz="2000" b="1" dirty="0"/>
          </a:p>
        </p:txBody>
      </p:sp>
      <p:pic>
        <p:nvPicPr>
          <p:cNvPr id="1026" name="Picture 2" descr="C:\Users\Оксана\Desktop\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88118"/>
            <a:ext cx="8501090" cy="51984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768" y="1071546"/>
            <a:ext cx="200023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pic>
        <p:nvPicPr>
          <p:cNvPr id="4" name="Содержимое 3" descr="выбор професс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219975"/>
            <a:ext cx="5000660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/>
              <a:t>Профориентационная</a:t>
            </a:r>
            <a:r>
              <a:rPr lang="ru-RU" sz="3600" b="1" dirty="0" smtClean="0"/>
              <a:t> работа на каждом возрастном этапе должна способствовать: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Формированию положительного отношения к ценности труда, его общественной значимости к окончанию </a:t>
            </a:r>
            <a:r>
              <a:rPr lang="ru-RU" dirty="0" smtClean="0">
                <a:solidFill>
                  <a:srgbClr val="FF0000"/>
                </a:solidFill>
              </a:rPr>
              <a:t>начальной школы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Развитию учебно-профессиональных интересов и склонностей к </a:t>
            </a:r>
            <a:r>
              <a:rPr lang="ru-RU" dirty="0" smtClean="0">
                <a:solidFill>
                  <a:srgbClr val="FF0000"/>
                </a:solidFill>
              </a:rPr>
              <a:t>окончанию 8-го класса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Готовности к выбору профиля обучения, обоснованному формированию профессиональных намерений, вариантов получения общего полного образования к </a:t>
            </a:r>
            <a:r>
              <a:rPr lang="ru-RU" dirty="0" smtClean="0">
                <a:solidFill>
                  <a:srgbClr val="FF0000"/>
                </a:solidFill>
              </a:rPr>
              <a:t>окончанию 9-го класса;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Осознанному выбору профессии, формированию индивидуальной траектории профессионального образования к </a:t>
            </a:r>
            <a:r>
              <a:rPr lang="ru-RU" dirty="0" smtClean="0">
                <a:solidFill>
                  <a:srgbClr val="FF0000"/>
                </a:solidFill>
              </a:rPr>
              <a:t>окончанию 11-го класса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Формированию профессиональной компетентности к </a:t>
            </a:r>
            <a:r>
              <a:rPr lang="ru-RU" dirty="0" smtClean="0">
                <a:solidFill>
                  <a:srgbClr val="FF0000"/>
                </a:solidFill>
              </a:rPr>
              <a:t>моменту окончания учебного заведения профессионального образования, </a:t>
            </a:r>
            <a:r>
              <a:rPr lang="ru-RU" dirty="0" smtClean="0"/>
              <a:t>готовности к самостоятельному трудоустройству и профессиональной самореализации.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Что такое мотивация</a:t>
            </a:r>
            <a:r>
              <a:rPr lang="ru-RU" sz="2400" b="1" dirty="0" smtClean="0"/>
              <a:t>?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Почему же она становится слабой, когда ты становишься взрослым?</a:t>
            </a:r>
            <a:endParaRPr lang="ru-RU" sz="2400" b="1" dirty="0"/>
          </a:p>
        </p:txBody>
      </p:sp>
      <p:pic>
        <p:nvPicPr>
          <p:cNvPr id="1026" name="Picture 2" descr="C:\Users\Оксана\Desktop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91934"/>
            <a:ext cx="4786346" cy="4040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происходит с мотивацией, когда ребенок заканчивает школу?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детстве ты еще надеешься на помощь взрослых. Если ошибся, то кто-то исправит твою ошибку! Всегда есть тот, кто тебя поддержит!</a:t>
            </a:r>
          </a:p>
          <a:p>
            <a:r>
              <a:rPr lang="ru-RU" dirty="0" smtClean="0"/>
              <a:t>Твои школьные успехи определяются отметками по предметам, участием в конкурсах. Тебя оценивают взрослые, но как ребенка!</a:t>
            </a:r>
          </a:p>
          <a:p>
            <a:r>
              <a:rPr lang="ru-RU" dirty="0" smtClean="0"/>
              <a:t>Во взрослой жизни трудно стать </a:t>
            </a:r>
            <a:r>
              <a:rPr lang="ru-RU" dirty="0" err="1" smtClean="0"/>
              <a:t>конкурентноспособным</a:t>
            </a:r>
            <a:r>
              <a:rPr lang="ru-RU" dirty="0" smtClean="0"/>
              <a:t>! Условия жестче!</a:t>
            </a:r>
          </a:p>
          <a:p>
            <a:r>
              <a:rPr lang="ru-RU" dirty="0" smtClean="0"/>
              <a:t>Важно знать свои способности и оценивать свои возможности!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Мотивация </a:t>
            </a:r>
            <a:br>
              <a:rPr lang="ru-RU" sz="2400" b="1" dirty="0" smtClean="0"/>
            </a:br>
            <a:r>
              <a:rPr lang="ru-RU" sz="2400" b="1" dirty="0" smtClean="0"/>
              <a:t>к обучению выпускников  11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. </a:t>
            </a:r>
            <a:br>
              <a:rPr lang="ru-RU" sz="2400" b="1" dirty="0" smtClean="0"/>
            </a:br>
            <a:r>
              <a:rPr lang="ru-RU" sz="2400" b="1" dirty="0" smtClean="0"/>
              <a:t>МБОУ «Антоновская СШ»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(период 2012-2015)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1800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Уровень мотивации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%</a:t>
                      </a:r>
                      <a:endParaRPr lang="ru-RU" sz="3200" b="1" dirty="0"/>
                    </a:p>
                  </a:txBody>
                  <a:tcPr/>
                </a:tc>
              </a:tr>
              <a:tr h="111800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Низкий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32</a:t>
                      </a:r>
                      <a:endParaRPr lang="ru-RU" sz="2800" b="1" dirty="0"/>
                    </a:p>
                  </a:txBody>
                  <a:tcPr/>
                </a:tc>
              </a:tr>
              <a:tr h="111800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Средний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23</a:t>
                      </a:r>
                      <a:endParaRPr lang="ru-RU" sz="2800" b="1" dirty="0"/>
                    </a:p>
                  </a:txBody>
                  <a:tcPr/>
                </a:tc>
              </a:tr>
              <a:tr h="111800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Высокий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45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Мотивы выбора профессии выпускниками </a:t>
            </a:r>
            <a:br>
              <a:rPr lang="ru-RU" sz="2800" b="1" dirty="0" smtClean="0"/>
            </a:br>
            <a:r>
              <a:rPr lang="ru-RU" sz="2800" b="1" dirty="0" smtClean="0"/>
              <a:t>МБОУ «Антоновская СШ»</a:t>
            </a:r>
            <a:br>
              <a:rPr lang="ru-RU" sz="2800" b="1" dirty="0" smtClean="0"/>
            </a:br>
            <a:r>
              <a:rPr lang="ru-RU" sz="2800" b="1" dirty="0" smtClean="0"/>
              <a:t>(2012-2015 , 79 чел., 9,11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.)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Мотивация выбора профессии меняется с эпохой и должна соответствовать рынку труда.</a:t>
            </a:r>
          </a:p>
          <a:p>
            <a:r>
              <a:rPr lang="ru-RU" dirty="0" smtClean="0"/>
              <a:t>Школа должна готовить к жизни!!!!!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image (1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7701834" cy="5126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1176</Words>
  <Application>Microsoft Office PowerPoint</Application>
  <PresentationFormat>Экран (4:3)</PresentationFormat>
  <Paragraphs>115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Мотивация учения  и выбора профессии </vt:lpstr>
      <vt:lpstr>Методическая тема школы:</vt:lpstr>
      <vt:lpstr>Что такое мотивация? Почему же она становится слабой, когда ты становишься взрослым?</vt:lpstr>
      <vt:lpstr>Проблемный вопрос</vt:lpstr>
      <vt:lpstr>выводы</vt:lpstr>
      <vt:lpstr>Мотивация  к обучению выпускников  11 кл.  МБОУ «Антоновская СШ»  (период 2012-2015)</vt:lpstr>
      <vt:lpstr>Мотивы выбора профессии выпускниками  МБОУ «Антоновская СШ» (2012-2015 , 79 чел., 9,11 кл.)</vt:lpstr>
      <vt:lpstr>вывод</vt:lpstr>
      <vt:lpstr>Слайд 9</vt:lpstr>
      <vt:lpstr>Что нужно менять?</vt:lpstr>
      <vt:lpstr>Проблемы</vt:lpstr>
      <vt:lpstr>Рекомендации концепции  и что уже делаем мы?</vt:lpstr>
      <vt:lpstr>Условия опыта</vt:lpstr>
      <vt:lpstr>Слайд 14</vt:lpstr>
      <vt:lpstr>Проблема?</vt:lpstr>
      <vt:lpstr>Может ли только  предпрофильная и профильная подготовка в  школе сформировать  мотивацию к осознанному выбору профессии?</vt:lpstr>
      <vt:lpstr>Почему же у сегодняшних молодых людей мотивы к выбору профессии плохо сформированы и сам выбор профессии – это проблема?  </vt:lpstr>
      <vt:lpstr>Слайд 18</vt:lpstr>
      <vt:lpstr>Ошибки ( мотивы), которые часто возникают при выборе старшеклассниками профессии: </vt:lpstr>
      <vt:lpstr>Слайд 20</vt:lpstr>
      <vt:lpstr>  Что же делать в этой ситуации?  Как помочь нашим детям сформировать осознанную мотивацию в  выборе  будущей профессии? </vt:lpstr>
      <vt:lpstr>Пути решения проблемы</vt:lpstr>
      <vt:lpstr>Слайд 23</vt:lpstr>
      <vt:lpstr>Слайд 24</vt:lpstr>
      <vt:lpstr>Слайд 25</vt:lpstr>
      <vt:lpstr>Соответствие профиля школы и выбора профессий выпускниками  11 кл. (ВУЗ,ССУЗ,ПУ) (период 2012-2015 г. )</vt:lpstr>
      <vt:lpstr>Эффективность форм работы по профориентации</vt:lpstr>
      <vt:lpstr>выводы</vt:lpstr>
      <vt:lpstr>Профориентационная работа на каждом возрастном этапе должна способствовать: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учения и выбора профессии</dc:title>
  <dc:creator>Оксана</dc:creator>
  <cp:lastModifiedBy>Оксана</cp:lastModifiedBy>
  <cp:revision>63</cp:revision>
  <dcterms:created xsi:type="dcterms:W3CDTF">2015-11-21T06:28:30Z</dcterms:created>
  <dcterms:modified xsi:type="dcterms:W3CDTF">2015-11-22T09:10:18Z</dcterms:modified>
</cp:coreProperties>
</file>