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70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69696"/>
    <a:srgbClr val="808080"/>
    <a:srgbClr val="66CCFF"/>
    <a:srgbClr val="5C9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466E7-F1E1-4E13-AFEE-BBE184CFE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76089"/>
      </p:ext>
    </p:extLst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CF07-61B5-4F76-A1FD-E07C84E0D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370326"/>
      </p:ext>
    </p:extLst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1CC0C-E598-467A-BDA9-3E14C5395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31422"/>
      </p:ext>
    </p:extLst>
  </p:cSld>
  <p:clrMapOvr>
    <a:masterClrMapping/>
  </p:clrMapOvr>
  <p:transition spd="med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D80C4-AA87-42C8-BF54-5BD7C8A90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360662"/>
      </p:ext>
    </p:extLst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58FA-9429-436B-AECB-B821092CC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690074"/>
      </p:ext>
    </p:extLst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783C-8594-49A2-B382-6CD17D16E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296999"/>
      </p:ext>
    </p:extLst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606E7-273D-48D5-934A-33F69D595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00974"/>
      </p:ext>
    </p:extLst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437CB-7A94-4948-8A46-7110202E2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25751"/>
      </p:ext>
    </p:extLst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BCEF-511E-462E-B814-3BB0A86A3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32663"/>
      </p:ext>
    </p:extLst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E69E8-24D0-47E2-8979-91961E898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3949"/>
      </p:ext>
    </p:extLst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7750D-0DFF-4D77-B7E4-31C4BF77E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4194"/>
      </p:ext>
    </p:extLst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5D67-0B69-4B2D-9377-3889F6E07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043076"/>
      </p:ext>
    </p:extLst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A4748BF-EE24-4952-94E7-52E636304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"/>
            <a:ext cx="64008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«В мире крылатых выражений»</a:t>
            </a:r>
          </a:p>
        </p:txBody>
      </p:sp>
      <p:pic>
        <p:nvPicPr>
          <p:cNvPr id="27654" name="Picture 6" descr="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16113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 descr="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4795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8" descr="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105400"/>
            <a:ext cx="22860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9" descr="images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752600"/>
            <a:ext cx="13303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16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2590800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22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17621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85" decel="100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85" decel="100000"/>
                                        <p:tgtEl>
                                          <p:spTgt spid="276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85" decel="100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85" decel="100000"/>
                                        <p:tgtEl>
                                          <p:spTgt spid="276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85" decel="100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385" decel="100000"/>
                                        <p:tgtEl>
                                          <p:spTgt spid="276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385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385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85" decel="100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385" decel="100000"/>
                                        <p:tgtEl>
                                          <p:spTgt spid="276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28600"/>
            <a:ext cx="4343400" cy="11430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1. Демьянова уха</a:t>
            </a:r>
          </a:p>
        </p:txBody>
      </p:sp>
      <p:sp>
        <p:nvSpPr>
          <p:cNvPr id="3075" name="AutoShape 3"/>
          <p:cNvSpPr>
            <a:spLocks noChangeAspect="1" noChangeArrowheads="1"/>
          </p:cNvSpPr>
          <p:nvPr>
            <p:ph type="body"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   Это выражение возникло из басни И. А. Крылова «Демьянова уха».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685800" y="5029200"/>
            <a:ext cx="5562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>
                <a:latin typeface="Tahoma" charset="0"/>
              </a:rPr>
              <a:t>Оно означает чрезмерное угощение, вопреки желанию угощаемого; вообще что-нибудь настойчиво предлагаемое.</a:t>
            </a:r>
          </a:p>
        </p:txBody>
      </p:sp>
      <p:pic>
        <p:nvPicPr>
          <p:cNvPr id="3078" name="Picture 11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62877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95600"/>
            <a:ext cx="2057400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2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30384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2. А ларчик просто открывался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Это выражение возникло из басни И. А. Крылова «Ларчик».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9200" y="3581400"/>
            <a:ext cx="6858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latin typeface="Tahoma" charset="0"/>
              </a:rPr>
              <a:t>Употребляется в отношении найденного простого решения вопроса, поначалу казавшегося сложным.</a:t>
            </a:r>
          </a:p>
        </p:txBody>
      </p:sp>
      <p:pic>
        <p:nvPicPr>
          <p:cNvPr id="4101" name="Picture 5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62877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09800" y="41910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360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74638"/>
            <a:ext cx="5791200" cy="1325562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/>
            </a:r>
            <a:br>
              <a:rPr lang="ru-RU" altLang="ru-RU" sz="3600" smtClean="0"/>
            </a:br>
            <a:r>
              <a:rPr lang="ru-RU" altLang="ru-RU" sz="3600" smtClean="0"/>
              <a:t>3. Слона-то я и не приметил</a:t>
            </a:r>
            <a:br>
              <a:rPr lang="ru-RU" altLang="ru-RU" sz="3600" smtClean="0"/>
            </a:br>
            <a:endParaRPr lang="ru-RU" altLang="ru-RU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12954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Это выражение возникло из басни И. А. Крылова «Любопытный».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5124" name="Picture 4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62877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00200" y="3505200"/>
            <a:ext cx="6248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latin typeface="Tahoma" charset="0"/>
              </a:rPr>
              <a:t>Это выражение употребляется в том случае, когда кто-то замечает разные мелочи, но не замечает самого главного, основного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FFFF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4. У сильного всегда бессильный виноват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Это выражение возникло из басни И. А. Крылова «Волк и Ягнёнок».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3048000"/>
            <a:ext cx="47244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latin typeface="Tahoma" charset="0"/>
              </a:rPr>
              <a:t>Это выражение употребляется, когда старший (по возрасту или по должности) незаслуженно обвиняет младшего.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0"/>
            <a:ext cx="1881188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j02321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62877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5. А воз и ныне там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Это выражение возникло из басни И. А. Крылова «Лебедь, Рак и Щука».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038600" y="30480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800">
              <a:latin typeface="Tahoma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4267200" y="3200400"/>
            <a:ext cx="373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800">
              <a:latin typeface="Tahoma" charset="0"/>
            </a:endParaRP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3810000" y="3276600"/>
            <a:ext cx="4876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latin typeface="Tahoma" charset="0"/>
              </a:rPr>
              <a:t>Это выражение употребляется, если неэффективно выполнена работа или не решается какая-то задача.</a:t>
            </a:r>
          </a:p>
        </p:txBody>
      </p:sp>
      <p:pic>
        <p:nvPicPr>
          <p:cNvPr id="7176" name="Picture 10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62877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25908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05800" cy="14478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Это выражение возникло из басни И. А. Крылова «Щука и Кот».</a:t>
            </a: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38400" y="3657600"/>
            <a:ext cx="4495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latin typeface="Tahoma" charset="0"/>
              </a:rPr>
              <a:t>Употребляется по отношению к людям, занимающихся не своим делом.</a:t>
            </a:r>
          </a:p>
        </p:txBody>
      </p:sp>
      <p:pic>
        <p:nvPicPr>
          <p:cNvPr id="8197" name="Picture 5" descr="j0232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62877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5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934200" cy="1189038"/>
          </a:xfrm>
        </p:spPr>
        <p:txBody>
          <a:bodyPr/>
          <a:lstStyle/>
          <a:p>
            <a:r>
              <a:rPr lang="ru-RU" altLang="ru-RU" sz="3600" smtClean="0"/>
              <a:t>6.Беда ,коль пироги начнёт печи сапожник , а сапоги тачать пирожник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9248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10. Не плюй в колодезь, пригодится воды напиться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1371600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ru-RU" altLang="ru-RU" sz="2800" smtClean="0"/>
              <a:t>Это выражение возникло из басни И. А. Крылова                   «Лев и Мышь».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pic>
        <p:nvPicPr>
          <p:cNvPr id="12293" name="Picture 7" descr="j02321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62877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3429000" y="38862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800">
              <a:latin typeface="Tahoma" charset="0"/>
            </a:endParaRP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810000" y="4648200"/>
            <a:ext cx="4724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000">
                <a:latin typeface="Tahoma" charset="0"/>
              </a:rPr>
              <a:t>Говорят в том случае, если кто-то считает, что он во всём сможет справиться сам, никому не помогает. А потом сам вынужден обратиться за помощью к тому, кому недавно отказал.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11. «…хоть вы охрипните, хваля друг дружку, - всё ваша музыка плоха!»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Это выражение возникло из басни И. А. Крылова «Кукушка и Петух».</a:t>
            </a:r>
          </a:p>
        </p:txBody>
      </p:sp>
      <p:pic>
        <p:nvPicPr>
          <p:cNvPr id="13316" name="Picture 18" descr="j0232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62877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9"/>
          <p:cNvSpPr txBox="1">
            <a:spLocks noChangeArrowheads="1"/>
          </p:cNvSpPr>
          <p:nvPr/>
        </p:nvSpPr>
        <p:spPr bwMode="auto">
          <a:xfrm>
            <a:off x="4267200" y="3429000"/>
            <a:ext cx="3810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latin typeface="Tahoma" charset="0"/>
              </a:rPr>
              <a:t>Употребляют это выражение, если начинают хвалить кого-то только из-за того, чтобы услышать похвалу в ответ </a:t>
            </a:r>
          </a:p>
        </p:txBody>
      </p:sp>
      <p:pic>
        <p:nvPicPr>
          <p:cNvPr id="13318" name="Рисунок 6" descr="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75000"/>
            <a:ext cx="23622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7" grpId="0"/>
    </p:bld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327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Tahoma</vt:lpstr>
      <vt:lpstr>Arial</vt:lpstr>
      <vt:lpstr>Calibri</vt:lpstr>
      <vt:lpstr>1_Оформление по умолчанию</vt:lpstr>
      <vt:lpstr>Презентация PowerPoint</vt:lpstr>
      <vt:lpstr>1. Демьянова уха</vt:lpstr>
      <vt:lpstr>2. А ларчик просто открывался</vt:lpstr>
      <vt:lpstr> 3. Слона-то я и не приметил </vt:lpstr>
      <vt:lpstr>4. У сильного всегда бессильный виноват</vt:lpstr>
      <vt:lpstr>5. А воз и ныне там</vt:lpstr>
      <vt:lpstr>6.Беда ,коль пироги начнёт печи сапожник , а сапоги тачать пирожник</vt:lpstr>
      <vt:lpstr>10. Не плюй в колодезь, пригодится воды напиться</vt:lpstr>
      <vt:lpstr>11. «…хоть вы охрипните, хваля друг дружку, - всё ваша музыка плоха!»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29</cp:revision>
  <cp:lastPrinted>1601-01-01T00:00:00Z</cp:lastPrinted>
  <dcterms:created xsi:type="dcterms:W3CDTF">1601-01-01T00:00:00Z</dcterms:created>
  <dcterms:modified xsi:type="dcterms:W3CDTF">2014-10-05T10:41:35Z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