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65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25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BED75B-AC2B-4199-8349-E8224033C6B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9F954-4EF5-4DE7-81EE-71EF75AA78D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9B4045-EBE6-4837-B1E3-CA481DBA49A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26C9E5-C5E0-4180-89E1-BEC395D8A4C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A124EE-3E17-424B-95A8-C65381832D6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3A5E09-96F8-4D33-82CC-D67097CCCFF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7DA11-B730-4E9E-88D5-1F5AFBD704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4DBD09-0D24-4A80-A1BE-3D0F9921AE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68D6F-F474-499C-BE52-E05804FAEE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EF618-2602-489E-913E-C408117BCF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DAB85-5C1A-4EC3-BF59-4ABE0FCD4B6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5E20FB41-C9FF-4E2B-949A-3A84B298123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83968" y="4869161"/>
            <a:ext cx="4464496" cy="1584176"/>
          </a:xfrm>
        </p:spPr>
        <p:txBody>
          <a:bodyPr>
            <a:normAutofit lnSpcReduction="10000"/>
          </a:bodyPr>
          <a:lstStyle/>
          <a:p>
            <a:pPr lvl="0">
              <a:buClr>
                <a:srgbClr val="F14124">
                  <a:lumMod val="75000"/>
                </a:srgbClr>
              </a:buClr>
              <a:defRPr/>
            </a:pPr>
            <a:r>
              <a:rPr lang="ru-RU" sz="2000" dirty="0" smtClean="0">
                <a:solidFill>
                  <a:srgbClr val="4E67C8">
                    <a:lumMod val="75000"/>
                  </a:srgbClr>
                </a:solidFill>
              </a:rPr>
              <a:t>Учитель </a:t>
            </a:r>
            <a:r>
              <a:rPr lang="ru-RU" sz="2000" dirty="0">
                <a:solidFill>
                  <a:srgbClr val="4E67C8">
                    <a:lumMod val="75000"/>
                  </a:srgbClr>
                </a:solidFill>
              </a:rPr>
              <a:t>русского </a:t>
            </a:r>
            <a:r>
              <a:rPr lang="ru-RU" sz="2000" dirty="0" smtClean="0">
                <a:solidFill>
                  <a:srgbClr val="4E67C8">
                    <a:lumMod val="75000"/>
                  </a:srgbClr>
                </a:solidFill>
              </a:rPr>
              <a:t>языка</a:t>
            </a:r>
          </a:p>
          <a:p>
            <a:pPr lvl="0">
              <a:buClr>
                <a:srgbClr val="F14124">
                  <a:lumMod val="75000"/>
                </a:srgbClr>
              </a:buClr>
              <a:defRPr/>
            </a:pPr>
            <a:r>
              <a:rPr lang="ru-RU" sz="2000" dirty="0" smtClean="0">
                <a:solidFill>
                  <a:srgbClr val="4E67C8">
                    <a:lumMod val="75000"/>
                  </a:srgbClr>
                </a:solidFill>
              </a:rPr>
              <a:t> </a:t>
            </a:r>
            <a:r>
              <a:rPr lang="ru-RU" sz="2000" dirty="0">
                <a:solidFill>
                  <a:srgbClr val="4E67C8">
                    <a:lumMod val="75000"/>
                  </a:srgbClr>
                </a:solidFill>
              </a:rPr>
              <a:t>и </a:t>
            </a:r>
            <a:r>
              <a:rPr lang="ru-RU" sz="2000" dirty="0" smtClean="0">
                <a:solidFill>
                  <a:srgbClr val="4E67C8">
                    <a:lumMod val="75000"/>
                  </a:srgbClr>
                </a:solidFill>
              </a:rPr>
              <a:t>литературы</a:t>
            </a:r>
            <a:endParaRPr lang="ru-RU" sz="2000" dirty="0">
              <a:solidFill>
                <a:srgbClr val="4E67C8">
                  <a:lumMod val="75000"/>
                </a:srgbClr>
              </a:solidFill>
            </a:endParaRPr>
          </a:p>
          <a:p>
            <a:pPr eaLnBrk="1" hangingPunct="1"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МБОУ СОШ №2с.Кизляр</a:t>
            </a:r>
          </a:p>
          <a:p>
            <a:pPr eaLnBrk="1" hangingPunct="1">
              <a:defRPr/>
            </a:pP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Дадова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Алия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Ильясовна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817581" y="692695"/>
            <a:ext cx="7175351" cy="2952329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chemeClr val="accent1">
                    <a:lumMod val="75000"/>
                  </a:schemeClr>
                </a:solidFill>
              </a:rPr>
              <a:t>Презентация-тренажер по 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русскому языку </a:t>
            </a:r>
            <a:b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dirty="0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 класс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476672"/>
            <a:ext cx="6870700" cy="1260475"/>
          </a:xfrm>
        </p:spPr>
        <p:txBody>
          <a:bodyPr/>
          <a:lstStyle/>
          <a:p>
            <a:r>
              <a:rPr lang="ru-RU" dirty="0">
                <a:solidFill>
                  <a:srgbClr val="0070C0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Вариант </a:t>
            </a:r>
            <a:r>
              <a:rPr lang="ru-RU" dirty="0" smtClean="0">
                <a:solidFill>
                  <a:srgbClr val="0070C0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2</a:t>
            </a:r>
            <a:endParaRPr lang="ru-RU" dirty="0" smtClean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060848"/>
            <a:ext cx="3816424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52400"/>
            <a:ext cx="8785225" cy="1116013"/>
          </a:xfrm>
        </p:spPr>
        <p:txBody>
          <a:bodyPr/>
          <a:lstStyle/>
          <a:p>
            <a:pPr eaLnBrk="1" hangingPunct="1"/>
            <a:r>
              <a:rPr lang="ru-RU" sz="3600" smtClean="0">
                <a:solidFill>
                  <a:srgbClr val="25008E"/>
                </a:solidFill>
              </a:rPr>
              <a:t>В каком слове букв больше, </a:t>
            </a:r>
            <a:br>
              <a:rPr lang="ru-RU" sz="3600" smtClean="0">
                <a:solidFill>
                  <a:srgbClr val="25008E"/>
                </a:solidFill>
              </a:rPr>
            </a:br>
            <a:r>
              <a:rPr lang="ru-RU" sz="3600" smtClean="0">
                <a:solidFill>
                  <a:srgbClr val="25008E"/>
                </a:solidFill>
              </a:rPr>
              <a:t> чем  звуков?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468313" y="1412875"/>
            <a:ext cx="6480175" cy="865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ru-RU" sz="4800" dirty="0" smtClean="0">
                <a:solidFill>
                  <a:srgbClr val="FFFF00"/>
                </a:solidFill>
              </a:rPr>
              <a:t>забор</a:t>
            </a:r>
            <a:endParaRPr lang="ru-RU" sz="4800" dirty="0">
              <a:solidFill>
                <a:srgbClr val="FFFF00"/>
              </a:solidFill>
            </a:endParaRPr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468313" y="2565400"/>
            <a:ext cx="6480175" cy="865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rgbClr val="FFFF00"/>
                </a:solidFill>
              </a:rPr>
              <a:t>шьют</a:t>
            </a:r>
            <a:endParaRPr lang="ru-RU" sz="4800" dirty="0">
              <a:solidFill>
                <a:srgbClr val="FFFF00"/>
              </a:solidFill>
            </a:endParaRPr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468313" y="3644900"/>
            <a:ext cx="6480175" cy="865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>
                <a:solidFill>
                  <a:srgbClr val="FFFF00"/>
                </a:solidFill>
              </a:rPr>
              <a:t>солнце</a:t>
            </a:r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468313" y="4724400"/>
            <a:ext cx="6480175" cy="865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>
                <a:solidFill>
                  <a:srgbClr val="FFFF00"/>
                </a:solidFill>
              </a:rPr>
              <a:t>л</a:t>
            </a:r>
            <a:r>
              <a:rPr lang="ru-RU" sz="4800" dirty="0" smtClean="0">
                <a:solidFill>
                  <a:srgbClr val="FFFF00"/>
                </a:solidFill>
              </a:rPr>
              <a:t>ейка </a:t>
            </a:r>
            <a:endParaRPr lang="ru-RU" sz="4800" dirty="0">
              <a:solidFill>
                <a:srgbClr val="FFFF00"/>
              </a:solidFill>
            </a:endParaRPr>
          </a:p>
        </p:txBody>
      </p:sp>
      <p:sp>
        <p:nvSpPr>
          <p:cNvPr id="13320" name="AutoShape 19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524750" y="5516563"/>
            <a:ext cx="827088" cy="6842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6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1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6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1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56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1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56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15"/>
                  </p:tgtEl>
                </p:cond>
              </p:nextCondLst>
            </p:seq>
          </p:childTnLst>
        </p:cTn>
      </p:par>
    </p:tnLst>
    <p:bldLst>
      <p:bldP spid="25613" grpId="0" animBg="1"/>
      <p:bldP spid="25614" grpId="0" animBg="1"/>
      <p:bldP spid="25615" grpId="0" animBg="1"/>
      <p:bldP spid="256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52400"/>
            <a:ext cx="7993063" cy="1189038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25008E"/>
                </a:solidFill>
              </a:rPr>
              <a:t>В каком слове все согласные звуки твёрдые?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28625" y="1500188"/>
            <a:ext cx="5500688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 smtClean="0">
                <a:solidFill>
                  <a:srgbClr val="FFFF00"/>
                </a:solidFill>
              </a:rPr>
              <a:t>пюре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23850" y="2413000"/>
            <a:ext cx="8280400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ru-RU" sz="3200" kern="0" dirty="0">
              <a:latin typeface="+mn-l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28625" y="2500313"/>
            <a:ext cx="5500688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800" dirty="0" smtClean="0">
                <a:solidFill>
                  <a:srgbClr val="FFFF00"/>
                </a:solidFill>
              </a:rPr>
              <a:t>борщ</a:t>
            </a:r>
            <a:endParaRPr lang="ru-RU" sz="4800" dirty="0">
              <a:solidFill>
                <a:srgbClr val="FFFF00"/>
              </a:solidFill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466725" y="3627438"/>
            <a:ext cx="8280400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ru-RU" sz="3200" kern="0" dirty="0">
              <a:latin typeface="+mn-lt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28625" y="3571875"/>
            <a:ext cx="5500688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800" dirty="0" smtClean="0">
                <a:solidFill>
                  <a:srgbClr val="FFFF00"/>
                </a:solidFill>
              </a:rPr>
              <a:t>гравюра</a:t>
            </a:r>
            <a:endParaRPr lang="ru-RU" sz="4800" dirty="0">
              <a:solidFill>
                <a:srgbClr val="FFFF00"/>
              </a:solidFill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395288" y="4627563"/>
            <a:ext cx="8280400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ru-RU" sz="3200" kern="0" dirty="0">
              <a:latin typeface="+mn-lt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28625" y="4572000"/>
            <a:ext cx="5500688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800" dirty="0">
                <a:solidFill>
                  <a:srgbClr val="FFFF00"/>
                </a:solidFill>
              </a:rPr>
              <a:t>лыжи</a:t>
            </a:r>
          </a:p>
        </p:txBody>
      </p:sp>
      <p:sp>
        <p:nvSpPr>
          <p:cNvPr id="19" name="Управляющая кнопка: далее 18">
            <a:hlinkClick r:id="" action="ppaction://hlinkshowjump?jump=nextslide" highlightClick="1"/>
          </p:cNvPr>
          <p:cNvSpPr/>
          <p:nvPr/>
        </p:nvSpPr>
        <p:spPr>
          <a:xfrm>
            <a:off x="7858125" y="5500688"/>
            <a:ext cx="714375" cy="64293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8" grpId="0" animBg="1"/>
      <p:bldP spid="14" grpId="0" animBg="1"/>
      <p:bldP spid="16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52400"/>
            <a:ext cx="8497888" cy="1204913"/>
          </a:xfrm>
        </p:spPr>
        <p:txBody>
          <a:bodyPr/>
          <a:lstStyle/>
          <a:p>
            <a:pPr eaLnBrk="1" hangingPunct="1"/>
            <a:r>
              <a:rPr lang="ru-RU" sz="3200" smtClean="0">
                <a:solidFill>
                  <a:srgbClr val="25008E"/>
                </a:solidFill>
              </a:rPr>
              <a:t>В каком ряду в обоих словах пропущена безударная проверяемая гласная?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7188" y="1700808"/>
            <a:ext cx="735806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 err="1">
                <a:solidFill>
                  <a:srgbClr val="FFFF00"/>
                </a:solidFill>
              </a:rPr>
              <a:t>п</a:t>
            </a:r>
            <a:r>
              <a:rPr lang="ru-RU" sz="4400" dirty="0" err="1" smtClean="0">
                <a:solidFill>
                  <a:srgbClr val="FFFF00"/>
                </a:solidFill>
              </a:rPr>
              <a:t>рил</a:t>
            </a:r>
            <a:r>
              <a:rPr lang="ru-RU" sz="4400" dirty="0">
                <a:solidFill>
                  <a:srgbClr val="FFFF00"/>
                </a:solidFill>
              </a:rPr>
              <a:t>..</a:t>
            </a:r>
            <a:r>
              <a:rPr lang="ru-RU" sz="4400" dirty="0" err="1">
                <a:solidFill>
                  <a:srgbClr val="FFFF00"/>
                </a:solidFill>
              </a:rPr>
              <a:t>жение</a:t>
            </a:r>
            <a:r>
              <a:rPr lang="ru-RU" sz="4400" dirty="0">
                <a:solidFill>
                  <a:srgbClr val="FFFF00"/>
                </a:solidFill>
              </a:rPr>
              <a:t>, тр..буна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88" y="2636911"/>
            <a:ext cx="7358062" cy="7920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>
                <a:solidFill>
                  <a:srgbClr val="FFFF00"/>
                </a:solidFill>
              </a:rPr>
              <a:t>ч</a:t>
            </a:r>
            <a:r>
              <a:rPr lang="ru-RU" sz="4400" dirty="0" smtClean="0">
                <a:solidFill>
                  <a:srgbClr val="FFFF00"/>
                </a:solidFill>
              </a:rPr>
              <a:t>..</a:t>
            </a:r>
            <a:r>
              <a:rPr lang="ru-RU" sz="4400" dirty="0" err="1">
                <a:solidFill>
                  <a:srgbClr val="FFFF00"/>
                </a:solidFill>
              </a:rPr>
              <a:t>столюбие</a:t>
            </a:r>
            <a:r>
              <a:rPr lang="ru-RU" sz="4400" dirty="0">
                <a:solidFill>
                  <a:srgbClr val="FFFF00"/>
                </a:solidFill>
              </a:rPr>
              <a:t>, </a:t>
            </a:r>
            <a:r>
              <a:rPr lang="ru-RU" sz="4400" dirty="0" smtClean="0">
                <a:solidFill>
                  <a:srgbClr val="FFFF00"/>
                </a:solidFill>
              </a:rPr>
              <a:t>оловянный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88" y="3645024"/>
            <a:ext cx="742950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 err="1" smtClean="0">
                <a:solidFill>
                  <a:srgbClr val="FFFF00"/>
                </a:solidFill>
              </a:rPr>
              <a:t>прик</a:t>
            </a:r>
            <a:r>
              <a:rPr lang="ru-RU" sz="4400" dirty="0" smtClean="0">
                <a:solidFill>
                  <a:srgbClr val="FFFF00"/>
                </a:solidFill>
              </a:rPr>
              <a:t>..</a:t>
            </a:r>
            <a:r>
              <a:rPr lang="ru-RU" sz="4400" dirty="0" err="1">
                <a:solidFill>
                  <a:srgbClr val="FFFF00"/>
                </a:solidFill>
              </a:rPr>
              <a:t>снуться</a:t>
            </a:r>
            <a:r>
              <a:rPr lang="ru-RU" sz="4400" dirty="0">
                <a:solidFill>
                  <a:srgbClr val="FFFF00"/>
                </a:solidFill>
              </a:rPr>
              <a:t>, </a:t>
            </a:r>
            <a:r>
              <a:rPr lang="ru-RU" sz="4400" dirty="0" smtClean="0">
                <a:solidFill>
                  <a:srgbClr val="FFFF00"/>
                </a:solidFill>
              </a:rPr>
              <a:t>с..</a:t>
            </a:r>
            <a:r>
              <a:rPr lang="ru-RU" sz="4400" dirty="0" err="1" smtClean="0">
                <a:solidFill>
                  <a:srgbClr val="FFFF00"/>
                </a:solidFill>
              </a:rPr>
              <a:t>мёрка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88" y="4653136"/>
            <a:ext cx="742950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 err="1">
                <a:solidFill>
                  <a:srgbClr val="FFFF00"/>
                </a:solidFill>
              </a:rPr>
              <a:t>р</a:t>
            </a:r>
            <a:r>
              <a:rPr lang="ru-RU" sz="4400" dirty="0" err="1" smtClean="0">
                <a:solidFill>
                  <a:srgbClr val="FFFF00"/>
                </a:solidFill>
              </a:rPr>
              <a:t>..</a:t>
            </a:r>
            <a:r>
              <a:rPr lang="ru-RU" sz="4400" dirty="0" err="1">
                <a:solidFill>
                  <a:srgbClr val="FFFF00"/>
                </a:solidFill>
              </a:rPr>
              <a:t>кета</a:t>
            </a:r>
            <a:r>
              <a:rPr lang="ru-RU" sz="4400" dirty="0">
                <a:solidFill>
                  <a:srgbClr val="FFFF00"/>
                </a:solidFill>
              </a:rPr>
              <a:t>, ком..</a:t>
            </a:r>
            <a:r>
              <a:rPr lang="ru-RU" sz="4400" dirty="0" err="1">
                <a:solidFill>
                  <a:srgbClr val="FFFF00"/>
                </a:solidFill>
              </a:rPr>
              <a:t>ндир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738269" y="5822156"/>
            <a:ext cx="785812" cy="78581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285750" y="152400"/>
            <a:ext cx="8215313" cy="1347788"/>
          </a:xfrm>
        </p:spPr>
        <p:txBody>
          <a:bodyPr/>
          <a:lstStyle/>
          <a:p>
            <a:pPr eaLnBrk="1" hangingPunct="1"/>
            <a:r>
              <a:rPr lang="ru-RU" sz="3200" smtClean="0">
                <a:solidFill>
                  <a:srgbClr val="25008E"/>
                </a:solidFill>
              </a:rPr>
              <a:t>В каком ряду в обоих словах пропущена одна и та же буква?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sz="quarter" idx="13"/>
          </p:nvPr>
        </p:nvSpPr>
        <p:spPr>
          <a:xfrm>
            <a:off x="428625" y="1571625"/>
            <a:ext cx="7953375" cy="3914775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428625" y="1643063"/>
            <a:ext cx="7786688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>
                <a:solidFill>
                  <a:srgbClr val="FFFF00"/>
                </a:solidFill>
              </a:rPr>
              <a:t>п</a:t>
            </a:r>
            <a:r>
              <a:rPr lang="ru-RU" sz="4400" dirty="0" smtClean="0">
                <a:solidFill>
                  <a:srgbClr val="FFFF00"/>
                </a:solidFill>
              </a:rPr>
              <a:t>ро</a:t>
            </a:r>
            <a:r>
              <a:rPr lang="ru-RU" sz="4400" dirty="0">
                <a:solidFill>
                  <a:srgbClr val="FFFF00"/>
                </a:solidFill>
              </a:rPr>
              <a:t>..</a:t>
            </a:r>
            <a:r>
              <a:rPr lang="ru-RU" sz="4400" dirty="0" err="1">
                <a:solidFill>
                  <a:srgbClr val="FFFF00"/>
                </a:solidFill>
              </a:rPr>
              <a:t>ьба</a:t>
            </a:r>
            <a:r>
              <a:rPr lang="ru-RU" sz="4400" dirty="0">
                <a:solidFill>
                  <a:srgbClr val="FFFF00"/>
                </a:solidFill>
              </a:rPr>
              <a:t>, и..целить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8625" y="2500313"/>
            <a:ext cx="7786688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 err="1">
                <a:solidFill>
                  <a:srgbClr val="FFFF00"/>
                </a:solidFill>
              </a:rPr>
              <a:t>в</a:t>
            </a:r>
            <a:r>
              <a:rPr lang="ru-RU" sz="4400" dirty="0" err="1" smtClean="0">
                <a:solidFill>
                  <a:srgbClr val="FFFF00"/>
                </a:solidFill>
              </a:rPr>
              <a:t>о</a:t>
            </a:r>
            <a:r>
              <a:rPr lang="ru-RU" sz="4400" dirty="0" err="1">
                <a:solidFill>
                  <a:srgbClr val="FFFF00"/>
                </a:solidFill>
              </a:rPr>
              <a:t>..зал</a:t>
            </a:r>
            <a:r>
              <a:rPr lang="ru-RU" sz="4400" dirty="0">
                <a:solidFill>
                  <a:srgbClr val="FFFF00"/>
                </a:solidFill>
              </a:rPr>
              <a:t>, но..</a:t>
            </a:r>
            <a:r>
              <a:rPr lang="ru-RU" sz="4400" dirty="0" err="1">
                <a:solidFill>
                  <a:srgbClr val="FFFF00"/>
                </a:solidFill>
              </a:rPr>
              <a:t>ти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625" y="3357563"/>
            <a:ext cx="7786688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>
                <a:solidFill>
                  <a:srgbClr val="FFFF00"/>
                </a:solidFill>
              </a:rPr>
              <a:t>ш</a:t>
            </a:r>
            <a:r>
              <a:rPr lang="ru-RU" sz="4400" dirty="0" smtClean="0">
                <a:solidFill>
                  <a:srgbClr val="FFFF00"/>
                </a:solidFill>
              </a:rPr>
              <a:t>..</a:t>
            </a:r>
            <a:r>
              <a:rPr lang="ru-RU" sz="4400" dirty="0" err="1">
                <a:solidFill>
                  <a:srgbClr val="FFFF00"/>
                </a:solidFill>
              </a:rPr>
              <a:t>рох</a:t>
            </a:r>
            <a:r>
              <a:rPr lang="ru-RU" sz="4400" dirty="0">
                <a:solidFill>
                  <a:srgbClr val="FFFF00"/>
                </a:solidFill>
              </a:rPr>
              <a:t>, щ..</a:t>
            </a:r>
            <a:r>
              <a:rPr lang="ru-RU" sz="4400" dirty="0" err="1">
                <a:solidFill>
                  <a:srgbClr val="FFFF00"/>
                </a:solidFill>
              </a:rPr>
              <a:t>тка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625" y="4286250"/>
            <a:ext cx="7786688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>
                <a:solidFill>
                  <a:srgbClr val="FFFF00"/>
                </a:solidFill>
              </a:rPr>
              <a:t>п</a:t>
            </a:r>
            <a:r>
              <a:rPr lang="ru-RU" sz="4400" dirty="0" smtClean="0">
                <a:solidFill>
                  <a:srgbClr val="FFFF00"/>
                </a:solidFill>
              </a:rPr>
              <a:t>ер</a:t>
            </a:r>
            <a:r>
              <a:rPr lang="ru-RU" sz="4400" dirty="0">
                <a:solidFill>
                  <a:srgbClr val="FFFF00"/>
                </a:solidFill>
              </a:rPr>
              <a:t>..</a:t>
            </a:r>
            <a:r>
              <a:rPr lang="ru-RU" sz="4400" dirty="0" err="1">
                <a:solidFill>
                  <a:srgbClr val="FFFF00"/>
                </a:solidFill>
              </a:rPr>
              <a:t>евая</a:t>
            </a:r>
            <a:r>
              <a:rPr lang="ru-RU" sz="4400" dirty="0">
                <a:solidFill>
                  <a:srgbClr val="FFFF00"/>
                </a:solidFill>
              </a:rPr>
              <a:t>, из..</a:t>
            </a:r>
            <a:r>
              <a:rPr lang="ru-RU" sz="4400" dirty="0" err="1">
                <a:solidFill>
                  <a:srgbClr val="FFFF00"/>
                </a:solidFill>
              </a:rPr>
              <a:t>ятие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7715250" y="5572125"/>
            <a:ext cx="714375" cy="5715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285750" y="152400"/>
            <a:ext cx="7858125" cy="1990725"/>
          </a:xfrm>
        </p:spPr>
        <p:txBody>
          <a:bodyPr/>
          <a:lstStyle/>
          <a:p>
            <a:pPr eaLnBrk="1" hangingPunct="1"/>
            <a:r>
              <a:rPr lang="ru-RU" sz="3200" smtClean="0">
                <a:solidFill>
                  <a:srgbClr val="25008E"/>
                </a:solidFill>
              </a:rPr>
              <a:t>Из данного предложения выпишите слово (слова), в котором (в которых) все согласные звуки звонкие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8625" y="2143125"/>
            <a:ext cx="4000500" cy="642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>
                <a:solidFill>
                  <a:srgbClr val="FFFF00"/>
                </a:solidFill>
              </a:rPr>
              <a:t>Обещай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429125" y="2143125"/>
            <a:ext cx="3455243" cy="642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>
                <a:solidFill>
                  <a:srgbClr val="FFFF00"/>
                </a:solidFill>
              </a:rPr>
              <a:t>медленно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28625" y="2928938"/>
            <a:ext cx="4214813" cy="642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>
                <a:solidFill>
                  <a:srgbClr val="FFFF00"/>
                </a:solidFill>
              </a:rPr>
              <a:t>выполняй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43439" y="2928939"/>
            <a:ext cx="576634" cy="6429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000" dirty="0">
                <a:solidFill>
                  <a:srgbClr val="FFFF00"/>
                </a:solidFill>
              </a:rPr>
              <a:t>,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28625" y="3714750"/>
            <a:ext cx="3207271" cy="642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>
                <a:solidFill>
                  <a:srgbClr val="FFFF00"/>
                </a:solidFill>
              </a:rPr>
              <a:t>быстро</a:t>
            </a:r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3635896" y="3714750"/>
            <a:ext cx="288032" cy="642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0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7643813" y="4857750"/>
            <a:ext cx="714375" cy="64293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95537" y="1844824"/>
            <a:ext cx="8280920" cy="3744416"/>
          </a:xfrm>
        </p:spPr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pic>
        <p:nvPicPr>
          <p:cNvPr id="3074" name="Picture 2" descr="C:\Program Files (x86)\Microsoft Office\MEDIA\CAGCAT10\j028190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140968"/>
            <a:ext cx="5760639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29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90600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25008E"/>
                </a:solidFill>
              </a:rPr>
              <a:t>Источники:</a:t>
            </a:r>
          </a:p>
        </p:txBody>
      </p:sp>
      <p:sp>
        <p:nvSpPr>
          <p:cNvPr id="18435" name="Содержимое 2"/>
          <p:cNvSpPr>
            <a:spLocks noGrp="1"/>
          </p:cNvSpPr>
          <p:nvPr>
            <p:ph sz="quarter" idx="13"/>
          </p:nvPr>
        </p:nvSpPr>
        <p:spPr>
          <a:xfrm>
            <a:off x="642938" y="1214438"/>
            <a:ext cx="7643812" cy="427196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Контрольно-измерительные материалы к учебникам</a:t>
            </a:r>
          </a:p>
          <a:p>
            <a:pPr eaLnBrk="1" hangingPunct="1">
              <a:buFontTx/>
              <a:buNone/>
            </a:pPr>
            <a:endParaRPr lang="ru-RU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</a:rPr>
              <a:t>Т.А.Ладыженсткой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, М.Т.Баранова, 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</a:rPr>
              <a:t>Л.А.Тростенцовой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 и др.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В.В. 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</a:rPr>
              <a:t>Бабайцевой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 и др.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М.М. Разумовской и др.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hangingPunct="1">
              <a:buFontTx/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7 класс </a:t>
            </a:r>
          </a:p>
          <a:p>
            <a:pPr eaLnBrk="1" hangingPunct="1">
              <a:buFontTx/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                    </a:t>
            </a:r>
          </a:p>
          <a:p>
            <a:pPr eaLnBrk="1" hangingPunct="1">
              <a:buFontTx/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                   </a:t>
            </a:r>
          </a:p>
          <a:p>
            <a:pPr eaLnBrk="1" hangingPunct="1">
              <a:buFontTx/>
              <a:buNone/>
            </a:pPr>
            <a:endParaRPr lang="ru-RU" dirty="0" smtClean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95288" y="2997200"/>
            <a:ext cx="8497887" cy="3022600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Повторение: фонетика, орфография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88640"/>
            <a:ext cx="6870700" cy="1225550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Подсказка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85800" y="1828800"/>
            <a:ext cx="7696200" cy="4264025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25008E"/>
                </a:solidFill>
              </a:rPr>
              <a:t>Правильный ответ изменит цвет текста</a:t>
            </a:r>
          </a:p>
          <a:p>
            <a:pPr eaLnBrk="1" hangingPunct="1"/>
            <a:r>
              <a:rPr lang="ru-RU" dirty="0" smtClean="0">
                <a:solidFill>
                  <a:srgbClr val="25008E"/>
                </a:solidFill>
              </a:rPr>
              <a:t>Неправильный ответ исчезнет с экрана</a:t>
            </a:r>
          </a:p>
          <a:p>
            <a:pPr eaLnBrk="1" hangingPunct="1"/>
            <a:r>
              <a:rPr lang="ru-RU" dirty="0" smtClean="0">
                <a:solidFill>
                  <a:srgbClr val="25008E"/>
                </a:solidFill>
              </a:rPr>
              <a:t>Нашел правильный ответ – переходи к следующему слайду</a:t>
            </a:r>
          </a:p>
          <a:p>
            <a:pPr eaLnBrk="1" hangingPunct="1">
              <a:buFontTx/>
              <a:buNone/>
            </a:pPr>
            <a:r>
              <a:rPr lang="ru-RU" b="1" dirty="0" smtClean="0"/>
              <a:t>               </a:t>
            </a:r>
            <a:r>
              <a:rPr lang="ru-RU" b="1" dirty="0" smtClean="0">
                <a:solidFill>
                  <a:srgbClr val="FF0000"/>
                </a:solidFill>
              </a:rPr>
              <a:t>УДАЧИ!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260475"/>
          </a:xfrm>
        </p:spPr>
        <p:txBody>
          <a:bodyPr/>
          <a:lstStyle/>
          <a:p>
            <a:pPr eaLnBrk="1" hangingPunct="1"/>
            <a:r>
              <a:rPr lang="ru-RU" b="1" dirty="0" smtClean="0">
                <a:solidFill>
                  <a:srgbClr val="0070C0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Вариант 1</a:t>
            </a:r>
            <a:r>
              <a:rPr lang="ru-RU" dirty="0" smtClean="0">
                <a:solidFill>
                  <a:srgbClr val="0070C0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 </a:t>
            </a:r>
          </a:p>
        </p:txBody>
      </p:sp>
      <p:pic>
        <p:nvPicPr>
          <p:cNvPr id="1027" name="Picture 3" descr="C:\Program Files (x86)\Microsoft Office\MEDIA\CAGCAT10\j029298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988840"/>
            <a:ext cx="3096343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52400"/>
            <a:ext cx="8785225" cy="1116013"/>
          </a:xfrm>
        </p:spPr>
        <p:txBody>
          <a:bodyPr/>
          <a:lstStyle/>
          <a:p>
            <a:pPr eaLnBrk="1" hangingPunct="1"/>
            <a:r>
              <a:rPr lang="ru-RU" sz="4000" dirty="0" smtClean="0">
                <a:solidFill>
                  <a:srgbClr val="25008E"/>
                </a:solidFill>
              </a:rPr>
              <a:t>В каком слове букв больше, </a:t>
            </a:r>
            <a:br>
              <a:rPr lang="ru-RU" sz="4000" dirty="0" smtClean="0">
                <a:solidFill>
                  <a:srgbClr val="25008E"/>
                </a:solidFill>
              </a:rPr>
            </a:br>
            <a:r>
              <a:rPr lang="ru-RU" sz="4000" dirty="0" smtClean="0">
                <a:solidFill>
                  <a:srgbClr val="25008E"/>
                </a:solidFill>
              </a:rPr>
              <a:t> чем  звуков?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468313" y="1412875"/>
            <a:ext cx="6480175" cy="865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ru-RU" sz="4800" dirty="0" smtClean="0">
                <a:solidFill>
                  <a:srgbClr val="FFFF00"/>
                </a:solidFill>
              </a:rPr>
              <a:t>енот</a:t>
            </a:r>
            <a:endParaRPr lang="ru-RU" sz="4800" dirty="0">
              <a:solidFill>
                <a:srgbClr val="FFFF00"/>
              </a:solidFill>
            </a:endParaRPr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468313" y="2565400"/>
            <a:ext cx="6480175" cy="865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rgbClr val="FFFF00"/>
                </a:solidFill>
              </a:rPr>
              <a:t>яблоко</a:t>
            </a:r>
            <a:endParaRPr lang="ru-RU" sz="4800" dirty="0">
              <a:solidFill>
                <a:srgbClr val="FFFF00"/>
              </a:solidFill>
            </a:endParaRPr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471637" y="3644900"/>
            <a:ext cx="6480175" cy="865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rgbClr val="FFFF00"/>
                </a:solidFill>
              </a:rPr>
              <a:t>юла</a:t>
            </a:r>
            <a:endParaRPr lang="ru-RU" sz="4800" dirty="0">
              <a:solidFill>
                <a:srgbClr val="FFFF00"/>
              </a:solidFill>
            </a:endParaRPr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468313" y="4724400"/>
            <a:ext cx="6480175" cy="865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rgbClr val="FFFF00"/>
                </a:solidFill>
              </a:rPr>
              <a:t>ярмо</a:t>
            </a:r>
            <a:r>
              <a:rPr lang="ru-RU" sz="4800" dirty="0" smtClean="0"/>
              <a:t> </a:t>
            </a:r>
            <a:endParaRPr lang="ru-RU" sz="4800" dirty="0"/>
          </a:p>
        </p:txBody>
      </p:sp>
      <p:sp>
        <p:nvSpPr>
          <p:cNvPr id="7176" name="AutoShap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524750" y="5516563"/>
            <a:ext cx="827088" cy="6842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6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1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6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1000" fill="hold"/>
                                        <p:tgtEl>
                                          <p:spTgt spid="256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1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56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56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16"/>
                  </p:tgtEl>
                </p:cond>
              </p:nextCondLst>
            </p:seq>
          </p:childTnLst>
        </p:cTn>
      </p:par>
    </p:tnLst>
    <p:bldLst>
      <p:bldP spid="25613" grpId="0" animBg="1"/>
      <p:bldP spid="25614" grpId="0"/>
      <p:bldP spid="25615" grpId="0" animBg="1"/>
      <p:bldP spid="256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52400"/>
            <a:ext cx="7993063" cy="1189038"/>
          </a:xfrm>
        </p:spPr>
        <p:txBody>
          <a:bodyPr/>
          <a:lstStyle/>
          <a:p>
            <a:pPr eaLnBrk="1" hangingPunct="1"/>
            <a:r>
              <a:rPr lang="ru-RU" sz="4000" dirty="0" smtClean="0">
                <a:solidFill>
                  <a:srgbClr val="25008E"/>
                </a:solidFill>
              </a:rPr>
              <a:t>В каком слове все согласные звуки твёрдые?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8625" y="1357313"/>
            <a:ext cx="7286625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 smtClean="0">
                <a:solidFill>
                  <a:srgbClr val="FFFF00"/>
                </a:solidFill>
              </a:rPr>
              <a:t>фальцет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625" y="2357438"/>
            <a:ext cx="7286625" cy="785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 smtClean="0">
                <a:solidFill>
                  <a:srgbClr val="FFFF00"/>
                </a:solidFill>
              </a:rPr>
              <a:t>дело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625" y="3357563"/>
            <a:ext cx="7358063" cy="785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 smtClean="0">
                <a:solidFill>
                  <a:srgbClr val="FFFF00"/>
                </a:solidFill>
              </a:rPr>
              <a:t>кафе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8625" y="4286250"/>
            <a:ext cx="7358063" cy="785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 smtClean="0">
                <a:solidFill>
                  <a:srgbClr val="FFFF00"/>
                </a:solidFill>
              </a:rPr>
              <a:t>компьютер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8200" name="AutoShape 1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524750" y="5516563"/>
            <a:ext cx="827088" cy="684212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52400"/>
            <a:ext cx="8497888" cy="1204913"/>
          </a:xfrm>
        </p:spPr>
        <p:txBody>
          <a:bodyPr/>
          <a:lstStyle/>
          <a:p>
            <a:pPr eaLnBrk="1" hangingPunct="1"/>
            <a:r>
              <a:rPr lang="ru-RU" sz="3200" smtClean="0">
                <a:solidFill>
                  <a:srgbClr val="25008E"/>
                </a:solidFill>
              </a:rPr>
              <a:t>В каком ряду в обоих словах пропущена безударная проверяемая гласная?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7188" y="1772816"/>
            <a:ext cx="792956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 err="1">
                <a:solidFill>
                  <a:srgbClr val="FFFF00"/>
                </a:solidFill>
              </a:rPr>
              <a:t>с</a:t>
            </a:r>
            <a:r>
              <a:rPr lang="ru-RU" sz="4400" dirty="0" err="1" smtClean="0">
                <a:solidFill>
                  <a:srgbClr val="FFFF00"/>
                </a:solidFill>
              </a:rPr>
              <a:t>кр</a:t>
            </a:r>
            <a:r>
              <a:rPr lang="ru-RU" sz="4400" dirty="0" smtClean="0">
                <a:solidFill>
                  <a:srgbClr val="FFFF00"/>
                </a:solidFill>
              </a:rPr>
              <a:t>..петь, зам..</a:t>
            </a:r>
            <a:r>
              <a:rPr lang="ru-RU" sz="4400" dirty="0" err="1" smtClean="0">
                <a:solidFill>
                  <a:srgbClr val="FFFF00"/>
                </a:solidFill>
              </a:rPr>
              <a:t>чать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88" y="2708920"/>
            <a:ext cx="792956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 err="1">
                <a:solidFill>
                  <a:srgbClr val="FFFF00"/>
                </a:solidFill>
              </a:rPr>
              <a:t>р</a:t>
            </a:r>
            <a:r>
              <a:rPr lang="ru-RU" sz="4400" dirty="0" err="1" smtClean="0">
                <a:solidFill>
                  <a:srgbClr val="FFFF00"/>
                </a:solidFill>
              </a:rPr>
              <a:t>азб</a:t>
            </a:r>
            <a:r>
              <a:rPr lang="ru-RU" sz="4400" dirty="0" smtClean="0">
                <a:solidFill>
                  <a:srgbClr val="FFFF00"/>
                </a:solidFill>
              </a:rPr>
              <a:t>..рать,</a:t>
            </a:r>
            <a:r>
              <a:rPr lang="ru-RU" sz="4400" dirty="0" smtClean="0">
                <a:solidFill>
                  <a:srgbClr val="006600"/>
                </a:solidFill>
              </a:rPr>
              <a:t> </a:t>
            </a:r>
            <a:r>
              <a:rPr lang="ru-RU" sz="4400" dirty="0">
                <a:solidFill>
                  <a:srgbClr val="FFFF00"/>
                </a:solidFill>
              </a:rPr>
              <a:t>с..</a:t>
            </a:r>
            <a:r>
              <a:rPr lang="ru-RU" sz="4400" dirty="0" err="1">
                <a:solidFill>
                  <a:srgbClr val="FFFF00"/>
                </a:solidFill>
              </a:rPr>
              <a:t>лдат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88" y="3645024"/>
            <a:ext cx="800100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>
                <a:solidFill>
                  <a:srgbClr val="FFFF00"/>
                </a:solidFill>
              </a:rPr>
              <a:t>т</a:t>
            </a:r>
            <a:r>
              <a:rPr lang="ru-RU" sz="4400" dirty="0" smtClean="0">
                <a:solidFill>
                  <a:srgbClr val="FFFF00"/>
                </a:solidFill>
              </a:rPr>
              <a:t>..лант,</a:t>
            </a:r>
            <a:r>
              <a:rPr lang="ru-RU" sz="4400" dirty="0" err="1" smtClean="0">
                <a:solidFill>
                  <a:srgbClr val="FFFF00"/>
                </a:solidFill>
              </a:rPr>
              <a:t>аб</a:t>
            </a:r>
            <a:r>
              <a:rPr lang="ru-RU" sz="4400" dirty="0" smtClean="0">
                <a:solidFill>
                  <a:srgbClr val="FFFF00"/>
                </a:solidFill>
              </a:rPr>
              <a:t>..</a:t>
            </a:r>
            <a:r>
              <a:rPr lang="ru-RU" sz="4400" dirty="0" err="1" smtClean="0">
                <a:solidFill>
                  <a:srgbClr val="FFFF00"/>
                </a:solidFill>
              </a:rPr>
              <a:t>жур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88" y="4653136"/>
            <a:ext cx="800100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>
                <a:solidFill>
                  <a:srgbClr val="FFFF00"/>
                </a:solidFill>
              </a:rPr>
              <a:t>д</a:t>
            </a:r>
            <a:r>
              <a:rPr lang="ru-RU" sz="4400" dirty="0" smtClean="0">
                <a:solidFill>
                  <a:srgbClr val="FFFF00"/>
                </a:solidFill>
              </a:rPr>
              <a:t>..</a:t>
            </a:r>
            <a:r>
              <a:rPr lang="ru-RU" sz="4400" dirty="0" err="1" smtClean="0">
                <a:solidFill>
                  <a:srgbClr val="FFFF00"/>
                </a:solidFill>
              </a:rPr>
              <a:t>вятый</a:t>
            </a:r>
            <a:r>
              <a:rPr lang="ru-RU" sz="4400" dirty="0" smtClean="0">
                <a:solidFill>
                  <a:srgbClr val="FFFF00"/>
                </a:solidFill>
              </a:rPr>
              <a:t>, </a:t>
            </a:r>
            <a:r>
              <a:rPr lang="ru-RU" sz="4400" dirty="0">
                <a:solidFill>
                  <a:srgbClr val="FFFF00"/>
                </a:solidFill>
              </a:rPr>
              <a:t>р..сток</a:t>
            </a:r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7452319" y="5805264"/>
            <a:ext cx="762993" cy="6480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285750" y="152400"/>
            <a:ext cx="8215313" cy="1133475"/>
          </a:xfrm>
        </p:spPr>
        <p:txBody>
          <a:bodyPr/>
          <a:lstStyle/>
          <a:p>
            <a:pPr eaLnBrk="1" hangingPunct="1"/>
            <a:r>
              <a:rPr lang="ru-RU" sz="3200" smtClean="0">
                <a:solidFill>
                  <a:srgbClr val="25008E"/>
                </a:solidFill>
              </a:rPr>
              <a:t>В каком ряду в обоих словах пропущена одна и та же буква?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8625" y="1643063"/>
            <a:ext cx="7715250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 err="1">
                <a:solidFill>
                  <a:srgbClr val="FFFF00"/>
                </a:solidFill>
              </a:rPr>
              <a:t>о</a:t>
            </a:r>
            <a:r>
              <a:rPr lang="ru-RU" sz="4400" dirty="0" err="1" smtClean="0">
                <a:solidFill>
                  <a:srgbClr val="FFFF00"/>
                </a:solidFill>
              </a:rPr>
              <a:t>тч</a:t>
            </a:r>
            <a:r>
              <a:rPr lang="ru-RU" sz="4400" dirty="0">
                <a:solidFill>
                  <a:srgbClr val="FFFF00"/>
                </a:solidFill>
              </a:rPr>
              <a:t>..т, </a:t>
            </a:r>
            <a:r>
              <a:rPr lang="ru-RU" sz="4400" dirty="0" err="1" smtClean="0">
                <a:solidFill>
                  <a:srgbClr val="FFFF00"/>
                </a:solidFill>
              </a:rPr>
              <a:t>медвеж</a:t>
            </a:r>
            <a:r>
              <a:rPr lang="ru-RU" sz="4400" dirty="0">
                <a:solidFill>
                  <a:srgbClr val="FFFF00"/>
                </a:solidFill>
              </a:rPr>
              <a:t>..нок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8625" y="2500313"/>
            <a:ext cx="7715250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>
                <a:solidFill>
                  <a:srgbClr val="FFFF00"/>
                </a:solidFill>
              </a:rPr>
              <a:t>в</a:t>
            </a:r>
            <a:r>
              <a:rPr lang="ru-RU" sz="4400" dirty="0" smtClean="0">
                <a:solidFill>
                  <a:srgbClr val="FFFF00"/>
                </a:solidFill>
              </a:rPr>
              <a:t>аре</a:t>
            </a:r>
            <a:r>
              <a:rPr lang="ru-RU" sz="4400" dirty="0">
                <a:solidFill>
                  <a:srgbClr val="FFFF00"/>
                </a:solidFill>
              </a:rPr>
              <a:t>..</a:t>
            </a:r>
            <a:r>
              <a:rPr lang="ru-RU" sz="4400" dirty="0" err="1">
                <a:solidFill>
                  <a:srgbClr val="FFFF00"/>
                </a:solidFill>
              </a:rPr>
              <a:t>ки</a:t>
            </a:r>
            <a:r>
              <a:rPr lang="ru-RU" sz="4400" dirty="0">
                <a:solidFill>
                  <a:srgbClr val="FFFF00"/>
                </a:solidFill>
              </a:rPr>
              <a:t>, </a:t>
            </a:r>
            <a:r>
              <a:rPr lang="ru-RU" sz="4400" dirty="0" err="1">
                <a:solidFill>
                  <a:srgbClr val="FFFF00"/>
                </a:solidFill>
              </a:rPr>
              <a:t>карто</a:t>
            </a:r>
            <a:r>
              <a:rPr lang="ru-RU" sz="4400" dirty="0">
                <a:solidFill>
                  <a:srgbClr val="FFFF00"/>
                </a:solidFill>
              </a:rPr>
              <a:t>..ка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8625" y="3357563"/>
            <a:ext cx="7715250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>
                <a:solidFill>
                  <a:srgbClr val="FFFF00"/>
                </a:solidFill>
              </a:rPr>
              <a:t>в</a:t>
            </a:r>
            <a:r>
              <a:rPr lang="ru-RU" sz="4400" dirty="0" smtClean="0">
                <a:solidFill>
                  <a:srgbClr val="FFFF00"/>
                </a:solidFill>
              </a:rPr>
              <a:t>..</a:t>
            </a:r>
            <a:r>
              <a:rPr lang="ru-RU" sz="4400" dirty="0" err="1">
                <a:solidFill>
                  <a:srgbClr val="FFFF00"/>
                </a:solidFill>
              </a:rPr>
              <a:t>ётся</a:t>
            </a:r>
            <a:r>
              <a:rPr lang="ru-RU" sz="4400" dirty="0">
                <a:solidFill>
                  <a:srgbClr val="FFFF00"/>
                </a:solidFill>
              </a:rPr>
              <a:t>, под..</a:t>
            </a:r>
            <a:r>
              <a:rPr lang="ru-RU" sz="4400" dirty="0" err="1">
                <a:solidFill>
                  <a:srgbClr val="FFFF00"/>
                </a:solidFill>
              </a:rPr>
              <a:t>мный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625" y="4214813"/>
            <a:ext cx="7715250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>
                <a:solidFill>
                  <a:srgbClr val="FFFF00"/>
                </a:solidFill>
              </a:rPr>
              <a:t>и</a:t>
            </a:r>
            <a:r>
              <a:rPr lang="ru-RU" sz="4400" dirty="0" smtClean="0">
                <a:solidFill>
                  <a:srgbClr val="FFFF00"/>
                </a:solidFill>
              </a:rPr>
              <a:t>..</a:t>
            </a:r>
            <a:r>
              <a:rPr lang="ru-RU" sz="4400" dirty="0" err="1">
                <a:solidFill>
                  <a:srgbClr val="FFFF00"/>
                </a:solidFill>
              </a:rPr>
              <a:t>чезнуть</a:t>
            </a:r>
            <a:r>
              <a:rPr lang="ru-RU" sz="4400" dirty="0">
                <a:solidFill>
                  <a:srgbClr val="FFFF00"/>
                </a:solidFill>
              </a:rPr>
              <a:t>, ..бить</a:t>
            </a:r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572375" y="5429250"/>
            <a:ext cx="857250" cy="8572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285750" y="152400"/>
            <a:ext cx="7858125" cy="1847850"/>
          </a:xfrm>
        </p:spPr>
        <p:txBody>
          <a:bodyPr/>
          <a:lstStyle/>
          <a:p>
            <a:pPr eaLnBrk="1" hangingPunct="1"/>
            <a:r>
              <a:rPr lang="ru-RU" sz="3200" dirty="0" smtClean="0">
                <a:solidFill>
                  <a:srgbClr val="25008E"/>
                </a:solidFill>
              </a:rPr>
              <a:t>Из данного предложения выпишите слово (слова), в котором (в которых) все согласные звуки звонкие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429251" y="2500313"/>
            <a:ext cx="2857499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>
                <a:solidFill>
                  <a:srgbClr val="FFFF00"/>
                </a:solidFill>
              </a:rPr>
              <a:t>день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71500" y="3357563"/>
            <a:ext cx="4857750" cy="642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>
                <a:solidFill>
                  <a:srgbClr val="FFFF00"/>
                </a:solidFill>
              </a:rPr>
              <a:t>целый</a:t>
            </a:r>
            <a:r>
              <a:rPr lang="ru-RU" sz="4400" dirty="0">
                <a:solidFill>
                  <a:srgbClr val="006600"/>
                </a:solidFill>
              </a:rPr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429251" y="3357563"/>
            <a:ext cx="2857500" cy="642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>
                <a:solidFill>
                  <a:srgbClr val="FFFF00"/>
                </a:solidFill>
              </a:rPr>
              <a:t>год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71500" y="4076700"/>
            <a:ext cx="2664296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>
                <a:solidFill>
                  <a:srgbClr val="FFFF00"/>
                </a:solidFill>
              </a:rPr>
              <a:t>кормит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235796" y="4076701"/>
            <a:ext cx="400101" cy="7143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0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7429500" y="5357813"/>
            <a:ext cx="785813" cy="8572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71500" y="2500313"/>
            <a:ext cx="4857750" cy="714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dirty="0">
                <a:solidFill>
                  <a:srgbClr val="FFFF00"/>
                </a:solidFill>
              </a:rPr>
              <a:t>Вешний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1" grpId="0" animBg="1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332</TotalTime>
  <Words>328</Words>
  <Application>Microsoft Office PowerPoint</Application>
  <PresentationFormat>Экран (4:3)</PresentationFormat>
  <Paragraphs>77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Воздушный поток</vt:lpstr>
      <vt:lpstr>Презентация-тренажер по русскому языку  7 класс </vt:lpstr>
      <vt:lpstr>Презентация PowerPoint</vt:lpstr>
      <vt:lpstr>Подсказка </vt:lpstr>
      <vt:lpstr>Вариант 1 </vt:lpstr>
      <vt:lpstr>В каком слове букв больше,   чем  звуков?</vt:lpstr>
      <vt:lpstr>В каком слове все согласные звуки твёрдые?</vt:lpstr>
      <vt:lpstr>В каком ряду в обоих словах пропущена безударная проверяемая гласная?</vt:lpstr>
      <vt:lpstr>В каком ряду в обоих словах пропущена одна и та же буква?</vt:lpstr>
      <vt:lpstr>Из данного предложения выпишите слово (слова), в котором (в которых) все согласные звуки звонкие</vt:lpstr>
      <vt:lpstr>Вариант 2</vt:lpstr>
      <vt:lpstr>В каком слове букв больше,   чем  звуков?</vt:lpstr>
      <vt:lpstr>В каком слове все согласные звуки твёрдые?</vt:lpstr>
      <vt:lpstr>В каком ряду в обоих словах пропущена безударная проверяемая гласная?</vt:lpstr>
      <vt:lpstr>В каком ряду в обоих словах пропущена одна и та же буква?</vt:lpstr>
      <vt:lpstr>Из данного предложения выпишите слово (слова), в котором (в которых) все согласные звуки звонкие</vt:lpstr>
      <vt:lpstr>Спасибо за внимание</vt:lpstr>
      <vt:lpstr>Источники: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– тренажер по русскому языку  7 класс</dc:title>
  <dc:creator>User</dc:creator>
  <cp:lastModifiedBy>Алихан</cp:lastModifiedBy>
  <cp:revision>27</cp:revision>
  <dcterms:created xsi:type="dcterms:W3CDTF">2011-09-05T13:23:28Z</dcterms:created>
  <dcterms:modified xsi:type="dcterms:W3CDTF">2015-08-02T21:45:20Z</dcterms:modified>
</cp:coreProperties>
</file>