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69" r:id="rId22"/>
    <p:sldId id="270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D1AA9-6848-43ED-96BD-A14DDF7DF7A6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13A60-DAA0-4A43-8F69-2222EFDED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0F1346-9A37-42C5-A59E-7AC8D31ADFC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3837F5-0283-4B5F-8E59-9617ACA890B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6D1B-36F2-4107-ACC6-5B4081386546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677F-4745-4B82-A119-E006F48048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6D1B-36F2-4107-ACC6-5B4081386546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677F-4745-4B82-A119-E006F48048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6D1B-36F2-4107-ACC6-5B4081386546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677F-4745-4B82-A119-E006F48048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6D1B-36F2-4107-ACC6-5B4081386546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677F-4745-4B82-A119-E006F48048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6D1B-36F2-4107-ACC6-5B4081386546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677F-4745-4B82-A119-E006F48048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6D1B-36F2-4107-ACC6-5B4081386546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677F-4745-4B82-A119-E006F48048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6D1B-36F2-4107-ACC6-5B4081386546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677F-4745-4B82-A119-E006F48048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6D1B-36F2-4107-ACC6-5B4081386546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677F-4745-4B82-A119-E006F48048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6D1B-36F2-4107-ACC6-5B4081386546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677F-4745-4B82-A119-E006F48048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6D1B-36F2-4107-ACC6-5B4081386546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677F-4745-4B82-A119-E006F48048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6D1B-36F2-4107-ACC6-5B4081386546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677F-4745-4B82-A119-E006F48048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F6D1B-36F2-4107-ACC6-5B4081386546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E677F-4745-4B82-A119-E006F48048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ori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0"/>
            <a:ext cx="7848600" cy="645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7" descr="42287655"/>
          <p:cNvPicPr>
            <a:picLocks noChangeAspect="1" noChangeArrowheads="1"/>
          </p:cNvPicPr>
          <p:nvPr/>
        </p:nvPicPr>
        <p:blipFill>
          <a:blip r:embed="rId3">
            <a:lum bright="-30000" contrast="36000"/>
          </a:blip>
          <a:srcRect/>
          <a:stretch>
            <a:fillRect/>
          </a:stretch>
        </p:blipFill>
        <p:spPr bwMode="auto">
          <a:xfrm>
            <a:off x="2484438" y="3933825"/>
            <a:ext cx="482282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9" name="WordArt 11"/>
          <p:cNvSpPr>
            <a:spLocks noChangeArrowheads="1" noChangeShapeType="1" noTextEdit="1"/>
          </p:cNvSpPr>
          <p:nvPr/>
        </p:nvSpPr>
        <p:spPr bwMode="auto">
          <a:xfrm>
            <a:off x="7164388" y="3860800"/>
            <a:ext cx="1979612" cy="2447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ru-RU" sz="3600" kern="10" normalizeH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folHlink"/>
                    </a:gs>
                    <a:gs pos="50000">
                      <a:srgbClr val="FF0000"/>
                    </a:gs>
                    <a:gs pos="100000">
                      <a:schemeClr val="folHlink"/>
                    </a:gs>
                  </a:gsLst>
                  <a:lin ang="2700000" scaled="1"/>
                </a:gradFill>
                <a:latin typeface="Impact"/>
              </a:rPr>
              <a:t>    </a:t>
            </a:r>
          </a:p>
        </p:txBody>
      </p:sp>
      <p:sp>
        <p:nvSpPr>
          <p:cNvPr id="27660" name="WordArt 12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1187450" cy="177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ru-RU" sz="3600" kern="10" normalizeH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folHlink"/>
                    </a:gs>
                    <a:gs pos="50000">
                      <a:srgbClr val="FF0000"/>
                    </a:gs>
                    <a:gs pos="100000">
                      <a:schemeClr val="folHlink"/>
                    </a:gs>
                  </a:gsLst>
                  <a:lin ang="18900000" scaled="1"/>
                </a:gradFill>
                <a:latin typeface="Impact"/>
              </a:rPr>
              <a:t>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066143"/>
            <a:ext cx="8229600" cy="3556000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0000"/>
                </a:solidFill>
                <a:latin typeface="Comic Sans MS" pitchFamily="66" charset="0"/>
              </a:rPr>
              <a:t>А5. Нарушение синтаксических норм при построении различных предложений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35857"/>
            <a:ext cx="8915400" cy="662214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3400" smtClean="0">
                <a:solidFill>
                  <a:srgbClr val="FF0000"/>
                </a:solidFill>
              </a:rPr>
              <a:t>А5. Укажите предложение с грамматической ошибкой.</a:t>
            </a:r>
          </a:p>
          <a:p>
            <a:pPr eaLnBrk="1" hangingPunct="1">
              <a:buFontTx/>
              <a:buAutoNum type="arabicParenR"/>
            </a:pPr>
            <a:r>
              <a:rPr lang="ru-RU" sz="3400" smtClean="0">
                <a:solidFill>
                  <a:srgbClr val="FFCC00"/>
                </a:solidFill>
              </a:rPr>
              <a:t>Мы прилетели в Сингапур согласно расписания.</a:t>
            </a:r>
          </a:p>
          <a:p>
            <a:pPr eaLnBrk="1" hangingPunct="1">
              <a:buFontTx/>
              <a:buAutoNum type="arabicParenR"/>
            </a:pPr>
            <a:r>
              <a:rPr lang="ru-RU" sz="3400" smtClean="0">
                <a:solidFill>
                  <a:srgbClr val="FF33CC"/>
                </a:solidFill>
              </a:rPr>
              <a:t>На фабрике «Трёхгорная мануфактура» устроили праздник бывшим работникам этого предприятия.</a:t>
            </a:r>
          </a:p>
          <a:p>
            <a:pPr eaLnBrk="1" hangingPunct="1">
              <a:buFontTx/>
              <a:buAutoNum type="arabicParenR"/>
            </a:pPr>
            <a:r>
              <a:rPr lang="ru-RU" sz="3400" smtClean="0">
                <a:solidFill>
                  <a:srgbClr val="3333FF"/>
                </a:solidFill>
              </a:rPr>
              <a:t>В комнате стояли столы, стулья, книжный шкаф.</a:t>
            </a:r>
          </a:p>
          <a:p>
            <a:pPr eaLnBrk="1" hangingPunct="1">
              <a:buFontTx/>
              <a:buAutoNum type="arabicParenR"/>
            </a:pPr>
            <a:r>
              <a:rPr lang="ru-RU" sz="3400" smtClean="0">
                <a:solidFill>
                  <a:srgbClr val="008000"/>
                </a:solidFill>
              </a:rPr>
              <a:t>Отрываясь от книги, я как бы своими глазами видел сверкающие шлемы и мечи.</a:t>
            </a:r>
          </a:p>
          <a:p>
            <a:pPr eaLnBrk="1" hangingPunct="1"/>
            <a:endParaRPr lang="ru-RU" sz="340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20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20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" dur="20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2000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2000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2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2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9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8429"/>
            <a:ext cx="8229600" cy="159657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5000" b="1" dirty="0" smtClean="0">
                <a:solidFill>
                  <a:schemeClr val="folHlink"/>
                </a:solidFill>
                <a:latin typeface="Comic Sans MS" pitchFamily="66" charset="0"/>
              </a:rPr>
              <a:t>А8. Грамматическая основа предложения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6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35857"/>
            <a:ext cx="8915400" cy="6622143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Char char="Ø"/>
            </a:pPr>
            <a:r>
              <a:rPr lang="ru-RU" b="1" smtClean="0">
                <a:solidFill>
                  <a:srgbClr val="FF0000"/>
                </a:solidFill>
              </a:rPr>
              <a:t>А8. Какие слова или сочетания слов являются грамматической основой в следующем предложении текста или в одной из частей этого предложения: </a:t>
            </a:r>
            <a:endParaRPr lang="ru-RU" smtClean="0">
              <a:solidFill>
                <a:srgbClr val="FF0000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ru-RU" smtClean="0"/>
              <a:t>Егорушка, задыхаясь от зноя, который особенно чувствовался теперь, побежал к осоке и отсюда оглядел местность.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z="3400" smtClean="0">
                <a:solidFill>
                  <a:srgbClr val="FFCC00"/>
                </a:solidFill>
              </a:rPr>
              <a:t>Егорушка побежал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z="3400" smtClean="0">
                <a:solidFill>
                  <a:srgbClr val="FF33CC"/>
                </a:solidFill>
              </a:rPr>
              <a:t>чувствовался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z="3400" smtClean="0">
                <a:solidFill>
                  <a:srgbClr val="3333FF"/>
                </a:solidFill>
              </a:rPr>
              <a:t>который чувствовался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z="3400" smtClean="0">
                <a:solidFill>
                  <a:srgbClr val="008000"/>
                </a:solidFill>
              </a:rPr>
              <a:t>оглядел местность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20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20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" dur="2000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2000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2000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2000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3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5167"/>
            <a:ext cx="8229600" cy="5766405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А9. Умение распознавать синтаксические конструкции разных типов: простое и различные сложные предложения</a:t>
            </a:r>
            <a:r>
              <a:rPr lang="ru-RU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Указать вид предложения по карточке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3286"/>
            <a:ext cx="8915400" cy="6694714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Char char="Ø"/>
            </a:pPr>
            <a:r>
              <a:rPr lang="ru-RU" b="1" smtClean="0">
                <a:solidFill>
                  <a:srgbClr val="FF0000"/>
                </a:solidFill>
              </a:rPr>
              <a:t>А9. Укажите верную характеристику предложения:</a:t>
            </a:r>
            <a:r>
              <a:rPr lang="ru-RU" b="1" smtClean="0"/>
              <a:t> </a:t>
            </a:r>
            <a:endParaRPr lang="ru-RU" smtClean="0"/>
          </a:p>
          <a:p>
            <a:pPr marL="609600" indent="-609600" eaLnBrk="1" hangingPunct="1">
              <a:buFontTx/>
              <a:buNone/>
            </a:pPr>
            <a:r>
              <a:rPr lang="ru-RU" smtClean="0"/>
              <a:t>Постоянно борясь с нуждой, зарабатывая средства на существование уроками, аккомпанированием на клавесине, игрой в ансамблях, Гайдн с увлечением отдавался сочинению музыки и пополнял свои знания упорным трудом.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z="3500" smtClean="0">
                <a:solidFill>
                  <a:srgbClr val="FFCC00"/>
                </a:solidFill>
              </a:rPr>
              <a:t>Бессоюзное.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z="3500" smtClean="0">
                <a:solidFill>
                  <a:srgbClr val="FF33CC"/>
                </a:solidFill>
              </a:rPr>
              <a:t>Сложносочинённое.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z="3500" smtClean="0">
                <a:solidFill>
                  <a:srgbClr val="3333FF"/>
                </a:solidFill>
              </a:rPr>
              <a:t>Сложноподчинённое.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z="3500" smtClean="0">
                <a:solidFill>
                  <a:srgbClr val="008000"/>
                </a:solidFill>
              </a:rPr>
              <a:t>Простое.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20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20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" dur="20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20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20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2000"/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animClr clrSpc="rgb" dir="cw">
                                      <p:cBhvr>
                                        <p:cTn id="2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3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99596"/>
            <a:ext cx="8382000" cy="5258405"/>
          </a:xfrm>
        </p:spPr>
        <p:txBody>
          <a:bodyPr/>
          <a:lstStyle/>
          <a:p>
            <a:pPr eaLnBrk="1" hangingPunct="1"/>
            <a:r>
              <a:rPr lang="ru-RU" sz="5000" b="1" dirty="0" smtClean="0">
                <a:solidFill>
                  <a:srgbClr val="FF0000"/>
                </a:solidFill>
                <a:latin typeface="Comic Sans MS" pitchFamily="66" charset="0"/>
              </a:rPr>
              <a:t>А10, В2</a:t>
            </a:r>
            <a:r>
              <a:rPr lang="ru-RU" sz="5000" dirty="0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  <a:r>
              <a:rPr lang="ru-RU" sz="5000" b="1" dirty="0" smtClean="0">
                <a:solidFill>
                  <a:srgbClr val="FF0000"/>
                </a:solidFill>
                <a:latin typeface="Comic Sans MS" pitchFamily="66" charset="0"/>
              </a:rPr>
              <a:t> Морфологическая характеристика слов, то есть определение частей речи</a:t>
            </a:r>
            <a:r>
              <a:rPr lang="ru-RU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3286"/>
            <a:ext cx="8915400" cy="6694714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Char char="Ø"/>
            </a:pPr>
            <a:r>
              <a:rPr lang="ru-RU" sz="3500" smtClean="0">
                <a:solidFill>
                  <a:srgbClr val="FF0000"/>
                </a:solidFill>
              </a:rPr>
              <a:t>А10. Укажите правильную морфологическую характеристику выделенного слова.</a:t>
            </a:r>
          </a:p>
          <a:p>
            <a:pPr marL="609600" indent="-609600" eaLnBrk="1" hangingPunct="1">
              <a:buFontTx/>
              <a:buNone/>
            </a:pPr>
            <a:r>
              <a:rPr lang="ru-RU" sz="3500" smtClean="0"/>
              <a:t>Голос из </a:t>
            </a:r>
            <a:r>
              <a:rPr lang="ru-RU" sz="3500" i="1" smtClean="0"/>
              <a:t>дальнего</a:t>
            </a:r>
            <a:r>
              <a:rPr lang="ru-RU" sz="3500" smtClean="0"/>
              <a:t>, голос из </a:t>
            </a:r>
            <a:r>
              <a:rPr lang="ru-RU" sz="3500" i="1" smtClean="0"/>
              <a:t>прошлого</a:t>
            </a:r>
            <a:r>
              <a:rPr lang="ru-RU" sz="3500" smtClean="0"/>
              <a:t> из-за спины обнимает меня.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z="3500" b="1" smtClean="0">
                <a:solidFill>
                  <a:srgbClr val="FFCC00"/>
                </a:solidFill>
              </a:rPr>
              <a:t>прилагательное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z="3500" b="1" smtClean="0">
                <a:solidFill>
                  <a:srgbClr val="FF33CC"/>
                </a:solidFill>
              </a:rPr>
              <a:t>существительное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z="3500" b="1" smtClean="0">
                <a:solidFill>
                  <a:srgbClr val="3333CC"/>
                </a:solidFill>
              </a:rPr>
              <a:t>причастие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z="3500" b="1" smtClean="0">
                <a:solidFill>
                  <a:srgbClr val="008000"/>
                </a:solidFill>
              </a:rPr>
              <a:t>местоимение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2000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2000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" dur="2000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2000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2000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2000"/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CC"/>
                                      </p:to>
                                    </p:animClr>
                                    <p:animClr clrSpc="rgb" dir="cw">
                                      <p:cBhvr>
                                        <p:cTn id="2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CC"/>
                                      </p:to>
                                    </p:animClr>
                                    <p:set>
                                      <p:cBhvr>
                                        <p:cTn id="2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3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5167"/>
            <a:ext cx="8229600" cy="3734405"/>
          </a:xfrm>
        </p:spPr>
        <p:txBody>
          <a:bodyPr/>
          <a:lstStyle/>
          <a:p>
            <a:pPr eaLnBrk="1" hangingPunct="1"/>
            <a:r>
              <a:rPr lang="ru-RU" sz="6000" b="1" dirty="0" smtClean="0">
                <a:latin typeface="Comic Sans MS" pitchFamily="66" charset="0"/>
              </a:rPr>
              <a:t>А12. Правописание Н и НН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324429"/>
            <a:ext cx="9144000" cy="4144131"/>
          </a:xfrm>
        </p:spPr>
        <p:txBody>
          <a:bodyPr/>
          <a:lstStyle/>
          <a:p>
            <a:pPr eaLnBrk="1" hangingPunct="1"/>
            <a:r>
              <a:rPr lang="ru-RU" sz="7000" b="1" dirty="0" smtClean="0">
                <a:solidFill>
                  <a:srgbClr val="66FFFF"/>
                </a:solidFill>
                <a:latin typeface="Comic Sans MS" pitchFamily="66" charset="0"/>
              </a:rPr>
              <a:t>А1.Орфоэпические нормы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35857"/>
            <a:ext cx="8915400" cy="6622143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Char char="Ø"/>
            </a:pPr>
            <a:r>
              <a:rPr lang="ru-RU" b="1" smtClean="0">
                <a:solidFill>
                  <a:srgbClr val="FF0000"/>
                </a:solidFill>
              </a:rPr>
              <a:t>А12.В каком варианте ответа правильно указаны все цифры, на месте которых пишется НН?</a:t>
            </a:r>
          </a:p>
          <a:p>
            <a:pPr marL="609600" indent="-609600" eaLnBrk="1" hangingPunct="1">
              <a:buFontTx/>
              <a:buNone/>
            </a:pPr>
            <a:r>
              <a:rPr lang="ru-RU" b="1" smtClean="0"/>
              <a:t>Урага(1)ый ветер в пусты(2)ых степях Казахстана поднимает бесчисле(3)ое множество семян растений, и они впоследствии будут рассея(4)ы на многие десятки километров от места созревания.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b="1" smtClean="0">
                <a:solidFill>
                  <a:srgbClr val="FFCC00"/>
                </a:solidFill>
              </a:rPr>
              <a:t>3,4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b="1" smtClean="0">
                <a:solidFill>
                  <a:srgbClr val="FF33CC"/>
                </a:solidFill>
              </a:rPr>
              <a:t>1,2,3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b="1" smtClean="0">
                <a:solidFill>
                  <a:srgbClr val="3333CC"/>
                </a:solidFill>
              </a:rPr>
              <a:t>1,2,4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b="1" smtClean="0">
                <a:solidFill>
                  <a:srgbClr val="008000"/>
                </a:solidFill>
              </a:rPr>
              <a:t>2,4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2000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2000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" dur="2000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2000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2000"/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2000"/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CC"/>
                                      </p:to>
                                    </p:animClr>
                                    <p:animClr clrSpc="rgb" dir="cw">
                                      <p:cBhvr>
                                        <p:cTn id="2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CC"/>
                                      </p:to>
                                    </p:animClr>
                                    <p:set>
                                      <p:cBhvr>
                                        <p:cTn id="2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3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8077200" cy="317183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Задание </a:t>
            </a:r>
            <a:r>
              <a:rPr lang="ru-RU" dirty="0" smtClean="0">
                <a:solidFill>
                  <a:schemeClr val="accent1"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А13</a:t>
            </a:r>
            <a:br>
              <a:rPr lang="ru-RU" dirty="0" smtClean="0">
                <a:solidFill>
                  <a:schemeClr val="accent1"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chemeClr val="accent1">
                    <a:satMod val="150000"/>
                  </a:schemeClr>
                </a:solidFill>
              </a:rPr>
              <a:t>на знание типов корней</a:t>
            </a:r>
            <a:br>
              <a:rPr lang="ru-RU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satMod val="150000"/>
                  </a:schemeClr>
                </a:solidFill>
              </a:rPr>
              <a:t> с безударными гласными </a:t>
            </a:r>
            <a:endParaRPr lang="ru-RU" dirty="0">
              <a:solidFill>
                <a:schemeClr val="accent1">
                  <a:satMod val="1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143500"/>
            <a:ext cx="8077200" cy="1500188"/>
          </a:xfrm>
        </p:spPr>
        <p:txBody>
          <a:bodyPr/>
          <a:lstStyle/>
          <a:p>
            <a:pPr eaLnBrk="1" hangingPunct="1"/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В каком ряду  пропущена безударная проверяемая гласная корня</a:t>
            </a:r>
            <a:r>
              <a:rPr lang="ru-RU" sz="2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50"/>
            <a:ext cx="8401050" cy="4125913"/>
          </a:xfrm>
        </p:spPr>
        <p:txBody>
          <a:bodyPr rtlCol="0">
            <a:normAutofit lnSpcReduction="10000"/>
          </a:bodyPr>
          <a:lstStyle/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погл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щение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выч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…тать,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отвл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кать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под…литься, </a:t>
            </a:r>
            <a:r>
              <a:rPr lang="ru-RU" sz="3600" dirty="0" err="1">
                <a:latin typeface="Arial" pitchFamily="34" charset="0"/>
                <a:cs typeface="Arial" pitchFamily="34" charset="0"/>
              </a:rPr>
              <a:t>выр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…</a:t>
            </a:r>
            <a:r>
              <a:rPr lang="ru-RU" sz="3600" dirty="0" err="1">
                <a:latin typeface="Arial" pitchFamily="34" charset="0"/>
                <a:cs typeface="Arial" pitchFamily="34" charset="0"/>
              </a:rPr>
              <a:t>сли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, г…</a:t>
            </a:r>
            <a:r>
              <a:rPr lang="ru-RU" sz="3600" dirty="0" err="1">
                <a:latin typeface="Arial" pitchFamily="34" charset="0"/>
                <a:cs typeface="Arial" pitchFamily="34" charset="0"/>
              </a:rPr>
              <a:t>рьковатый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ru-RU" sz="3600" dirty="0">
                <a:latin typeface="Arial" pitchFamily="34" charset="0"/>
                <a:cs typeface="Arial" pitchFamily="34" charset="0"/>
              </a:rPr>
              <a:t> ст…</a:t>
            </a:r>
            <a:r>
              <a:rPr lang="ru-RU" sz="3600" dirty="0" err="1">
                <a:latin typeface="Arial" pitchFamily="34" charset="0"/>
                <a:cs typeface="Arial" pitchFamily="34" charset="0"/>
              </a:rPr>
              <a:t>мулировать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3600" dirty="0" err="1">
                <a:latin typeface="Arial" pitchFamily="34" charset="0"/>
                <a:cs typeface="Arial" pitchFamily="34" charset="0"/>
              </a:rPr>
              <a:t>запл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…</a:t>
            </a:r>
            <a:r>
              <a:rPr lang="ru-RU" sz="3600" dirty="0" err="1">
                <a:latin typeface="Arial" pitchFamily="34" charset="0"/>
                <a:cs typeface="Arial" pitchFamily="34" charset="0"/>
              </a:rPr>
              <a:t>сневеть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, с…</a:t>
            </a:r>
            <a:r>
              <a:rPr lang="ru-RU" sz="3600" dirty="0" err="1">
                <a:latin typeface="Arial" pitchFamily="34" charset="0"/>
                <a:cs typeface="Arial" pitchFamily="34" charset="0"/>
              </a:rPr>
              <a:t>мволический</a:t>
            </a:r>
            <a:endParaRPr lang="ru-RU" sz="3600" dirty="0">
              <a:latin typeface="Arial" pitchFamily="34" charset="0"/>
              <a:cs typeface="Arial" pitchFamily="34" charset="0"/>
            </a:endParaRP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ru-RU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>
                <a:latin typeface="Arial" pitchFamily="34" charset="0"/>
                <a:cs typeface="Arial" pitchFamily="34" charset="0"/>
              </a:rPr>
              <a:t>угн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…тать, р…</a:t>
            </a:r>
            <a:r>
              <a:rPr lang="ru-RU" sz="3600" dirty="0" err="1">
                <a:latin typeface="Arial" pitchFamily="34" charset="0"/>
                <a:cs typeface="Arial" pitchFamily="34" charset="0"/>
              </a:rPr>
              <a:t>месленник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3600" dirty="0" err="1">
                <a:latin typeface="Arial" pitchFamily="34" charset="0"/>
                <a:cs typeface="Arial" pitchFamily="34" charset="0"/>
              </a:rPr>
              <a:t>осв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…</a:t>
            </a:r>
            <a:r>
              <a:rPr lang="ru-RU" sz="3600" dirty="0" err="1">
                <a:latin typeface="Arial" pitchFamily="34" charset="0"/>
                <a:cs typeface="Arial" pitchFamily="34" charset="0"/>
              </a:rPr>
              <a:t>домленный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3600" dirty="0">
              <a:latin typeface="Arial" pitchFamily="34" charset="0"/>
              <a:cs typeface="Arial" pitchFamily="34" charset="0"/>
            </a:endParaRP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  <a:defRPr/>
            </a:pP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00250" y="2071688"/>
            <a:ext cx="428625" cy="5000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857750" y="2143125"/>
            <a:ext cx="428625" cy="357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000250" y="2571750"/>
            <a:ext cx="428625" cy="428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857375" y="3071813"/>
            <a:ext cx="500063" cy="428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929188" y="3071813"/>
            <a:ext cx="428625" cy="428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214438" y="3571875"/>
            <a:ext cx="428625" cy="428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571625" y="4071938"/>
            <a:ext cx="428625" cy="428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786438" y="4071938"/>
            <a:ext cx="428625" cy="428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285875" y="4572000"/>
            <a:ext cx="428625" cy="428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785938" y="5072063"/>
            <a:ext cx="428625" cy="428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671888" y="5072063"/>
            <a:ext cx="400050" cy="428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е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785938" y="5572125"/>
            <a:ext cx="357187" cy="428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</a:p>
        </p:txBody>
      </p:sp>
      <p:sp>
        <p:nvSpPr>
          <p:cNvPr id="16" name="Овал 15"/>
          <p:cNvSpPr/>
          <p:nvPr/>
        </p:nvSpPr>
        <p:spPr>
          <a:xfrm>
            <a:off x="285750" y="4000500"/>
            <a:ext cx="642938" cy="642938"/>
          </a:xfrm>
          <a:prstGeom prst="ellipse">
            <a:avLst/>
          </a:prstGeom>
          <a:noFill/>
          <a:ln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30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5167"/>
            <a:ext cx="8229600" cy="2645833"/>
          </a:xfrm>
        </p:spPr>
        <p:txBody>
          <a:bodyPr/>
          <a:lstStyle/>
          <a:p>
            <a:pPr eaLnBrk="1" hangingPunct="1"/>
            <a:r>
              <a:rPr lang="ru-RU" sz="4800" b="1" dirty="0" smtClean="0">
                <a:solidFill>
                  <a:srgbClr val="FF0000"/>
                </a:solidFill>
                <a:latin typeface="Comic Sans MS" pitchFamily="66" charset="0"/>
              </a:rPr>
              <a:t>А19. Простое и сложносочинённое предложение с союзом 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3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35857"/>
            <a:ext cx="8915400" cy="6622143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Char char="Ø"/>
            </a:pPr>
            <a:r>
              <a:rPr lang="ru-RU" sz="2900" b="1" smtClean="0">
                <a:solidFill>
                  <a:srgbClr val="FF0000"/>
                </a:solidFill>
              </a:rPr>
              <a:t>А19. Укажите правильное объяснение постановки запятой или её отсутствия в предложении:</a:t>
            </a:r>
          </a:p>
          <a:p>
            <a:pPr marL="533400" indent="-533400" eaLnBrk="1" hangingPunct="1">
              <a:buFontTx/>
              <a:buNone/>
            </a:pPr>
            <a:r>
              <a:rPr lang="ru-RU" sz="2900" smtClean="0"/>
              <a:t>В окна с улицы лился глухой шум ( ) и летела пыль.</a:t>
            </a:r>
          </a:p>
          <a:p>
            <a:pPr marL="533400" indent="-533400" eaLnBrk="1" hangingPunct="1">
              <a:buFontTx/>
              <a:buAutoNum type="arabicParenR"/>
            </a:pPr>
            <a:r>
              <a:rPr lang="ru-RU" sz="2900" b="1" smtClean="0">
                <a:solidFill>
                  <a:srgbClr val="FFCC00"/>
                </a:solidFill>
              </a:rPr>
              <a:t>Простое предложение с однородными членами, перед союзом И не нужна запятая.</a:t>
            </a:r>
          </a:p>
          <a:p>
            <a:pPr marL="533400" indent="-533400" eaLnBrk="1" hangingPunct="1">
              <a:buFontTx/>
              <a:buAutoNum type="arabicParenR"/>
            </a:pPr>
            <a:r>
              <a:rPr lang="ru-RU" sz="2900" b="1" smtClean="0">
                <a:solidFill>
                  <a:srgbClr val="FF3399"/>
                </a:solidFill>
              </a:rPr>
              <a:t>Простое предложение с однородными членами, перед союзом И запятая нужна.</a:t>
            </a:r>
          </a:p>
          <a:p>
            <a:pPr marL="533400" indent="-533400" eaLnBrk="1" hangingPunct="1">
              <a:buFontTx/>
              <a:buAutoNum type="arabicParenR"/>
            </a:pPr>
            <a:r>
              <a:rPr lang="ru-RU" sz="2900" b="1" smtClean="0">
                <a:solidFill>
                  <a:srgbClr val="3333CC"/>
                </a:solidFill>
              </a:rPr>
              <a:t>Сложное предложение, перед союзом И нужна запятая.</a:t>
            </a:r>
          </a:p>
          <a:p>
            <a:pPr marL="533400" indent="-533400" eaLnBrk="1" hangingPunct="1">
              <a:buFontTx/>
              <a:buAutoNum type="arabicParenR"/>
            </a:pPr>
            <a:r>
              <a:rPr lang="ru-RU" sz="2900" b="1" smtClean="0">
                <a:solidFill>
                  <a:srgbClr val="008000"/>
                </a:solidFill>
              </a:rPr>
              <a:t>Сложное предложение, перед союзом И запятая не нужна.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1000"/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" dur="1000"/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1000"/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1000"/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236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animClr clrSpc="rgb" dir="cw">
                                      <p:cBhvr>
                                        <p:cTn id="2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3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335642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5400" b="1" dirty="0" smtClean="0">
                <a:solidFill>
                  <a:srgbClr val="FF0909"/>
                </a:solidFill>
                <a:latin typeface="Comic Sans MS" pitchFamily="66" charset="0"/>
              </a:rPr>
              <a:t>А25. Знаки препинания в предложениях с разными видами связи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3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35857"/>
            <a:ext cx="8915400" cy="6622143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Char char="Ø"/>
            </a:pPr>
            <a:r>
              <a:rPr lang="ru-RU" b="1" smtClean="0">
                <a:solidFill>
                  <a:srgbClr val="FF0909"/>
                </a:solidFill>
              </a:rPr>
              <a:t>А25. В каком варианте ответа правильно указаны все цифры, на месте которых в предложении должны стоять запятые?</a:t>
            </a:r>
          </a:p>
          <a:p>
            <a:pPr marL="609600" indent="-609600" eaLnBrk="1" hangingPunct="1">
              <a:buFontTx/>
              <a:buNone/>
            </a:pPr>
            <a:r>
              <a:rPr lang="ru-RU" smtClean="0"/>
              <a:t>Кони очень устали (1) и (2) когда с них сняли груз (3) то они легли на холодную землю (4) которую уже успел покрыть лёгкий снежок.</a:t>
            </a:r>
            <a:endParaRPr lang="ru-RU" b="1" smtClean="0"/>
          </a:p>
          <a:p>
            <a:pPr marL="609600" indent="-609600" eaLnBrk="1" hangingPunct="1">
              <a:buFontTx/>
              <a:buAutoNum type="arabicParenR"/>
            </a:pPr>
            <a:r>
              <a:rPr lang="ru-RU" b="1" smtClean="0">
                <a:solidFill>
                  <a:srgbClr val="FFCC00"/>
                </a:solidFill>
              </a:rPr>
              <a:t>1,3,4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b="1" smtClean="0">
                <a:solidFill>
                  <a:srgbClr val="FF3399"/>
                </a:solidFill>
              </a:rPr>
              <a:t>2,3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b="1" smtClean="0">
                <a:solidFill>
                  <a:srgbClr val="0033CC"/>
                </a:solidFill>
              </a:rPr>
              <a:t>1,2,3,4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b="1" smtClean="0">
                <a:solidFill>
                  <a:srgbClr val="009900"/>
                </a:solidFill>
              </a:rPr>
              <a:t>1,3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1000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" dur="1000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1000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1000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2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2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3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5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6372225" y="3213100"/>
          <a:ext cx="2247900" cy="3306763"/>
        </p:xfrm>
        <a:graphic>
          <a:graphicData uri="http://schemas.openxmlformats.org/presentationml/2006/ole">
            <p:oleObj spid="_x0000_s1026" name="Clip" r:id="rId3" imgW="2247480" imgH="3306240" progId="MS_ClipArt_Gallery.2">
              <p:embed/>
            </p:oleObj>
          </a:graphicData>
        </a:graphic>
      </p:graphicFrame>
      <p:sp>
        <p:nvSpPr>
          <p:cNvPr id="3076" name="WordArt 10"/>
          <p:cNvSpPr>
            <a:spLocks noChangeArrowheads="1" noChangeShapeType="1" noTextEdit="1"/>
          </p:cNvSpPr>
          <p:nvPr/>
        </p:nvSpPr>
        <p:spPr bwMode="auto">
          <a:xfrm>
            <a:off x="1187450" y="1989138"/>
            <a:ext cx="6913563" cy="17256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УДАЧИ 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5857"/>
            <a:ext cx="8229600" cy="5890381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ru-RU" sz="4500" smtClean="0">
                <a:solidFill>
                  <a:srgbClr val="FF0000"/>
                </a:solidFill>
                <a:latin typeface="Impact" pitchFamily="34" charset="0"/>
              </a:rPr>
              <a:t>А1. В каком слове верно выделена буква, обозначающая ударный гласный звук?</a:t>
            </a:r>
          </a:p>
          <a:p>
            <a:pPr eaLnBrk="1" hangingPunct="1">
              <a:buFontTx/>
              <a:buAutoNum type="arabicParenR"/>
            </a:pPr>
            <a:r>
              <a:rPr lang="ru-RU" sz="4500" b="1" smtClean="0">
                <a:solidFill>
                  <a:srgbClr val="CC9900"/>
                </a:solidFill>
              </a:rPr>
              <a:t>зАсветло</a:t>
            </a:r>
          </a:p>
          <a:p>
            <a:pPr eaLnBrk="1" hangingPunct="1">
              <a:buFontTx/>
              <a:buAutoNum type="arabicParenR"/>
            </a:pPr>
            <a:r>
              <a:rPr lang="ru-RU" sz="4500" b="1" smtClean="0">
                <a:solidFill>
                  <a:srgbClr val="FF0066"/>
                </a:solidFill>
              </a:rPr>
              <a:t>закупОрив</a:t>
            </a:r>
          </a:p>
          <a:p>
            <a:pPr eaLnBrk="1" hangingPunct="1">
              <a:buFontTx/>
              <a:buAutoNum type="arabicParenR"/>
            </a:pPr>
            <a:r>
              <a:rPr lang="ru-RU" sz="4500" b="1" smtClean="0">
                <a:solidFill>
                  <a:srgbClr val="0066FF"/>
                </a:solidFill>
              </a:rPr>
              <a:t>зАнята</a:t>
            </a:r>
          </a:p>
          <a:p>
            <a:pPr eaLnBrk="1" hangingPunct="1">
              <a:buFontTx/>
              <a:buAutoNum type="arabicParenR"/>
            </a:pPr>
            <a:r>
              <a:rPr lang="ru-RU" sz="4500" b="1" smtClean="0">
                <a:solidFill>
                  <a:srgbClr val="008000"/>
                </a:solidFill>
              </a:rPr>
              <a:t>бАлованный</a:t>
            </a:r>
          </a:p>
          <a:p>
            <a:pPr eaLnBrk="1" hangingPunct="1"/>
            <a:endParaRPr lang="ru-RU" sz="4500" b="1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2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2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2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animClr clrSpc="rgb" dir="cw">
                                      <p:cBhvr>
                                        <p:cTn id="2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2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9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614714"/>
            <a:ext cx="8229600" cy="2830286"/>
          </a:xfrm>
        </p:spPr>
        <p:txBody>
          <a:bodyPr/>
          <a:lstStyle/>
          <a:p>
            <a:pPr eaLnBrk="1" hangingPunct="1"/>
            <a:r>
              <a:rPr lang="ru-RU" sz="5500" b="1" smtClean="0">
                <a:solidFill>
                  <a:srgbClr val="66FFFF"/>
                </a:solidFill>
                <a:latin typeface="Comic Sans MS" pitchFamily="66" charset="0"/>
              </a:rPr>
              <a:t>А2.Паронимы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3286"/>
            <a:ext cx="8991600" cy="6694714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3400" b="1" dirty="0" smtClean="0">
                <a:solidFill>
                  <a:srgbClr val="FF0000"/>
                </a:solidFill>
              </a:rPr>
              <a:t>А2. В каком предложении вместо слова  ВИНОВАТЫЙ нужно употребить ВИНОВНЫЙ?</a:t>
            </a:r>
          </a:p>
          <a:p>
            <a:pPr eaLnBrk="1" hangingPunct="1">
              <a:buFontTx/>
              <a:buAutoNum type="arabicParenR"/>
            </a:pPr>
            <a:r>
              <a:rPr lang="ru-RU" sz="3400" b="1" dirty="0" smtClean="0">
                <a:solidFill>
                  <a:srgbClr val="FFCC00"/>
                </a:solidFill>
              </a:rPr>
              <a:t>Мальчишка прятал испуганный и ВИНОВАТЫЙ взгляд и упорно молчал.</a:t>
            </a:r>
          </a:p>
          <a:p>
            <a:pPr eaLnBrk="1" hangingPunct="1">
              <a:buFontTx/>
              <a:buAutoNum type="arabicParenR"/>
            </a:pPr>
            <a:r>
              <a:rPr lang="ru-RU" sz="3400" b="1" dirty="0" smtClean="0">
                <a:solidFill>
                  <a:srgbClr val="FF3399"/>
                </a:solidFill>
              </a:rPr>
              <a:t>Мы обратили внимание на немолодую женщину с ВИНОВАТОЙ и просящей улыбкой.</a:t>
            </a:r>
          </a:p>
          <a:p>
            <a:pPr eaLnBrk="1" hangingPunct="1">
              <a:buFontTx/>
              <a:buAutoNum type="arabicParenR"/>
            </a:pPr>
            <a:r>
              <a:rPr lang="ru-RU" sz="3400" b="1" dirty="0" smtClean="0">
                <a:solidFill>
                  <a:srgbClr val="0066FF"/>
                </a:solidFill>
              </a:rPr>
              <a:t>Следствие показало, что друг потерпевшего оказался ВИНОВАТЫМ в случившемся.</a:t>
            </a:r>
          </a:p>
          <a:p>
            <a:pPr eaLnBrk="1" hangingPunct="1">
              <a:buFontTx/>
              <a:buAutoNum type="arabicParenR"/>
            </a:pPr>
            <a:r>
              <a:rPr lang="ru-RU" sz="3400" b="1" dirty="0" smtClean="0">
                <a:solidFill>
                  <a:srgbClr val="00CC00"/>
                </a:solidFill>
              </a:rPr>
              <a:t>Это все погода ВИНОВАТА!</a:t>
            </a:r>
          </a:p>
          <a:p>
            <a:pPr eaLnBrk="1" hangingPunct="1"/>
            <a:endParaRPr lang="ru-RU" sz="3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20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20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" dur="20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20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20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animClr clrSpc="rgb" dir="cw">
                                      <p:cBhvr>
                                        <p:cTn id="2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2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9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832429"/>
            <a:ext cx="8229600" cy="2249714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chemeClr val="hlink"/>
                </a:solidFill>
                <a:latin typeface="Comic Sans MS" pitchFamily="66" charset="0"/>
              </a:rPr>
              <a:t>А3. Образование форм слов различных частей речи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ru-RU" dirty="0" smtClean="0">
                <a:solidFill>
                  <a:srgbClr val="0000FF"/>
                </a:solidFill>
              </a:rPr>
              <a:t>А3            </a:t>
            </a:r>
            <a:r>
              <a:rPr lang="ru-RU" sz="2800" dirty="0" smtClean="0">
                <a:solidFill>
                  <a:srgbClr val="0000FF"/>
                </a:solidFill>
              </a:rPr>
              <a:t>Исправь ошибки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00563" y="1125538"/>
            <a:ext cx="4392612" cy="5400675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Tx/>
              <a:buNone/>
            </a:pPr>
            <a:endParaRPr lang="ru-RU" sz="1200" dirty="0" smtClean="0"/>
          </a:p>
          <a:p>
            <a:pPr marL="533400" indent="-533400" eaLnBrk="1" hangingPunct="1">
              <a:lnSpc>
                <a:spcPct val="80000"/>
              </a:lnSpc>
            </a:pPr>
            <a:endParaRPr lang="ru-RU" sz="1200" b="1" dirty="0" smtClean="0"/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2000" b="1" dirty="0" smtClean="0">
                <a:solidFill>
                  <a:srgbClr val="0000FF"/>
                </a:solidFill>
              </a:rPr>
              <a:t>двое татар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ru-RU" sz="2000" b="1" dirty="0" smtClean="0">
              <a:solidFill>
                <a:srgbClr val="0000FF"/>
              </a:solidFill>
            </a:endParaRP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2000" b="1" dirty="0" smtClean="0">
                <a:solidFill>
                  <a:srgbClr val="0000FF"/>
                </a:solidFill>
              </a:rPr>
              <a:t>несколько грузин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ru-RU" sz="2000" b="1" dirty="0" smtClean="0">
              <a:solidFill>
                <a:srgbClr val="0000FF"/>
              </a:solidFill>
            </a:endParaRP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2000" b="1" dirty="0" smtClean="0">
                <a:solidFill>
                  <a:srgbClr val="0000FF"/>
                </a:solidFill>
              </a:rPr>
              <a:t>отбеги в сторону 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ru-RU" sz="2000" b="1" dirty="0" smtClean="0">
              <a:solidFill>
                <a:srgbClr val="0000FF"/>
              </a:solidFill>
            </a:endParaRP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2000" b="1" dirty="0" smtClean="0">
                <a:solidFill>
                  <a:srgbClr val="0000FF"/>
                </a:solidFill>
              </a:rPr>
              <a:t>взвод солдат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ru-RU" sz="2000" b="1" dirty="0" smtClean="0">
              <a:solidFill>
                <a:srgbClr val="0000FF"/>
              </a:solidFill>
            </a:endParaRP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2000" b="1" dirty="0" smtClean="0">
                <a:solidFill>
                  <a:srgbClr val="0000FF"/>
                </a:solidFill>
              </a:rPr>
              <a:t>отряд партизан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ru-RU" sz="2000" b="1" dirty="0" smtClean="0">
              <a:solidFill>
                <a:srgbClr val="0000FF"/>
              </a:solidFill>
            </a:endParaRP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2000" b="1" dirty="0" smtClean="0">
                <a:solidFill>
                  <a:srgbClr val="0000FF"/>
                </a:solidFill>
              </a:rPr>
              <a:t>полутораста километрах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2000" b="1" dirty="0" smtClean="0">
                <a:solidFill>
                  <a:srgbClr val="0000FF"/>
                </a:solidFill>
              </a:rPr>
              <a:t> 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2000" b="1" dirty="0" smtClean="0">
                <a:solidFill>
                  <a:srgbClr val="0000FF"/>
                </a:solidFill>
              </a:rPr>
              <a:t>в две тысячи восьмом году</a:t>
            </a:r>
          </a:p>
        </p:txBody>
      </p: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642910" y="1571612"/>
            <a:ext cx="381635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>
              <a:tabLst>
                <a:tab pos="457200" algn="l"/>
              </a:tabLst>
            </a:pPr>
            <a:r>
              <a:rPr lang="ru-RU" sz="2000" b="1" dirty="0"/>
              <a:t>двое </a:t>
            </a:r>
            <a:r>
              <a:rPr lang="ru-RU" sz="2000" b="1" dirty="0" err="1"/>
              <a:t>татаров</a:t>
            </a:r>
            <a:r>
              <a:rPr lang="ru-RU" sz="2000" b="1" dirty="0"/>
              <a:t> </a:t>
            </a:r>
            <a:endParaRPr lang="ru-RU" sz="2000" b="1" dirty="0" smtClean="0"/>
          </a:p>
          <a:p>
            <a:pPr marL="342900" indent="-342900">
              <a:tabLst>
                <a:tab pos="457200" algn="l"/>
              </a:tabLst>
            </a:pPr>
            <a:endParaRPr lang="ru-RU" sz="2000" b="1" dirty="0"/>
          </a:p>
          <a:p>
            <a:pPr marL="342900" indent="-342900">
              <a:tabLst>
                <a:tab pos="457200" algn="l"/>
              </a:tabLst>
            </a:pPr>
            <a:r>
              <a:rPr lang="ru-RU" sz="2000" b="1" dirty="0"/>
              <a:t>несколько </a:t>
            </a:r>
            <a:r>
              <a:rPr lang="ru-RU" sz="2000" b="1" dirty="0" err="1" smtClean="0"/>
              <a:t>грузинов</a:t>
            </a:r>
            <a:endParaRPr lang="ru-RU" sz="2000" b="1" dirty="0" smtClean="0"/>
          </a:p>
          <a:p>
            <a:pPr marL="342900" indent="-342900">
              <a:tabLst>
                <a:tab pos="457200" algn="l"/>
              </a:tabLst>
            </a:pPr>
            <a:r>
              <a:rPr lang="ru-RU" sz="2000" b="1" dirty="0" smtClean="0"/>
              <a:t> </a:t>
            </a:r>
          </a:p>
          <a:p>
            <a:pPr marL="342900" indent="-342900">
              <a:tabLst>
                <a:tab pos="457200" algn="l"/>
              </a:tabLst>
            </a:pPr>
            <a:r>
              <a:rPr lang="ru-RU" sz="2000" b="1" dirty="0" err="1" smtClean="0"/>
              <a:t>отбежи</a:t>
            </a:r>
            <a:r>
              <a:rPr lang="ru-RU" sz="2000" b="1" dirty="0" smtClean="0"/>
              <a:t> </a:t>
            </a:r>
            <a:r>
              <a:rPr lang="ru-RU" sz="2000" b="1" dirty="0"/>
              <a:t>в сторону </a:t>
            </a:r>
            <a:endParaRPr lang="ru-RU" sz="2000" b="1" dirty="0" smtClean="0"/>
          </a:p>
          <a:p>
            <a:pPr marL="342900" indent="-342900">
              <a:tabLst>
                <a:tab pos="457200" algn="l"/>
              </a:tabLst>
            </a:pPr>
            <a:endParaRPr lang="ru-RU" sz="2000" b="1" dirty="0"/>
          </a:p>
          <a:p>
            <a:pPr marL="342900" indent="-342900">
              <a:tabLst>
                <a:tab pos="457200" algn="l"/>
              </a:tabLst>
            </a:pPr>
            <a:r>
              <a:rPr lang="ru-RU" sz="2000" b="1" dirty="0"/>
              <a:t>взвод </a:t>
            </a:r>
            <a:r>
              <a:rPr lang="ru-RU" sz="2000" b="1" dirty="0" err="1"/>
              <a:t>солдатов</a:t>
            </a:r>
            <a:r>
              <a:rPr lang="ru-RU" sz="2000" b="1" dirty="0"/>
              <a:t> </a:t>
            </a:r>
            <a:endParaRPr lang="ru-RU" sz="2000" b="1" dirty="0" smtClean="0"/>
          </a:p>
          <a:p>
            <a:pPr marL="342900" indent="-342900">
              <a:tabLst>
                <a:tab pos="457200" algn="l"/>
              </a:tabLst>
            </a:pPr>
            <a:endParaRPr lang="ru-RU" sz="2000" b="1" dirty="0"/>
          </a:p>
          <a:p>
            <a:pPr marL="342900" indent="-342900">
              <a:tabLst>
                <a:tab pos="457200" algn="l"/>
              </a:tabLst>
            </a:pPr>
            <a:r>
              <a:rPr lang="ru-RU" sz="2000" b="1" dirty="0"/>
              <a:t>отряд </a:t>
            </a:r>
            <a:r>
              <a:rPr lang="ru-RU" sz="2000" b="1" dirty="0" err="1"/>
              <a:t>партизанов</a:t>
            </a:r>
            <a:r>
              <a:rPr lang="ru-RU" sz="2000" b="1" dirty="0"/>
              <a:t> </a:t>
            </a:r>
            <a:endParaRPr lang="ru-RU" sz="2000" b="1" dirty="0" smtClean="0"/>
          </a:p>
          <a:p>
            <a:pPr marL="342900" indent="-342900">
              <a:tabLst>
                <a:tab pos="457200" algn="l"/>
              </a:tabLst>
            </a:pPr>
            <a:endParaRPr lang="ru-RU" sz="2000" b="1" dirty="0"/>
          </a:p>
          <a:p>
            <a:pPr marL="342900" indent="-342900">
              <a:tabLst>
                <a:tab pos="457200" algn="l"/>
              </a:tabLst>
            </a:pPr>
            <a:r>
              <a:rPr lang="ru-RU" sz="2000" b="1" dirty="0" err="1"/>
              <a:t>полуторастах</a:t>
            </a:r>
            <a:r>
              <a:rPr lang="ru-RU" sz="2000" b="1" dirty="0"/>
              <a:t> километрах </a:t>
            </a:r>
            <a:endParaRPr lang="ru-RU" sz="2000" b="1" dirty="0" smtClean="0"/>
          </a:p>
          <a:p>
            <a:pPr marL="342900" indent="-342900">
              <a:tabLst>
                <a:tab pos="457200" algn="l"/>
              </a:tabLst>
            </a:pPr>
            <a:endParaRPr lang="ru-RU" sz="2000" b="1" dirty="0"/>
          </a:p>
          <a:p>
            <a:pPr marL="342900" indent="-342900">
              <a:tabLst>
                <a:tab pos="457200" algn="l"/>
              </a:tabLst>
            </a:pPr>
            <a:r>
              <a:rPr lang="ru-RU" sz="2000" b="1" dirty="0"/>
              <a:t>в </a:t>
            </a:r>
            <a:r>
              <a:rPr lang="ru-RU" sz="2000" b="1" dirty="0" err="1"/>
              <a:t>двухтысяч</a:t>
            </a:r>
            <a:r>
              <a:rPr lang="ru-RU" sz="2000" b="1" dirty="0"/>
              <a:t> восьмом </a:t>
            </a:r>
            <a:r>
              <a:rPr lang="ru-RU" sz="2000" b="1" dirty="0" smtClean="0"/>
              <a:t>году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5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5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5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5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5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5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5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5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5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5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5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5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5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35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35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35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  <p:bldP spid="2355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5167"/>
            <a:ext cx="8229600" cy="6274405"/>
          </a:xfrm>
        </p:spPr>
        <p:txBody>
          <a:bodyPr/>
          <a:lstStyle/>
          <a:p>
            <a:pPr eaLnBrk="1" hangingPunct="1"/>
            <a:r>
              <a:rPr lang="ru-RU" sz="5000" dirty="0" smtClean="0">
                <a:solidFill>
                  <a:srgbClr val="FF0000"/>
                </a:solidFill>
                <a:latin typeface="Comic Sans MS" pitchFamily="66" charset="0"/>
              </a:rPr>
              <a:t>А4. Построение предложения с деепричастным оборотом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3286"/>
            <a:ext cx="8991600" cy="6694714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3600" smtClean="0">
                <a:solidFill>
                  <a:srgbClr val="FF0000"/>
                </a:solidFill>
              </a:rPr>
              <a:t>А4. Укажите грамматически правильное продолжение предложения</a:t>
            </a:r>
          </a:p>
          <a:p>
            <a:pPr eaLnBrk="1" hangingPunct="1">
              <a:buFontTx/>
              <a:buNone/>
            </a:pPr>
            <a:r>
              <a:rPr lang="ru-RU" sz="3600" b="1" smtClean="0"/>
              <a:t>Решая сложное тестовое задание,</a:t>
            </a:r>
          </a:p>
          <a:p>
            <a:pPr eaLnBrk="1" hangingPunct="1">
              <a:buFontTx/>
              <a:buAutoNum type="arabicParenR"/>
            </a:pPr>
            <a:r>
              <a:rPr lang="ru-RU" sz="3600" smtClean="0">
                <a:solidFill>
                  <a:srgbClr val="FFCC00"/>
                </a:solidFill>
              </a:rPr>
              <a:t>ошибка может появиться из-за невнимательности.</a:t>
            </a:r>
          </a:p>
          <a:p>
            <a:pPr eaLnBrk="1" hangingPunct="1">
              <a:buFontTx/>
              <a:buAutoNum type="arabicParenR"/>
            </a:pPr>
            <a:r>
              <a:rPr lang="ru-RU" sz="3600" smtClean="0">
                <a:solidFill>
                  <a:srgbClr val="FF33CC"/>
                </a:solidFill>
              </a:rPr>
              <a:t>нужно быть предельно внимательным.</a:t>
            </a:r>
          </a:p>
          <a:p>
            <a:pPr eaLnBrk="1" hangingPunct="1">
              <a:buFontTx/>
              <a:buAutoNum type="arabicParenR"/>
            </a:pPr>
            <a:r>
              <a:rPr lang="ru-RU" sz="3600" smtClean="0">
                <a:solidFill>
                  <a:srgbClr val="3366FF"/>
                </a:solidFill>
              </a:rPr>
              <a:t>невнимательность привела к ошибке.</a:t>
            </a:r>
          </a:p>
          <a:p>
            <a:pPr eaLnBrk="1" hangingPunct="1">
              <a:buFontTx/>
              <a:buAutoNum type="arabicParenR"/>
            </a:pPr>
            <a:r>
              <a:rPr lang="ru-RU" sz="3600" smtClean="0">
                <a:solidFill>
                  <a:srgbClr val="008000"/>
                </a:solidFill>
              </a:rPr>
              <a:t>у меня возникло чувство неуверенности.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20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20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" dur="2000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2000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2000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2000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CC"/>
                                      </p:to>
                                    </p:animClr>
                                    <p:animClr clrSpc="rgb" dir="cw">
                                      <p:cBhvr>
                                        <p:cTn id="2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CC"/>
                                      </p:to>
                                    </p:animClr>
                                    <p:set>
                                      <p:cBhvr>
                                        <p:cTn id="2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3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628</Words>
  <Application>Microsoft Office PowerPoint</Application>
  <PresentationFormat>Экран (4:3)</PresentationFormat>
  <Paragraphs>122</Paragraphs>
  <Slides>27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Тема Office</vt:lpstr>
      <vt:lpstr>Microsoft Clip Gallery</vt:lpstr>
      <vt:lpstr>Слайд 1</vt:lpstr>
      <vt:lpstr>А1.Орфоэпические нормы</vt:lpstr>
      <vt:lpstr>Слайд 3</vt:lpstr>
      <vt:lpstr>А2.Паронимы</vt:lpstr>
      <vt:lpstr>Слайд 5</vt:lpstr>
      <vt:lpstr>А3. Образование форм слов различных частей речи</vt:lpstr>
      <vt:lpstr>А3            Исправь ошибки</vt:lpstr>
      <vt:lpstr>А4. Построение предложения с деепричастным оборотом</vt:lpstr>
      <vt:lpstr>Слайд 9</vt:lpstr>
      <vt:lpstr>А5. Нарушение синтаксических норм при построении различных предложений</vt:lpstr>
      <vt:lpstr>Слайд 11</vt:lpstr>
      <vt:lpstr>А8. Грамматическая основа предложения</vt:lpstr>
      <vt:lpstr>Слайд 13</vt:lpstr>
      <vt:lpstr>А9. Умение распознавать синтаксические конструкции разных типов: простое и различные сложные предложения </vt:lpstr>
      <vt:lpstr>Указать вид предложения по карточке</vt:lpstr>
      <vt:lpstr>Слайд 16</vt:lpstr>
      <vt:lpstr>А10, В2. Морфологическая характеристика слов, то есть определение частей речи </vt:lpstr>
      <vt:lpstr>Слайд 18</vt:lpstr>
      <vt:lpstr>А12. Правописание Н и НН</vt:lpstr>
      <vt:lpstr>Слайд 20</vt:lpstr>
      <vt:lpstr>Задание А13 на знание типов корней  с безударными гласными </vt:lpstr>
      <vt:lpstr>В каком ряду  пропущена безударная проверяемая гласная корня? </vt:lpstr>
      <vt:lpstr>А19. Простое и сложносочинённое предложение с союзом И</vt:lpstr>
      <vt:lpstr>Слайд 24</vt:lpstr>
      <vt:lpstr>А25. Знаки препинания в предложениях с разными видами связи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Татьяна</cp:lastModifiedBy>
  <cp:revision>3</cp:revision>
  <dcterms:created xsi:type="dcterms:W3CDTF">2013-01-25T22:45:28Z</dcterms:created>
  <dcterms:modified xsi:type="dcterms:W3CDTF">2013-01-26T01:33:57Z</dcterms:modified>
</cp:coreProperties>
</file>