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85" r:id="rId2"/>
    <p:sldId id="281" r:id="rId3"/>
    <p:sldId id="282" r:id="rId4"/>
    <p:sldId id="283" r:id="rId5"/>
    <p:sldId id="284" r:id="rId6"/>
    <p:sldId id="256" r:id="rId7"/>
    <p:sldId id="273" r:id="rId8"/>
    <p:sldId id="272" r:id="rId9"/>
    <p:sldId id="266" r:id="rId10"/>
    <p:sldId id="260" r:id="rId11"/>
    <p:sldId id="265" r:id="rId12"/>
    <p:sldId id="267" r:id="rId13"/>
    <p:sldId id="277" r:id="rId14"/>
    <p:sldId id="263" r:id="rId15"/>
    <p:sldId id="270" r:id="rId16"/>
    <p:sldId id="271" r:id="rId17"/>
    <p:sldId id="268" r:id="rId18"/>
    <p:sldId id="262" r:id="rId19"/>
    <p:sldId id="278" r:id="rId20"/>
    <p:sldId id="261" r:id="rId21"/>
    <p:sldId id="259" r:id="rId22"/>
    <p:sldId id="274" r:id="rId23"/>
    <p:sldId id="276" r:id="rId24"/>
    <p:sldId id="275" r:id="rId25"/>
    <p:sldId id="264" r:id="rId26"/>
    <p:sldId id="279" r:id="rId27"/>
    <p:sldId id="280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B8F7A78-644A-4FAE-9280-957232A8BCF8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F1EB37F-3309-47F3-A09A-9366B9E3C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569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87A4D9-C128-4D4F-9953-E429596F431B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7CB9D6C-9FD6-442E-8D43-C1E0C701A3F6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9F5531-1A5B-4109-B9BD-C0A13D1A3B36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BE1C277-64F4-4194-8972-E3A73AD7D840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100414A-528A-47F6-8A01-B91DFDB3DF7B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277DAD-BF2E-4BD8-B686-748ACD3E63E4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CC9D367-BD2B-42D8-9BC1-401C746E9614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614C9D-21C8-4C7A-97C3-51CC0C9ADF79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E10D62C-9751-4E66-A738-1AC143C505C0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4EEEE5E-87D9-4245-BCD1-E9D344D7E38A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45BBE5-4FA8-4DE5-9C3E-2CFCD1C4D9AB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AFAC94-76AC-44F3-BD96-B502D971C9D2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DAA922-F15E-4065-8ED9-E8D2E8B226EC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49BEAA-7E36-4A30-A977-27BB763AF49A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ABC7F14-4B40-4408-AC12-859C6A04C7EC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07F1EB-7487-4006-A715-B53DEAE7C1D0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1C8142-42C7-421B-8B88-40E37C5EEAA7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EBF3AAD-CCBC-404D-B1A5-02EB733A8F4E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D0A91D-3FFA-4B4B-A2AE-7382D94856BE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224B84F-2D04-476C-9A57-5DA8C001C1AF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97C7B32-CD31-4F21-BCA2-6D7897AFA1E2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565C81-156C-45D6-9CF9-9C554EC30F9F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7DC66-93FC-4FB4-BCD4-AB4A092766E3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29208-A494-419F-814A-2A0763506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3653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CC4DC-CE81-40E8-BBAB-F90FC6B0500D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39BC3-69DE-4A14-B639-23098FD7E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6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8CBE8-6F42-4BFE-86FF-EDCAF51CFCED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780DD-6912-428A-BE94-24396B9569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62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F4F8B-4B30-4CFE-B8F9-1884C6D69B78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7C72E-E968-41E9-B229-7F27D322D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52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4A629-E2A7-4D66-8BCB-65D67463E7B0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6BB19-7BCB-48B4-B73A-7F57D7D64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312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9E459-CCCB-4B98-B4EA-0343066F61B5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D7F92-832F-43C2-8DB7-6B86AD7F8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16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E0156-C4DC-44EA-A517-1DA1720B5660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F0F42-13F9-4575-B8D7-A28C8CA9FE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04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D212E-D0FF-4D05-BEB6-3813F214425E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6C217-4AF0-4CF8-9472-6AB46DC67D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98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F655C-CE18-4452-AFF2-934A55E997EE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EF4FA-DA74-4CFF-8760-B47D48979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08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AE247-6EDB-4814-8F7B-192A830FE036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75E31-AFD8-4F5A-9E36-42C460F49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55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5773-B11B-4C8B-9B17-99AAB19925EA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B6D8D-B4AD-4493-A38B-BE6417B6C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05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37B33B-EADC-473C-8FA3-A98CF8387690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D52FA2-7D03-4C1F-A8BE-9F0A7D84C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9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7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bin"/><Relationship Id="rId5" Type="http://schemas.openxmlformats.org/officeDocument/2006/relationships/image" Target="../media/image25.png"/><Relationship Id="rId4" Type="http://schemas.openxmlformats.org/officeDocument/2006/relationships/image" Target="../media/image24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bin"/><Relationship Id="rId6" Type="http://schemas.openxmlformats.org/officeDocument/2006/relationships/hyperlink" Target="http://www.igraza.ru/" TargetMode="External"/><Relationship Id="rId5" Type="http://schemas.openxmlformats.org/officeDocument/2006/relationships/hyperlink" Target="http://www.rebyses.org.ru/" TargetMode="External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omozgui.ru/?p=1&amp;s=10&amp;type=rebus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ebus1.com/index.php?item=history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ebus1.com/index.php?item=rebus_generator&amp;enter=1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rezentacii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268760"/>
            <a:ext cx="806489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ВОЛШЕБНАЯ СТРАНА</a:t>
            </a:r>
          </a:p>
          <a:p>
            <a:pPr algn="ctr"/>
            <a:endParaRPr lang="ru-RU" sz="5400" b="1" cap="all" spc="0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54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«Ребусландия»</a:t>
            </a:r>
            <a:endParaRPr lang="ru-RU" sz="5400" b="1" cap="all" spc="0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441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559256"/>
            <a:ext cx="8208912" cy="2989182"/>
          </a:xfrm>
        </p:spPr>
        <p:txBody>
          <a:bodyPr>
            <a:normAutofit fontScale="92500" lnSpcReduction="20000"/>
          </a:bodyPr>
          <a:lstStyle/>
          <a:p>
            <a:pPr marR="0" algn="l"/>
            <a:r>
              <a:rPr lang="ru-RU" sz="3000" b="1" dirty="0" smtClean="0">
                <a:solidFill>
                  <a:schemeClr val="bg1"/>
                </a:solidFill>
              </a:rPr>
              <a:t>А) устройство  вывода  информации  на  бумагу;</a:t>
            </a:r>
          </a:p>
          <a:p>
            <a:pPr marR="0" algn="l"/>
            <a:r>
              <a:rPr lang="ru-RU" sz="3000" b="1" dirty="0" smtClean="0">
                <a:solidFill>
                  <a:schemeClr val="bg1"/>
                </a:solidFill>
              </a:rPr>
              <a:t>Б) устройство  для  управления  компьютером;</a:t>
            </a:r>
          </a:p>
          <a:p>
            <a:pPr marR="0" algn="l"/>
            <a:r>
              <a:rPr lang="ru-RU" sz="3000" b="1" dirty="0" smtClean="0">
                <a:solidFill>
                  <a:schemeClr val="bg1"/>
                </a:solidFill>
              </a:rPr>
              <a:t>В) часть  системного  блока; </a:t>
            </a:r>
          </a:p>
          <a:p>
            <a:pPr marR="0" algn="l"/>
            <a:r>
              <a:rPr lang="ru-RU" sz="3000" b="1" dirty="0" smtClean="0">
                <a:solidFill>
                  <a:schemeClr val="bg1"/>
                </a:solidFill>
              </a:rPr>
              <a:t>Г)  устройство  для  просмотра  текста;</a:t>
            </a:r>
          </a:p>
          <a:p>
            <a:pPr marR="0" algn="l"/>
            <a:r>
              <a:rPr lang="ru-RU" sz="3000" b="1" dirty="0" smtClean="0">
                <a:solidFill>
                  <a:schemeClr val="bg1"/>
                </a:solidFill>
              </a:rPr>
              <a:t>Д) устройство  ввода  символьной  информации</a:t>
            </a:r>
            <a:r>
              <a:rPr lang="ru-RU" sz="2200" dirty="0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42852"/>
            <a:ext cx="6445034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Разгадайте  ребус 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Выберите  правильный  ответ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4000504"/>
            <a:ext cx="6286544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КЛАВИАТУРА</a:t>
            </a:r>
          </a:p>
        </p:txBody>
      </p:sp>
      <p:pic>
        <p:nvPicPr>
          <p:cNvPr id="3074" name="Picture 2" descr="D:\Документы\Папа\ребусы\s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2" b="14629"/>
          <a:stretch>
            <a:fillRect/>
          </a:stretch>
        </p:blipFill>
        <p:spPr bwMode="auto">
          <a:xfrm>
            <a:off x="1857375" y="1500188"/>
            <a:ext cx="556577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rot="10800000">
            <a:off x="1428750" y="5929313"/>
            <a:ext cx="6500813" cy="1587"/>
          </a:xfrm>
          <a:prstGeom prst="line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9" name="Picture 2" descr="D:\Документы\Папа\картинки для прзентаций\анимашки для презентаций\анимашки для презентаций\Рисунок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214938"/>
            <a:ext cx="10382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13" y="3140968"/>
            <a:ext cx="8424936" cy="3395801"/>
          </a:xfrm>
        </p:spPr>
        <p:txBody>
          <a:bodyPr/>
          <a:lstStyle/>
          <a:p>
            <a:pPr marR="0" algn="l"/>
            <a:r>
              <a:rPr lang="ru-RU" sz="2400" dirty="0" smtClean="0">
                <a:solidFill>
                  <a:schemeClr val="bg1"/>
                </a:solidFill>
              </a:rPr>
              <a:t>А</a:t>
            </a:r>
            <a:r>
              <a:rPr lang="ru-RU" sz="2800" b="1" dirty="0" smtClean="0">
                <a:solidFill>
                  <a:schemeClr val="bg1"/>
                </a:solidFill>
              </a:rPr>
              <a:t>)  устройство для ввода звука; </a:t>
            </a:r>
          </a:p>
          <a:p>
            <a:pPr marR="0" algn="l"/>
            <a:r>
              <a:rPr lang="ru-RU" sz="2800" b="1" dirty="0" smtClean="0">
                <a:solidFill>
                  <a:schemeClr val="bg1"/>
                </a:solidFill>
              </a:rPr>
              <a:t>Б)  устройство для длительного хранения </a:t>
            </a:r>
          </a:p>
          <a:p>
            <a:pPr marR="0" algn="l"/>
            <a:r>
              <a:rPr lang="ru-RU" sz="2800" b="1" dirty="0" smtClean="0">
                <a:solidFill>
                  <a:schemeClr val="bg1"/>
                </a:solidFill>
              </a:rPr>
              <a:t>      информации;</a:t>
            </a:r>
          </a:p>
          <a:p>
            <a:pPr marR="0" algn="l"/>
            <a:r>
              <a:rPr lang="ru-RU" sz="2800" b="1" dirty="0" smtClean="0">
                <a:solidFill>
                  <a:schemeClr val="bg1"/>
                </a:solidFill>
              </a:rPr>
              <a:t>В)  устройство для прослушивания звука; </a:t>
            </a:r>
          </a:p>
          <a:p>
            <a:pPr marR="0" algn="l"/>
            <a:r>
              <a:rPr lang="ru-RU" sz="2800" b="1" dirty="0" smtClean="0">
                <a:solidFill>
                  <a:schemeClr val="bg1"/>
                </a:solidFill>
              </a:rPr>
              <a:t>Г)  он управляет работой всего компьютера; </a:t>
            </a:r>
          </a:p>
          <a:p>
            <a:pPr marR="0" algn="l"/>
            <a:r>
              <a:rPr lang="ru-RU" sz="2800" b="1" dirty="0" smtClean="0">
                <a:solidFill>
                  <a:schemeClr val="bg1"/>
                </a:solidFill>
              </a:rPr>
              <a:t>Д) графический объект на рабочем столе.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42852"/>
            <a:ext cx="6445034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Разгадайте  ребус 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Выберите  правильный  ответ</a:t>
            </a:r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1428750" y="1500188"/>
            <a:ext cx="6286500" cy="1500187"/>
            <a:chOff x="1428728" y="1571612"/>
            <a:chExt cx="6286544" cy="1500198"/>
          </a:xfrm>
        </p:grpSpPr>
        <p:pic>
          <p:nvPicPr>
            <p:cNvPr id="10248" name="Picture 2" descr="D:\Документы\Папа\ребусы\k5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281" r="999" b="8356"/>
            <a:stretch>
              <a:fillRect/>
            </a:stretch>
          </p:blipFill>
          <p:spPr bwMode="auto">
            <a:xfrm>
              <a:off x="1428728" y="1571612"/>
              <a:ext cx="6286544" cy="1500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9" name="Picture 3" descr="D:\Документы\Папа\ребусы\k5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875" t="43680" r="38750" b="34200"/>
            <a:stretch>
              <a:fillRect/>
            </a:stretch>
          </p:blipFill>
          <p:spPr bwMode="auto">
            <a:xfrm>
              <a:off x="4929190" y="2000240"/>
              <a:ext cx="214314" cy="500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Прямоугольник 9"/>
          <p:cNvSpPr/>
          <p:nvPr/>
        </p:nvSpPr>
        <p:spPr>
          <a:xfrm>
            <a:off x="857224" y="4071942"/>
            <a:ext cx="7358114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ПРОЦЕССОР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1428750" y="5643563"/>
            <a:ext cx="6357938" cy="1587"/>
          </a:xfrm>
          <a:prstGeom prst="line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2" name="Picture 2" descr="D:\Документы\Папа\картинки для прзентаций\анимашки для презентаций\анимашки для презентаций\Рисунок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214938"/>
            <a:ext cx="10382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3804" y="3405188"/>
            <a:ext cx="8390706" cy="3143250"/>
          </a:xfrm>
        </p:spPr>
        <p:txBody>
          <a:bodyPr/>
          <a:lstStyle/>
          <a:p>
            <a:pPr marR="0" algn="l"/>
            <a:r>
              <a:rPr lang="ru-RU" sz="2800" b="1" dirty="0" smtClean="0">
                <a:solidFill>
                  <a:schemeClr val="bg1"/>
                </a:solidFill>
              </a:rPr>
              <a:t>А)</a:t>
            </a:r>
            <a:r>
              <a:rPr lang="en-US" sz="2800" b="1" dirty="0" smtClean="0">
                <a:solidFill>
                  <a:schemeClr val="bg1"/>
                </a:solidFill>
              </a:rPr>
              <a:t>  </a:t>
            </a:r>
            <a:r>
              <a:rPr lang="ru-RU" sz="2800" b="1" dirty="0" smtClean="0">
                <a:solidFill>
                  <a:schemeClr val="bg1"/>
                </a:solidFill>
              </a:rPr>
              <a:t>он управляет работой всего компьютера; </a:t>
            </a:r>
          </a:p>
          <a:p>
            <a:pPr marR="0" algn="l"/>
            <a:r>
              <a:rPr lang="ru-RU" sz="2800" b="1" dirty="0" smtClean="0">
                <a:solidFill>
                  <a:schemeClr val="bg1"/>
                </a:solidFill>
              </a:rPr>
              <a:t>Б) 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устройство для длительного хранения информации;</a:t>
            </a:r>
          </a:p>
          <a:p>
            <a:pPr marR="0" algn="l"/>
            <a:r>
              <a:rPr lang="ru-RU" sz="2800" b="1" dirty="0" smtClean="0">
                <a:solidFill>
                  <a:schemeClr val="bg1"/>
                </a:solidFill>
              </a:rPr>
              <a:t>В) 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устройство  для  прослушивания  звука; </a:t>
            </a:r>
          </a:p>
          <a:p>
            <a:pPr marR="0" algn="l"/>
            <a:r>
              <a:rPr lang="ru-RU" sz="2800" b="1" dirty="0" smtClean="0">
                <a:solidFill>
                  <a:schemeClr val="bg1"/>
                </a:solidFill>
              </a:rPr>
              <a:t>Г) 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устройство  для  печати  рисунков и  фотографий;</a:t>
            </a:r>
          </a:p>
          <a:p>
            <a:pPr marR="0" algn="l"/>
            <a:r>
              <a:rPr lang="ru-RU" sz="2800" b="1" dirty="0" smtClean="0">
                <a:solidFill>
                  <a:schemeClr val="bg1"/>
                </a:solidFill>
              </a:rPr>
              <a:t>Д) 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устройство для  ввода звука.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42852"/>
            <a:ext cx="6445034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Разгадайте  ребус 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Выберите  правильный  ответ</a:t>
            </a:r>
          </a:p>
        </p:txBody>
      </p:sp>
      <p:pic>
        <p:nvPicPr>
          <p:cNvPr id="1026" name="Picture 2" descr="D:\Документы\Папа\ребусы\s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53" b="19502"/>
          <a:stretch>
            <a:fillRect/>
          </a:stretch>
        </p:blipFill>
        <p:spPr bwMode="auto">
          <a:xfrm>
            <a:off x="1785938" y="1500188"/>
            <a:ext cx="557212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00100" y="4071942"/>
            <a:ext cx="7358114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ВИНЧЕСТЕР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857250" y="4572000"/>
            <a:ext cx="7929563" cy="1588"/>
          </a:xfrm>
          <a:prstGeom prst="line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7" name="Picture 2" descr="D:\Документы\Папа\картинки для прзентаций\анимашки для презентаций\анимашки для презентаций\Рисунок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214938"/>
            <a:ext cx="10382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500438"/>
            <a:ext cx="8748464" cy="3143250"/>
          </a:xfrm>
        </p:spPr>
        <p:txBody>
          <a:bodyPr/>
          <a:lstStyle/>
          <a:p>
            <a:pPr marR="0" algn="just"/>
            <a:r>
              <a:rPr lang="ru-RU" sz="2800" dirty="0" smtClean="0">
                <a:solidFill>
                  <a:schemeClr val="bg1"/>
                </a:solidFill>
              </a:rPr>
              <a:t>А)  носитель  информации; </a:t>
            </a:r>
          </a:p>
          <a:p>
            <a:pPr marR="0" algn="just"/>
            <a:r>
              <a:rPr lang="ru-RU" sz="2800" dirty="0" smtClean="0">
                <a:solidFill>
                  <a:schemeClr val="bg1"/>
                </a:solidFill>
              </a:rPr>
              <a:t>Б)  оперативная  память  компьютера; </a:t>
            </a:r>
          </a:p>
          <a:p>
            <a:pPr marR="0" algn="just"/>
            <a:r>
              <a:rPr lang="ru-RU" sz="2800" dirty="0" smtClean="0">
                <a:solidFill>
                  <a:schemeClr val="bg1"/>
                </a:solidFill>
              </a:rPr>
              <a:t>В)  устройство  обработки  информации; </a:t>
            </a:r>
          </a:p>
          <a:p>
            <a:pPr marR="0" algn="just"/>
            <a:r>
              <a:rPr lang="ru-RU" sz="2800" dirty="0" smtClean="0">
                <a:solidFill>
                  <a:schemeClr val="bg1"/>
                </a:solidFill>
              </a:rPr>
              <a:t>Г)  устройство визуального отображения </a:t>
            </a:r>
          </a:p>
          <a:p>
            <a:pPr marR="0" algn="just"/>
            <a:r>
              <a:rPr lang="ru-RU" sz="2800" dirty="0" smtClean="0">
                <a:solidFill>
                  <a:schemeClr val="bg1"/>
                </a:solidFill>
              </a:rPr>
              <a:t>      информации;</a:t>
            </a:r>
          </a:p>
          <a:p>
            <a:pPr marR="0" algn="just"/>
            <a:r>
              <a:rPr lang="ru-RU" sz="2800" dirty="0" smtClean="0">
                <a:solidFill>
                  <a:schemeClr val="bg1"/>
                </a:solidFill>
              </a:rPr>
              <a:t>Д)  устройство для вывода звука.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42852"/>
            <a:ext cx="6445034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Разгадайте  ребус 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Выберите  правильный  ответ</a:t>
            </a: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1259633" y="1428750"/>
            <a:ext cx="6241306" cy="1714500"/>
            <a:chOff x="1928794" y="1428736"/>
            <a:chExt cx="5572164" cy="1714512"/>
          </a:xfrm>
        </p:grpSpPr>
        <p:sp>
          <p:nvSpPr>
            <p:cNvPr id="13320" name="Rectangle 2"/>
            <p:cNvSpPr>
              <a:spLocks noChangeArrowheads="1"/>
            </p:cNvSpPr>
            <p:nvPr/>
          </p:nvSpPr>
          <p:spPr bwMode="auto">
            <a:xfrm>
              <a:off x="1928794" y="1428736"/>
              <a:ext cx="5572164" cy="17145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pic>
          <p:nvPicPr>
            <p:cNvPr id="13321" name="Picture 3" descr="D:\Документы\Папа\ребусы\10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7422" y="1643051"/>
              <a:ext cx="4643470" cy="1285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Прямоугольник 6"/>
          <p:cNvSpPr/>
          <p:nvPr/>
        </p:nvSpPr>
        <p:spPr>
          <a:xfrm>
            <a:off x="1071538" y="4000504"/>
            <a:ext cx="7143800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ДИСКЕТА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>
            <a:off x="1857375" y="3929063"/>
            <a:ext cx="4071938" cy="1587"/>
          </a:xfrm>
          <a:prstGeom prst="line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9" name="Picture 2" descr="D:\Документы\Папа\картинки для прзентаций\анимашки для презентаций\анимашки для презентаций\Рисунок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214938"/>
            <a:ext cx="10382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429000"/>
            <a:ext cx="8033519" cy="3143250"/>
          </a:xfrm>
        </p:spPr>
        <p:txBody>
          <a:bodyPr/>
          <a:lstStyle/>
          <a:p>
            <a:pPr marR="0" algn="just"/>
            <a:r>
              <a:rPr lang="ru-RU" sz="2400" b="1" dirty="0" smtClean="0">
                <a:solidFill>
                  <a:schemeClr val="bg1"/>
                </a:solidFill>
              </a:rPr>
              <a:t>А)   устройство  для  обмена  информацией  с  </a:t>
            </a:r>
          </a:p>
          <a:p>
            <a:pPr marR="0" algn="just"/>
            <a:r>
              <a:rPr lang="ru-RU" sz="2400" b="1" dirty="0" smtClean="0">
                <a:solidFill>
                  <a:schemeClr val="bg1"/>
                </a:solidFill>
              </a:rPr>
              <a:t>      другим  компьютером;  </a:t>
            </a:r>
          </a:p>
          <a:p>
            <a:pPr marR="0" algn="just"/>
            <a:r>
              <a:rPr lang="ru-RU" sz="2400" b="1" dirty="0" smtClean="0">
                <a:solidFill>
                  <a:schemeClr val="bg1"/>
                </a:solidFill>
              </a:rPr>
              <a:t>Б)  устройство  для  сканирования  рисунков;</a:t>
            </a:r>
          </a:p>
          <a:p>
            <a:pPr marR="0" algn="just"/>
            <a:r>
              <a:rPr lang="ru-RU" sz="2400" b="1" dirty="0" smtClean="0">
                <a:solidFill>
                  <a:schemeClr val="bg1"/>
                </a:solidFill>
              </a:rPr>
              <a:t>В)  устройство  ввода  звуковой  информации; </a:t>
            </a:r>
          </a:p>
          <a:p>
            <a:pPr marR="0" algn="just"/>
            <a:r>
              <a:rPr lang="ru-RU" sz="2400" b="1" dirty="0" smtClean="0">
                <a:solidFill>
                  <a:schemeClr val="bg1"/>
                </a:solidFill>
              </a:rPr>
              <a:t>Г)  устройство  вывода  визуальной  информации;</a:t>
            </a:r>
          </a:p>
          <a:p>
            <a:pPr marR="0" algn="just"/>
            <a:r>
              <a:rPr lang="ru-RU" sz="2400" b="1" dirty="0" smtClean="0">
                <a:solidFill>
                  <a:schemeClr val="bg1"/>
                </a:solidFill>
              </a:rPr>
              <a:t>Д)  компьютер  предназначенный  для  связи  с</a:t>
            </a:r>
          </a:p>
          <a:p>
            <a:pPr marR="0" algn="just"/>
            <a:r>
              <a:rPr lang="ru-RU" sz="2400" b="1" dirty="0" smtClean="0">
                <a:solidFill>
                  <a:schemeClr val="bg1"/>
                </a:solidFill>
              </a:rPr>
              <a:t>      другими компьютерами.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42852"/>
            <a:ext cx="6445034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Разгадайте  ребус 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Выберите  правильный  ответ</a:t>
            </a:r>
          </a:p>
        </p:txBody>
      </p:sp>
      <p:pic>
        <p:nvPicPr>
          <p:cNvPr id="4098" name="Picture 2" descr="D:\Документы\Папа\ребусы\s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19" b="15170"/>
          <a:stretch>
            <a:fillRect/>
          </a:stretch>
        </p:blipFill>
        <p:spPr bwMode="auto">
          <a:xfrm>
            <a:off x="2000250" y="1428750"/>
            <a:ext cx="5103813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57290" y="4000504"/>
            <a:ext cx="6286544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МОДЕМ</a:t>
            </a: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1357313" y="3857625"/>
            <a:ext cx="6500812" cy="430213"/>
            <a:chOff x="1500166" y="5286388"/>
            <a:chExt cx="6500858" cy="430216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rot="10800000">
              <a:off x="1500166" y="5286388"/>
              <a:ext cx="6500858" cy="1588"/>
            </a:xfrm>
            <a:prstGeom prst="line">
              <a:avLst/>
            </a:prstGeom>
            <a:ln>
              <a:solidFill>
                <a:srgbClr val="FF66FF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857356" y="5715016"/>
              <a:ext cx="3429024" cy="1588"/>
            </a:xfrm>
            <a:prstGeom prst="line">
              <a:avLst/>
            </a:prstGeom>
            <a:ln>
              <a:solidFill>
                <a:srgbClr val="FF66FF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9" name="Picture 2" descr="D:\Документы\Папа\картинки для прзентаций\анимашки для презентаций\анимашки для презентаций\Рисунок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214938"/>
            <a:ext cx="10382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714750"/>
            <a:ext cx="7963222" cy="2714625"/>
          </a:xfrm>
        </p:spPr>
        <p:txBody>
          <a:bodyPr/>
          <a:lstStyle/>
          <a:p>
            <a:pPr marR="0" algn="just"/>
            <a:r>
              <a:rPr lang="ru-RU" sz="2800" dirty="0" smtClean="0">
                <a:solidFill>
                  <a:schemeClr val="bg1"/>
                </a:solidFill>
              </a:rPr>
              <a:t>А)  она бывает управляющей, функциональной,       </a:t>
            </a:r>
          </a:p>
          <a:p>
            <a:pPr marR="0" algn="just"/>
            <a:r>
              <a:rPr lang="ru-RU" sz="2800" dirty="0" smtClean="0">
                <a:solidFill>
                  <a:schemeClr val="bg1"/>
                </a:solidFill>
              </a:rPr>
              <a:t>      алфавитно-цифровой…;</a:t>
            </a:r>
          </a:p>
          <a:p>
            <a:pPr marR="0" algn="just"/>
            <a:r>
              <a:rPr lang="ru-RU" sz="2800" dirty="0" smtClean="0">
                <a:solidFill>
                  <a:schemeClr val="bg1"/>
                </a:solidFill>
              </a:rPr>
              <a:t>Б)  устройство вывода информации на бумагу;</a:t>
            </a:r>
          </a:p>
          <a:p>
            <a:pPr marR="0" algn="just"/>
            <a:r>
              <a:rPr lang="ru-RU" sz="2800" dirty="0" smtClean="0">
                <a:solidFill>
                  <a:schemeClr val="bg1"/>
                </a:solidFill>
              </a:rPr>
              <a:t>В)  информационный процесс;</a:t>
            </a:r>
          </a:p>
          <a:p>
            <a:pPr marR="0" algn="just"/>
            <a:r>
              <a:rPr lang="ru-RU" sz="2800" dirty="0" smtClean="0">
                <a:solidFill>
                  <a:schemeClr val="bg1"/>
                </a:solidFill>
              </a:rPr>
              <a:t>Г)  часть системного блока; </a:t>
            </a:r>
          </a:p>
          <a:p>
            <a:pPr marR="0" algn="just"/>
            <a:r>
              <a:rPr lang="ru-RU" sz="2800" dirty="0" smtClean="0">
                <a:solidFill>
                  <a:schemeClr val="bg1"/>
                </a:solidFill>
              </a:rPr>
              <a:t>Д)  название поисковой сети</a:t>
            </a:r>
            <a:r>
              <a:rPr lang="ru-RU" sz="2400" dirty="0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42852"/>
            <a:ext cx="6445034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Разгадайте  ребус 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Выберите  правильный  ответ</a:t>
            </a:r>
          </a:p>
        </p:txBody>
      </p:sp>
      <p:pic>
        <p:nvPicPr>
          <p:cNvPr id="2050" name="Picture 2" descr="D:\Документы\Папа\ребусы\k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1" t="18750" r="2124" b="9373"/>
          <a:stretch>
            <a:fillRect/>
          </a:stretch>
        </p:blipFill>
        <p:spPr bwMode="auto">
          <a:xfrm>
            <a:off x="1500188" y="1571625"/>
            <a:ext cx="6072187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43108" y="4000504"/>
            <a:ext cx="4857784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КЛАВИША</a:t>
            </a:r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1500188" y="4143375"/>
            <a:ext cx="6786562" cy="430213"/>
            <a:chOff x="1500166" y="4143380"/>
            <a:chExt cx="6786610" cy="430216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rot="10800000">
              <a:off x="1500166" y="4143380"/>
              <a:ext cx="6786610" cy="1588"/>
            </a:xfrm>
            <a:prstGeom prst="line">
              <a:avLst/>
            </a:prstGeom>
            <a:ln>
              <a:solidFill>
                <a:srgbClr val="FF66FF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643042" y="4572008"/>
              <a:ext cx="3643338" cy="1588"/>
            </a:xfrm>
            <a:prstGeom prst="line">
              <a:avLst/>
            </a:prstGeom>
            <a:ln>
              <a:solidFill>
                <a:srgbClr val="FF66FF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9" name="Picture 2" descr="D:\Документы\Папа\картинки для прзентаций\анимашки для презентаций\анимашки для презентаций\Рисунок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214938"/>
            <a:ext cx="10382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817495" cy="3071813"/>
          </a:xfrm>
        </p:spPr>
        <p:txBody>
          <a:bodyPr/>
          <a:lstStyle/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А)  клавиша  управления; </a:t>
            </a:r>
          </a:p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Б)  указатель  места   ввода  информации; </a:t>
            </a:r>
          </a:p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В)  устройство  перемещения  по экрану; </a:t>
            </a:r>
          </a:p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Г)  значок  на  панели  инструментов;</a:t>
            </a:r>
          </a:p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Д)  устройство для   передачи   информации</a:t>
            </a:r>
            <a:r>
              <a:rPr lang="ru-RU" sz="2400" dirty="0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42852"/>
            <a:ext cx="6445034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Разгадайте  ребус 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Выберите  правильный  ответ</a:t>
            </a: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2357438" y="1428750"/>
            <a:ext cx="4500562" cy="1857375"/>
            <a:chOff x="2357422" y="1428736"/>
            <a:chExt cx="4500594" cy="1857388"/>
          </a:xfrm>
        </p:grpSpPr>
        <p:sp>
          <p:nvSpPr>
            <p:cNvPr id="15368" name="Rectangle 2"/>
            <p:cNvSpPr>
              <a:spLocks noChangeArrowheads="1"/>
            </p:cNvSpPr>
            <p:nvPr/>
          </p:nvSpPr>
          <p:spPr bwMode="auto">
            <a:xfrm>
              <a:off x="2357422" y="1428736"/>
              <a:ext cx="4500594" cy="18573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pic>
          <p:nvPicPr>
            <p:cNvPr id="15369" name="Picture 2" descr="D:\Документы\Папа\ребусы\21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0364" y="1571612"/>
              <a:ext cx="3119436" cy="1515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Прямоугольник 6"/>
          <p:cNvSpPr/>
          <p:nvPr/>
        </p:nvSpPr>
        <p:spPr>
          <a:xfrm>
            <a:off x="1500166" y="4000504"/>
            <a:ext cx="6286544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КУРСОР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>
            <a:off x="1928813" y="4572000"/>
            <a:ext cx="5929312" cy="1588"/>
          </a:xfrm>
          <a:prstGeom prst="line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0" name="Picture 2" descr="D:\Документы\Папа\картинки для прзентаций\анимашки для презентаций\анимашки для презентаций\Рисунок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214938"/>
            <a:ext cx="10382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714750"/>
            <a:ext cx="7963222" cy="2643188"/>
          </a:xfrm>
        </p:spPr>
        <p:txBody>
          <a:bodyPr>
            <a:noAutofit/>
          </a:bodyPr>
          <a:lstStyle/>
          <a:p>
            <a:pPr marR="0" algn="just">
              <a:lnSpc>
                <a:spcPct val="9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А) он  управляет работой всего компьютера; </a:t>
            </a:r>
          </a:p>
          <a:p>
            <a:pPr marR="0" algn="just">
              <a:lnSpc>
                <a:spcPct val="9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Б) место  хранения  информации;</a:t>
            </a:r>
          </a:p>
          <a:p>
            <a:pPr marR="0" algn="just">
              <a:lnSpc>
                <a:spcPct val="9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В) устройство  записи  информации; </a:t>
            </a:r>
          </a:p>
          <a:p>
            <a:pPr marR="0" algn="just">
              <a:lnSpc>
                <a:spcPct val="9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Г) устройство отображения информации  на </a:t>
            </a:r>
          </a:p>
          <a:p>
            <a:pPr marR="0" algn="just">
              <a:lnSpc>
                <a:spcPct val="9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     экране;</a:t>
            </a:r>
          </a:p>
          <a:p>
            <a:pPr marR="0" algn="just">
              <a:lnSpc>
                <a:spcPct val="9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Д) устройство для ввода звука.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42852"/>
            <a:ext cx="6445034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Разгадайте  ребус 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Выберите  правильный  ответ</a:t>
            </a:r>
          </a:p>
        </p:txBody>
      </p:sp>
      <p:pic>
        <p:nvPicPr>
          <p:cNvPr id="2050" name="Picture 2" descr="D:\Документы\Папа\ребусы\s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89" b="15279"/>
          <a:stretch>
            <a:fillRect/>
          </a:stretch>
        </p:blipFill>
        <p:spPr bwMode="auto">
          <a:xfrm>
            <a:off x="2143125" y="1643063"/>
            <a:ext cx="4929188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57290" y="4000504"/>
            <a:ext cx="6286544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ПАМЯТЬ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1785938" y="4500563"/>
            <a:ext cx="4714875" cy="1587"/>
          </a:xfrm>
          <a:prstGeom prst="line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7" name="Picture 2" descr="D:\Документы\Папа\картинки для прзентаций\анимашки для презентаций\анимашки для презентаций\Рисунок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214938"/>
            <a:ext cx="10382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5" y="3714750"/>
            <a:ext cx="9036496" cy="3143250"/>
          </a:xfrm>
        </p:spPr>
        <p:txBody>
          <a:bodyPr/>
          <a:lstStyle/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А)  устройство, которое модулирует и </a:t>
            </a:r>
            <a:r>
              <a:rPr lang="ru-RU" sz="2800" b="1" dirty="0" err="1" smtClean="0">
                <a:solidFill>
                  <a:schemeClr val="bg1"/>
                </a:solidFill>
              </a:rPr>
              <a:t>демодулирует</a:t>
            </a:r>
            <a:r>
              <a:rPr lang="ru-RU" sz="2800" b="1" dirty="0" smtClean="0">
                <a:solidFill>
                  <a:schemeClr val="bg1"/>
                </a:solidFill>
              </a:rPr>
              <a:t>  </a:t>
            </a:r>
          </a:p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      сигнал; </a:t>
            </a:r>
          </a:p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Б)  устройство для ручного управления курсором;</a:t>
            </a:r>
          </a:p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В)  общее  название  дисков  и  дискет;</a:t>
            </a:r>
          </a:p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Г)  устройство вывода информации на бумагу;</a:t>
            </a:r>
          </a:p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Д)  устройство  передачи  информации</a:t>
            </a:r>
            <a:r>
              <a:rPr lang="ru-RU" sz="2400" dirty="0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42852"/>
            <a:ext cx="6445034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Разгадайте  ребус 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Выберите  правильный  ответ</a:t>
            </a:r>
          </a:p>
        </p:txBody>
      </p:sp>
      <p:pic>
        <p:nvPicPr>
          <p:cNvPr id="3074" name="Picture 2" descr="D:\Документы\Папа\ребусы\s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81" b="19643"/>
          <a:stretch>
            <a:fillRect/>
          </a:stretch>
        </p:blipFill>
        <p:spPr bwMode="auto">
          <a:xfrm>
            <a:off x="1285875" y="1500188"/>
            <a:ext cx="657225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00100" y="4071942"/>
            <a:ext cx="7358114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НАКОПИТЕЛЬ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1071563" y="5429250"/>
            <a:ext cx="5786437" cy="1588"/>
          </a:xfrm>
          <a:prstGeom prst="line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7" name="Picture 2" descr="D:\Документы\Папа\картинки для прзентаций\анимашки для презентаций\анимашки для презентаций\Рисунок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214938"/>
            <a:ext cx="10382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772" y="3284984"/>
            <a:ext cx="8479830" cy="3143250"/>
          </a:xfrm>
        </p:spPr>
        <p:txBody>
          <a:bodyPr/>
          <a:lstStyle/>
          <a:p>
            <a:pPr marR="0" algn="l"/>
            <a:r>
              <a:rPr lang="ru-RU" sz="2800" b="1" dirty="0" smtClean="0">
                <a:solidFill>
                  <a:schemeClr val="bg1"/>
                </a:solidFill>
              </a:rPr>
              <a:t>А)  список  клавиш  управления  компьютером; </a:t>
            </a:r>
          </a:p>
          <a:p>
            <a:pPr marR="0" algn="l"/>
            <a:r>
              <a:rPr lang="ru-RU" sz="2800" b="1" dirty="0" smtClean="0">
                <a:solidFill>
                  <a:schemeClr val="bg1"/>
                </a:solidFill>
              </a:rPr>
              <a:t>Б)  конечная  последовательность  точных</a:t>
            </a:r>
          </a:p>
          <a:p>
            <a:pPr marR="0" algn="l"/>
            <a:r>
              <a:rPr lang="ru-RU" sz="2800" b="1" dirty="0" smtClean="0">
                <a:solidFill>
                  <a:schemeClr val="bg1"/>
                </a:solidFill>
              </a:rPr>
              <a:t>      действий  для  решения  задачи; </a:t>
            </a:r>
          </a:p>
          <a:p>
            <a:pPr marR="0" algn="l"/>
            <a:r>
              <a:rPr lang="ru-RU" sz="2800" b="1" dirty="0" smtClean="0">
                <a:solidFill>
                  <a:schemeClr val="bg1"/>
                </a:solidFill>
              </a:rPr>
              <a:t>В)  наука  о  порядке  действий; </a:t>
            </a:r>
          </a:p>
          <a:p>
            <a:pPr marR="0" algn="l"/>
            <a:r>
              <a:rPr lang="ru-RU" sz="2800" b="1" dirty="0" smtClean="0">
                <a:solidFill>
                  <a:schemeClr val="bg1"/>
                </a:solidFill>
              </a:rPr>
              <a:t>Г)  тренажер  для  отработки  действий;</a:t>
            </a:r>
          </a:p>
          <a:p>
            <a:pPr marR="0" algn="l"/>
            <a:r>
              <a:rPr lang="ru-RU" sz="2800" b="1" dirty="0" smtClean="0">
                <a:solidFill>
                  <a:schemeClr val="bg1"/>
                </a:solidFill>
              </a:rPr>
              <a:t>Д)  устройство для ввода определенных  команд</a:t>
            </a:r>
            <a:r>
              <a:rPr lang="ru-RU" sz="2400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42852"/>
            <a:ext cx="6445034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Разгадайте  ребус 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Выберите  правильный  ответ</a:t>
            </a: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2214563" y="1285875"/>
            <a:ext cx="4799012" cy="1643063"/>
            <a:chOff x="2071670" y="1285860"/>
            <a:chExt cx="4799012" cy="1643074"/>
          </a:xfrm>
        </p:grpSpPr>
        <p:sp>
          <p:nvSpPr>
            <p:cNvPr id="18442" name="Rectangle 2"/>
            <p:cNvSpPr>
              <a:spLocks noChangeArrowheads="1"/>
            </p:cNvSpPr>
            <p:nvPr/>
          </p:nvSpPr>
          <p:spPr bwMode="auto">
            <a:xfrm>
              <a:off x="2071670" y="1285860"/>
              <a:ext cx="4799012" cy="16430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pic>
          <p:nvPicPr>
            <p:cNvPr id="18443" name="Picture 3" descr="D:\Документы\Папа\ребусы\3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0298" y="1357298"/>
              <a:ext cx="4000528" cy="1500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Прямоугольник 6"/>
          <p:cNvSpPr/>
          <p:nvPr/>
        </p:nvSpPr>
        <p:spPr>
          <a:xfrm>
            <a:off x="1071538" y="4000504"/>
            <a:ext cx="7143800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АЛГОРИ ТМ</a:t>
            </a:r>
          </a:p>
        </p:txBody>
      </p:sp>
      <p:grpSp>
        <p:nvGrpSpPr>
          <p:cNvPr id="5" name="Группа 7"/>
          <p:cNvGrpSpPr>
            <a:grpSpLocks/>
          </p:cNvGrpSpPr>
          <p:nvPr/>
        </p:nvGrpSpPr>
        <p:grpSpPr bwMode="auto">
          <a:xfrm>
            <a:off x="1357313" y="4214813"/>
            <a:ext cx="6000750" cy="430212"/>
            <a:chOff x="1500166" y="5286388"/>
            <a:chExt cx="6000792" cy="430216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 rot="10800000">
              <a:off x="1500166" y="5286388"/>
              <a:ext cx="6000792" cy="1587"/>
            </a:xfrm>
            <a:prstGeom prst="line">
              <a:avLst/>
            </a:prstGeom>
            <a:ln>
              <a:solidFill>
                <a:srgbClr val="FF66FF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10800000">
              <a:off x="1857355" y="5715017"/>
              <a:ext cx="4714908" cy="1587"/>
            </a:xfrm>
            <a:prstGeom prst="line">
              <a:avLst/>
            </a:prstGeom>
            <a:ln>
              <a:solidFill>
                <a:srgbClr val="FF66FF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3" name="Picture 2" descr="D:\Документы\Папа\картинки для прзентаций\анимашки для презентаций\анимашки для презентаций\Рисунок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214938"/>
            <a:ext cx="10382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88640"/>
            <a:ext cx="59683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Где появились первые </a:t>
            </a:r>
            <a:r>
              <a:rPr lang="ru-RU" sz="2800" b="1" dirty="0" smtClean="0"/>
              <a:t>ребусы?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24744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Происхождение понятия «ребус» связывают с </a:t>
            </a:r>
            <a:r>
              <a:rPr lang="ru-RU" sz="2400" b="1" dirty="0" err="1"/>
              <a:t>пятнадцативековой</a:t>
            </a:r>
            <a:r>
              <a:rPr lang="ru-RU" sz="2400" b="1" dirty="0"/>
              <a:t> Францией. Именно в этом столетии впервые было применено это слово, однако не совсем в том значении, в котором используется в наше время. В пятнадцатом веке слово «ребус» означало </a:t>
            </a:r>
            <a:r>
              <a:rPr lang="ru-RU" sz="2400" b="1" dirty="0">
                <a:solidFill>
                  <a:schemeClr val="tx2"/>
                </a:solidFill>
              </a:rPr>
              <a:t>юмор, шутливое развлекательное шоу, представляемое на карнавале.</a:t>
            </a:r>
            <a:r>
              <a:rPr lang="ru-RU" sz="2400" b="1" dirty="0"/>
              <a:t> </a:t>
            </a:r>
            <a:endParaRPr lang="ru-RU" sz="2400" b="1" dirty="0" smtClean="0"/>
          </a:p>
          <a:p>
            <a:r>
              <a:rPr lang="ru-RU" sz="2400" b="1" dirty="0" smtClean="0"/>
              <a:t>Главной </a:t>
            </a:r>
            <a:r>
              <a:rPr lang="ru-RU" sz="2400" b="1" dirty="0"/>
              <a:t>темой таких шоу были злободневные проблемы, волнующие все население страны. </a:t>
            </a:r>
            <a:endParaRPr lang="ru-RU" sz="2400" b="1" dirty="0" smtClean="0"/>
          </a:p>
          <a:p>
            <a:r>
              <a:rPr lang="ru-RU" sz="2400" b="1" dirty="0" smtClean="0"/>
              <a:t>Шутки </a:t>
            </a:r>
            <a:r>
              <a:rPr lang="ru-RU" sz="2400" b="1" dirty="0"/>
              <a:t>должны были быть острыми, точными.</a:t>
            </a:r>
            <a:r>
              <a:rPr lang="ru-RU" dirty="0"/>
              <a:t> 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797152"/>
            <a:ext cx="2808312" cy="208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291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793" y="3298157"/>
            <a:ext cx="9252520" cy="3143250"/>
          </a:xfrm>
        </p:spPr>
        <p:txBody>
          <a:bodyPr/>
          <a:lstStyle/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А)  системный  блок  компьютера; </a:t>
            </a:r>
          </a:p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Б)  устройство  ввода  звуковой  информации;</a:t>
            </a:r>
          </a:p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В)  человек  или техническое  устройство, которые</a:t>
            </a:r>
          </a:p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      умеют  правильно  выполнять  команды  алгоритма;</a:t>
            </a:r>
          </a:p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Г)  операционная система;</a:t>
            </a:r>
          </a:p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Д)  устройство вывода информации на бумагу.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42852"/>
            <a:ext cx="6445034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Разгадайте  ребус 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Выберите  правильный  ответ</a:t>
            </a:r>
          </a:p>
        </p:txBody>
      </p:sp>
      <p:pic>
        <p:nvPicPr>
          <p:cNvPr id="2050" name="Picture 2" descr="D:\Документы\Папа\ребусы\s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26" b="13396"/>
          <a:stretch>
            <a:fillRect/>
          </a:stretch>
        </p:blipFill>
        <p:spPr bwMode="auto">
          <a:xfrm>
            <a:off x="2071688" y="1500188"/>
            <a:ext cx="5102225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00100" y="4071942"/>
            <a:ext cx="7358114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ИСПОЛНИТЕЛЬ</a:t>
            </a: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857250" y="4714875"/>
            <a:ext cx="7786688" cy="500063"/>
            <a:chOff x="1500166" y="5286388"/>
            <a:chExt cx="6606933" cy="500066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rot="10800000">
              <a:off x="1500166" y="5286388"/>
              <a:ext cx="6000792" cy="1588"/>
            </a:xfrm>
            <a:prstGeom prst="line">
              <a:avLst/>
            </a:prstGeom>
            <a:ln>
              <a:solidFill>
                <a:srgbClr val="FF66FF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857116" y="5715016"/>
              <a:ext cx="6249983" cy="71438"/>
            </a:xfrm>
            <a:prstGeom prst="line">
              <a:avLst/>
            </a:prstGeom>
            <a:ln>
              <a:solidFill>
                <a:srgbClr val="FF66FF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" name="Picture 2" descr="D:\Документы\Папа\картинки для прзентаций\анимашки для презентаций\анимашки для презентаций\Рисунок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214938"/>
            <a:ext cx="10382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9392" y="2756226"/>
            <a:ext cx="8914607" cy="3985141"/>
          </a:xfrm>
        </p:spPr>
        <p:txBody>
          <a:bodyPr/>
          <a:lstStyle/>
          <a:p>
            <a:pPr marR="0" algn="l"/>
            <a:r>
              <a:rPr lang="ru-RU" sz="2800" b="1" dirty="0" smtClean="0">
                <a:solidFill>
                  <a:schemeClr val="bg1"/>
                </a:solidFill>
              </a:rPr>
              <a:t>А) 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человек,  который  работает  за  компьютером;</a:t>
            </a:r>
          </a:p>
          <a:p>
            <a:pPr marR="0" algn="l"/>
            <a:r>
              <a:rPr lang="ru-RU" sz="2800" b="1" dirty="0" smtClean="0">
                <a:solidFill>
                  <a:schemeClr val="bg1"/>
                </a:solidFill>
              </a:rPr>
              <a:t>Б) 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устройство  управления  компьютером; </a:t>
            </a:r>
          </a:p>
          <a:p>
            <a:pPr marR="0" algn="l"/>
            <a:r>
              <a:rPr lang="ru-RU" sz="2800" b="1" dirty="0" smtClean="0">
                <a:solidFill>
                  <a:schemeClr val="bg1"/>
                </a:solidFill>
              </a:rPr>
              <a:t>В) 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операционная  система;</a:t>
            </a:r>
          </a:p>
          <a:p>
            <a:pPr marR="0" algn="l"/>
            <a:r>
              <a:rPr lang="ru-RU" sz="2800" b="1" dirty="0" smtClean="0">
                <a:solidFill>
                  <a:schemeClr val="bg1"/>
                </a:solidFill>
              </a:rPr>
              <a:t>Г) 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человек,  который  создает  программное 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</a:p>
          <a:p>
            <a:pPr marR="0" algn="l"/>
            <a:r>
              <a:rPr lang="en-US" sz="2800" b="1" dirty="0" smtClean="0">
                <a:solidFill>
                  <a:schemeClr val="bg1"/>
                </a:solidFill>
              </a:rPr>
              <a:t>      </a:t>
            </a:r>
            <a:r>
              <a:rPr lang="ru-RU" sz="2800" b="1" dirty="0" smtClean="0">
                <a:solidFill>
                  <a:schemeClr val="bg1"/>
                </a:solidFill>
              </a:rPr>
              <a:t>обеспечение;</a:t>
            </a:r>
          </a:p>
          <a:p>
            <a:pPr marR="0" algn="l"/>
            <a:r>
              <a:rPr lang="ru-RU" sz="2800" b="1" dirty="0" smtClean="0">
                <a:solidFill>
                  <a:schemeClr val="bg1"/>
                </a:solidFill>
              </a:rPr>
              <a:t>Д)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 устройство,  которое исполняет программу</a:t>
            </a:r>
            <a:r>
              <a:rPr lang="ru-RU" sz="2400" dirty="0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42852"/>
            <a:ext cx="6445034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Разгадайте  ребус 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Выберите  правильный  ответ</a:t>
            </a:r>
          </a:p>
        </p:txBody>
      </p:sp>
      <p:pic>
        <p:nvPicPr>
          <p:cNvPr id="1026" name="Picture 2" descr="D:\Документы\Папа\ребусы\s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77" b="15598"/>
          <a:stretch>
            <a:fillRect/>
          </a:stretch>
        </p:blipFill>
        <p:spPr bwMode="auto">
          <a:xfrm>
            <a:off x="1913730" y="1113164"/>
            <a:ext cx="5102225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14348" y="4000504"/>
            <a:ext cx="7358114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ПРОГРАММИСТ</a:t>
            </a:r>
          </a:p>
        </p:txBody>
      </p:sp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1285875" y="5286375"/>
            <a:ext cx="6357938" cy="430213"/>
            <a:chOff x="1285852" y="5286388"/>
            <a:chExt cx="6357982" cy="430216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rot="10800000">
              <a:off x="1285852" y="5286388"/>
              <a:ext cx="6357982" cy="1588"/>
            </a:xfrm>
            <a:prstGeom prst="line">
              <a:avLst/>
            </a:prstGeom>
            <a:ln>
              <a:solidFill>
                <a:srgbClr val="FF66FF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785918" y="5715016"/>
              <a:ext cx="2214577" cy="1588"/>
            </a:xfrm>
            <a:prstGeom prst="line">
              <a:avLst/>
            </a:prstGeom>
            <a:ln>
              <a:solidFill>
                <a:srgbClr val="FF66FF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" name="Picture 2" descr="D:\Документы\Папа\картинки для прзентаций\анимашки для презентаций\анимашки для презентаций\Рисунок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214938"/>
            <a:ext cx="10382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92975"/>
            <a:ext cx="7819777" cy="3143250"/>
          </a:xfrm>
        </p:spPr>
        <p:txBody>
          <a:bodyPr/>
          <a:lstStyle/>
          <a:p>
            <a:pPr marR="0" algn="just"/>
            <a:r>
              <a:rPr lang="ru-RU" sz="2400" b="1" dirty="0" smtClean="0">
                <a:solidFill>
                  <a:schemeClr val="bg1"/>
                </a:solidFill>
              </a:rPr>
              <a:t>А)  наука  о  составлении  алгоритмов; </a:t>
            </a:r>
          </a:p>
          <a:p>
            <a:pPr marR="0" algn="just"/>
            <a:r>
              <a:rPr lang="ru-RU" sz="2400" b="1" dirty="0" smtClean="0">
                <a:solidFill>
                  <a:schemeClr val="bg1"/>
                </a:solidFill>
              </a:rPr>
              <a:t>Б)  составление  последовательности  команд  для </a:t>
            </a:r>
          </a:p>
          <a:p>
            <a:pPr marR="0" algn="just"/>
            <a:r>
              <a:rPr lang="ru-RU" sz="2400" b="1" dirty="0" smtClean="0">
                <a:solidFill>
                  <a:schemeClr val="bg1"/>
                </a:solidFill>
              </a:rPr>
              <a:t>      решения  задач  на  специальном  языке; </a:t>
            </a:r>
          </a:p>
          <a:p>
            <a:pPr marR="0" algn="just"/>
            <a:r>
              <a:rPr lang="ru-RU" sz="2400" b="1" dirty="0" smtClean="0">
                <a:solidFill>
                  <a:schemeClr val="bg1"/>
                </a:solidFill>
              </a:rPr>
              <a:t>В)  выполнение  операций, понятных  компьютеру; </a:t>
            </a:r>
          </a:p>
          <a:p>
            <a:pPr marR="0" algn="just"/>
            <a:r>
              <a:rPr lang="ru-RU" sz="2400" b="1" dirty="0" smtClean="0">
                <a:solidFill>
                  <a:schemeClr val="bg1"/>
                </a:solidFill>
              </a:rPr>
              <a:t>Г)  процесс  решения  задачи;</a:t>
            </a:r>
          </a:p>
          <a:p>
            <a:pPr marR="0" algn="just"/>
            <a:r>
              <a:rPr lang="ru-RU" sz="2400" b="1" dirty="0" smtClean="0">
                <a:solidFill>
                  <a:schemeClr val="bg1"/>
                </a:solidFill>
              </a:rPr>
              <a:t>Д)  операции  по  проверке  программ 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42852"/>
            <a:ext cx="6445034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Разгадайте  ребус 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Выберите  правильный  ответ</a:t>
            </a:r>
          </a:p>
        </p:txBody>
      </p:sp>
      <p:pic>
        <p:nvPicPr>
          <p:cNvPr id="6146" name="Picture 2" descr="D:\Документы\Папа\ребусы\s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09" b="27831"/>
          <a:stretch>
            <a:fillRect/>
          </a:stretch>
        </p:blipFill>
        <p:spPr bwMode="auto">
          <a:xfrm>
            <a:off x="928688" y="1428750"/>
            <a:ext cx="73088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4282" y="4000504"/>
            <a:ext cx="8929718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ПРОГРАММИРО-ВАНИЕ</a:t>
            </a: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1143000" y="4286250"/>
            <a:ext cx="7072313" cy="430213"/>
            <a:chOff x="1500166" y="5286388"/>
            <a:chExt cx="6000792" cy="430216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rot="10800000">
              <a:off x="1500166" y="5286388"/>
              <a:ext cx="6000792" cy="1588"/>
            </a:xfrm>
            <a:prstGeom prst="line">
              <a:avLst/>
            </a:prstGeom>
            <a:ln>
              <a:solidFill>
                <a:srgbClr val="FF66FF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857116" y="5715016"/>
              <a:ext cx="4855859" cy="1588"/>
            </a:xfrm>
            <a:prstGeom prst="line">
              <a:avLst/>
            </a:prstGeom>
            <a:ln>
              <a:solidFill>
                <a:srgbClr val="FF66FF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" name="Picture 2" descr="D:\Документы\Папа\картинки для прзентаций\анимашки для презентаций\анимашки для презентаций\Рисунок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214938"/>
            <a:ext cx="10382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57563"/>
            <a:ext cx="8249543" cy="3143250"/>
          </a:xfrm>
        </p:spPr>
        <p:txBody>
          <a:bodyPr/>
          <a:lstStyle/>
          <a:p>
            <a:pPr marR="0" algn="just"/>
            <a:r>
              <a:rPr lang="ru-RU" sz="2400" b="1" dirty="0" smtClean="0">
                <a:solidFill>
                  <a:schemeClr val="bg1"/>
                </a:solidFill>
              </a:rPr>
              <a:t>А)  устройство для  шифровки информации; </a:t>
            </a:r>
          </a:p>
          <a:p>
            <a:pPr marR="0" algn="just"/>
            <a:r>
              <a:rPr lang="ru-RU" sz="2400" b="1" dirty="0" smtClean="0">
                <a:solidFill>
                  <a:schemeClr val="bg1"/>
                </a:solidFill>
              </a:rPr>
              <a:t>Б)  сохранение  информации  в  виде  файла; </a:t>
            </a:r>
          </a:p>
          <a:p>
            <a:pPr marR="0" algn="just"/>
            <a:r>
              <a:rPr lang="ru-RU" sz="2400" b="1" dirty="0" smtClean="0">
                <a:solidFill>
                  <a:schemeClr val="bg1"/>
                </a:solidFill>
              </a:rPr>
              <a:t>В)  наука  о  шифровании  информации; </a:t>
            </a:r>
          </a:p>
          <a:p>
            <a:pPr marR="0" algn="just"/>
            <a:r>
              <a:rPr lang="ru-RU" sz="2400" b="1" dirty="0" smtClean="0">
                <a:solidFill>
                  <a:schemeClr val="bg1"/>
                </a:solidFill>
              </a:rPr>
              <a:t>Г)  преобразование  информации  в соответствии</a:t>
            </a:r>
          </a:p>
          <a:p>
            <a:pPr marR="0" algn="just"/>
            <a:r>
              <a:rPr lang="ru-RU" sz="2400" b="1" dirty="0" smtClean="0">
                <a:solidFill>
                  <a:schemeClr val="bg1"/>
                </a:solidFill>
              </a:rPr>
              <a:t>      с  некоторым  кодом;</a:t>
            </a:r>
          </a:p>
          <a:p>
            <a:pPr marR="0" algn="just"/>
            <a:r>
              <a:rPr lang="ru-RU" sz="2400" b="1" dirty="0" smtClean="0">
                <a:solidFill>
                  <a:schemeClr val="bg1"/>
                </a:solidFill>
              </a:rPr>
              <a:t>Д)  процесс  передачи  информации.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42852"/>
            <a:ext cx="6445034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Разгадайте  ребус 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Выберите  правильный  ответ</a:t>
            </a: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1500188" y="1357313"/>
            <a:ext cx="6215062" cy="1643062"/>
            <a:chOff x="1500166" y="1357298"/>
            <a:chExt cx="6215106" cy="1643074"/>
          </a:xfrm>
        </p:grpSpPr>
        <p:sp>
          <p:nvSpPr>
            <p:cNvPr id="22538" name="Rectangle 2"/>
            <p:cNvSpPr>
              <a:spLocks noChangeArrowheads="1"/>
            </p:cNvSpPr>
            <p:nvPr/>
          </p:nvSpPr>
          <p:spPr bwMode="auto">
            <a:xfrm>
              <a:off x="1500166" y="1357298"/>
              <a:ext cx="6215106" cy="16430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pic>
          <p:nvPicPr>
            <p:cNvPr id="22539" name="Picture 3" descr="D:\Документы\Папа\ребусы\7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8794" y="1643050"/>
              <a:ext cx="5368566" cy="1071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Прямоугольник 6"/>
          <p:cNvSpPr/>
          <p:nvPr/>
        </p:nvSpPr>
        <p:spPr>
          <a:xfrm>
            <a:off x="1071538" y="4000504"/>
            <a:ext cx="7143800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КОДИРОВАНИЕ</a:t>
            </a:r>
          </a:p>
        </p:txBody>
      </p:sp>
      <p:grpSp>
        <p:nvGrpSpPr>
          <p:cNvPr id="5" name="Группа 7"/>
          <p:cNvGrpSpPr>
            <a:grpSpLocks/>
          </p:cNvGrpSpPr>
          <p:nvPr/>
        </p:nvGrpSpPr>
        <p:grpSpPr bwMode="auto">
          <a:xfrm>
            <a:off x="1214438" y="5143500"/>
            <a:ext cx="7143750" cy="430213"/>
            <a:chOff x="1500166" y="5286388"/>
            <a:chExt cx="7143800" cy="430216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 rot="10800000">
              <a:off x="1500166" y="5286388"/>
              <a:ext cx="7143800" cy="1588"/>
            </a:xfrm>
            <a:prstGeom prst="line">
              <a:avLst/>
            </a:prstGeom>
            <a:ln>
              <a:solidFill>
                <a:srgbClr val="FF66FF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10800000">
              <a:off x="1857355" y="5715016"/>
              <a:ext cx="3214711" cy="1588"/>
            </a:xfrm>
            <a:prstGeom prst="line">
              <a:avLst/>
            </a:prstGeom>
            <a:ln>
              <a:solidFill>
                <a:srgbClr val="FF66FF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1" name="Picture 2" descr="D:\Документы\Папа\картинки для прзентаций\анимашки для презентаций\анимашки для презентаций\Рисунок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214938"/>
            <a:ext cx="10382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284984"/>
            <a:ext cx="8320410" cy="3358704"/>
          </a:xfrm>
        </p:spPr>
        <p:txBody>
          <a:bodyPr/>
          <a:lstStyle/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А)  устройство для подключения  к телефонной</a:t>
            </a:r>
          </a:p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      линии; </a:t>
            </a:r>
          </a:p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Б)  устройство  для  вывода  информации; </a:t>
            </a:r>
          </a:p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В)  наука о приемах  передачи  </a:t>
            </a:r>
            <a:r>
              <a:rPr lang="ru-RU" sz="2800" b="1" dirty="0" err="1" smtClean="0">
                <a:solidFill>
                  <a:schemeClr val="bg1"/>
                </a:solidFill>
              </a:rPr>
              <a:t>информаци</a:t>
            </a:r>
            <a:r>
              <a:rPr lang="ru-RU" sz="2800" b="1" dirty="0" smtClean="0">
                <a:solidFill>
                  <a:schemeClr val="bg1"/>
                </a:solidFill>
              </a:rPr>
              <a:t>; </a:t>
            </a:r>
          </a:p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Г)  глобальная  компьютерная  сеть;</a:t>
            </a:r>
          </a:p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Д)  программа  для  общения.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42852"/>
            <a:ext cx="6445034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Разгадайте  ребус 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Выберите  правильный  ответ</a:t>
            </a: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2143125" y="1500188"/>
            <a:ext cx="4857750" cy="1714500"/>
            <a:chOff x="2285984" y="1500174"/>
            <a:chExt cx="4799012" cy="1643074"/>
          </a:xfrm>
        </p:grpSpPr>
        <p:sp>
          <p:nvSpPr>
            <p:cNvPr id="23560" name="Rectangle 2"/>
            <p:cNvSpPr>
              <a:spLocks noChangeArrowheads="1"/>
            </p:cNvSpPr>
            <p:nvPr/>
          </p:nvSpPr>
          <p:spPr bwMode="auto">
            <a:xfrm>
              <a:off x="2285984" y="1500174"/>
              <a:ext cx="4799012" cy="16430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pic>
          <p:nvPicPr>
            <p:cNvPr id="23561" name="Picture 3" descr="D:\Документы\Папа\ребусы\s17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4612" y="1571612"/>
              <a:ext cx="4000528" cy="1500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Прямоугольник 6"/>
          <p:cNvSpPr/>
          <p:nvPr/>
        </p:nvSpPr>
        <p:spPr>
          <a:xfrm>
            <a:off x="1071538" y="4000504"/>
            <a:ext cx="7143800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ИНТЕРНЕТ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>
            <a:off x="1571625" y="5715000"/>
            <a:ext cx="5357813" cy="1588"/>
          </a:xfrm>
          <a:prstGeom prst="line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0" name="Picture 2" descr="D:\Документы\Папа\картинки для прзентаций\анимашки для презентаций\анимашки для презентаций\Рисунок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214938"/>
            <a:ext cx="10382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3886" y="2514700"/>
            <a:ext cx="8356228" cy="3381377"/>
          </a:xfrm>
        </p:spPr>
        <p:txBody>
          <a:bodyPr>
            <a:noAutofit/>
          </a:bodyPr>
          <a:lstStyle/>
          <a:p>
            <a:pPr marR="0" algn="l">
              <a:lnSpc>
                <a:spcPct val="9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А)  рисунки и изображения,  которые  сделаны  на  компьютере; </a:t>
            </a:r>
          </a:p>
          <a:p>
            <a:pPr marR="0" algn="l">
              <a:lnSpc>
                <a:spcPct val="9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Б)  информация,  которую  хранит  компьютер  и  с которой  работает;</a:t>
            </a:r>
          </a:p>
          <a:p>
            <a:pPr marR="0" algn="l">
              <a:lnSpc>
                <a:spcPct val="9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В)  устройство  ввода  информации; </a:t>
            </a:r>
          </a:p>
          <a:p>
            <a:pPr marR="0" algn="l">
              <a:lnSpc>
                <a:spcPct val="9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Г)  устройство  для  ручного  управления  курсором;</a:t>
            </a:r>
          </a:p>
          <a:p>
            <a:pPr marR="0" algn="l">
              <a:lnSpc>
                <a:spcPct val="9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Д) компьютер,  который  обеспечивает  в  сети  доступ  к общим  ресурсам.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-171400"/>
            <a:ext cx="6445034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Разгадайте  ребус 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Выберите  правильный  отве</a:t>
            </a: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т</a:t>
            </a:r>
          </a:p>
        </p:txBody>
      </p:sp>
      <p:pic>
        <p:nvPicPr>
          <p:cNvPr id="5122" name="Picture 2" descr="D:\Документы\Папа\ребусы\s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75" b="17207"/>
          <a:stretch>
            <a:fillRect/>
          </a:stretch>
        </p:blipFill>
        <p:spPr bwMode="auto">
          <a:xfrm>
            <a:off x="2000250" y="836712"/>
            <a:ext cx="5143500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00166" y="4000504"/>
            <a:ext cx="6286544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СЕРВЕР</a:t>
            </a:r>
          </a:p>
        </p:txBody>
      </p:sp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1214438" y="5929313"/>
            <a:ext cx="7215187" cy="358775"/>
            <a:chOff x="1071538" y="5929330"/>
            <a:chExt cx="7215238" cy="358778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rot="10800000">
              <a:off x="1071538" y="5929330"/>
              <a:ext cx="7215238" cy="1587"/>
            </a:xfrm>
            <a:prstGeom prst="line">
              <a:avLst/>
            </a:prstGeom>
            <a:ln>
              <a:solidFill>
                <a:srgbClr val="FF66FF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357290" y="6286520"/>
              <a:ext cx="2714644" cy="1588"/>
            </a:xfrm>
            <a:prstGeom prst="line">
              <a:avLst/>
            </a:prstGeom>
            <a:ln>
              <a:solidFill>
                <a:srgbClr val="FF66FF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9" name="Picture 2" descr="D:\Документы\Папа\картинки для прзентаций\анимашки для презентаций\анимашки для презентаций\Рисунок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214938"/>
            <a:ext cx="10382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Документы\Папа\картинки для прзентаций\анимашки для презентаций\анимашки для презентаций\52769s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428875"/>
            <a:ext cx="3190875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571604" y="1142984"/>
            <a:ext cx="6286544" cy="5715016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 spcFirstLastPara="1">
            <a:prstTxWarp prst="textArchUp">
              <a:avLst>
                <a:gd name="adj" fmla="val 10511231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+mn-lt"/>
              </a:rPr>
              <a:t>МОЛОДЦЫ!</a:t>
            </a:r>
          </a:p>
        </p:txBody>
      </p:sp>
      <p:pic>
        <p:nvPicPr>
          <p:cNvPr id="12" name="j0213919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-7143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j0213919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-7143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71472" y="642918"/>
            <a:ext cx="8001056" cy="4493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Источник ребусов: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66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Сайты: </a:t>
            </a:r>
            <a:endParaRPr lang="en-US" sz="4400" b="1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66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hlinkClick r:id="rId5"/>
              </a:rPr>
              <a:t>www.rebyses.org.ru</a:t>
            </a:r>
            <a:r>
              <a:rPr lang="en-US" sz="44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hlinkClick r:id="rId6"/>
              </a:rPr>
              <a:t>www.igraza.ru</a:t>
            </a:r>
            <a:endParaRPr lang="en-US" sz="4400" b="1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66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600" b="1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66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Прошло некоторое время, и </a:t>
            </a:r>
            <a:r>
              <a:rPr lang="ru-RU" sz="2800" u="sng" dirty="0">
                <a:solidFill>
                  <a:schemeClr val="bg2">
                    <a:lumMod val="25000"/>
                  </a:schemeClr>
                </a:solidFill>
                <a:hlinkClick r:id="rId2"/>
              </a:rPr>
              <a:t>ребусами</a:t>
            </a:r>
            <a:r>
              <a:rPr lang="ru-RU" sz="2800" dirty="0"/>
              <a:t> стали именовать совсем другие вещи. Те же французы начали давать название «ребус» всем словам,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которые были зашифрованы при помощи различных рисунков, букв, а также других слов. 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404029"/>
            <a:ext cx="87129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Именно такое в таком значении и воспринимается сегодня слово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«ребус»</a:t>
            </a:r>
            <a:r>
              <a:rPr lang="ru-RU" sz="2800" dirty="0"/>
              <a:t>. Корнями это слово уходит в самую глубину столетий. Опять же во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Франции</a:t>
            </a:r>
            <a:r>
              <a:rPr lang="ru-RU" sz="2800" dirty="0"/>
              <a:t> была скорректирована пословица латинского происхождения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«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</a:rPr>
              <a:t>Non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</a:rPr>
              <a:t>verbis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</a:rPr>
              <a:t>sed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</a:rPr>
              <a:t>rebus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"</a:t>
            </a:r>
            <a:r>
              <a:rPr lang="ru-RU" sz="2800" dirty="0"/>
              <a:t>, которая переводится как выражение: не с помощью слов, а с помощью вещей»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89521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861048"/>
            <a:ext cx="88921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hlinkClick r:id="rId2"/>
              </a:rPr>
              <a:t>http://</a:t>
            </a:r>
            <a:r>
              <a:rPr lang="en-US" sz="3600" dirty="0" smtClean="0">
                <a:hlinkClick r:id="rId2"/>
              </a:rPr>
              <a:t>rebus1.com/index.php?item=history</a:t>
            </a:r>
            <a:r>
              <a:rPr lang="ru-RU" sz="3600" dirty="0" smtClean="0"/>
              <a:t> 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69400"/>
            <a:ext cx="735761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История ребусов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9067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105835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2">
                    <a:lumMod val="25000"/>
                  </a:schemeClr>
                </a:solidFill>
                <a:hlinkClick r:id="rId2"/>
              </a:rPr>
              <a:t>http://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rebus1.com/index.php?item=rebus_generator&amp;enter=1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836712"/>
            <a:ext cx="78233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Генератор ребусов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7240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429124" y="2000240"/>
            <a:ext cx="4357717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8000">
                  <a:solidFill>
                    <a:schemeClr val="accent5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</a:rPr>
              <a:t>РАЗГАДАЙ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8000">
                  <a:solidFill>
                    <a:schemeClr val="accent5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n-lt"/>
              </a:rPr>
              <a:t>РЕБУС</a:t>
            </a:r>
          </a:p>
        </p:txBody>
      </p:sp>
      <p:pic>
        <p:nvPicPr>
          <p:cNvPr id="5123" name="Picture 2" descr="D:\Документы\Папа\картинки для прзентаций\C41-14.e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" y="577373"/>
            <a:ext cx="4210050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Рамка 6"/>
          <p:cNvSpPr/>
          <p:nvPr/>
        </p:nvSpPr>
        <p:spPr>
          <a:xfrm>
            <a:off x="3714750" y="0"/>
            <a:ext cx="2286000" cy="42862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4"/>
              </a:rPr>
              <a:t>Prezentacii.com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56992"/>
            <a:ext cx="7820347" cy="2786633"/>
          </a:xfrm>
        </p:spPr>
        <p:txBody>
          <a:bodyPr/>
          <a:lstStyle/>
          <a:p>
            <a:pPr marR="0" algn="just"/>
            <a:r>
              <a:rPr lang="ru-RU" sz="2800" dirty="0" smtClean="0">
                <a:solidFill>
                  <a:schemeClr val="bg1"/>
                </a:solidFill>
              </a:rPr>
              <a:t>А)  сведения  об  объектах  окружающего  мира; </a:t>
            </a:r>
          </a:p>
          <a:p>
            <a:pPr marR="0" algn="just"/>
            <a:r>
              <a:rPr lang="ru-RU" sz="2800" dirty="0" smtClean="0">
                <a:solidFill>
                  <a:schemeClr val="bg1"/>
                </a:solidFill>
              </a:rPr>
              <a:t>Б)  наука  пользования  компьютером; </a:t>
            </a:r>
          </a:p>
          <a:p>
            <a:pPr marR="0" algn="just"/>
            <a:r>
              <a:rPr lang="ru-RU" sz="2800" dirty="0" smtClean="0">
                <a:solidFill>
                  <a:schemeClr val="bg1"/>
                </a:solidFill>
              </a:rPr>
              <a:t>В)  наука  о  приемах  работы  с  информацией; </a:t>
            </a:r>
          </a:p>
          <a:p>
            <a:pPr marR="0" algn="just"/>
            <a:r>
              <a:rPr lang="ru-RU" sz="2800" dirty="0" smtClean="0">
                <a:solidFill>
                  <a:schemeClr val="bg1"/>
                </a:solidFill>
              </a:rPr>
              <a:t>Г)  сведения  об  устройствах  компьютера;</a:t>
            </a:r>
          </a:p>
          <a:p>
            <a:pPr marR="0" algn="just"/>
            <a:r>
              <a:rPr lang="ru-RU" sz="2800" dirty="0" smtClean="0">
                <a:solidFill>
                  <a:schemeClr val="bg1"/>
                </a:solidFill>
              </a:rPr>
              <a:t>Д)  наука  о   составлении программ</a:t>
            </a:r>
            <a:r>
              <a:rPr lang="ru-RU" sz="2800" dirty="0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42852"/>
            <a:ext cx="6445034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Разгадайте  ребус 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Выберите  правильный  ответ</a:t>
            </a:r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1643063" y="1428750"/>
            <a:ext cx="5857875" cy="1571625"/>
            <a:chOff x="1643042" y="1428736"/>
            <a:chExt cx="5857916" cy="1571636"/>
          </a:xfrm>
        </p:grpSpPr>
        <p:sp>
          <p:nvSpPr>
            <p:cNvPr id="6152" name="Rectangle 5"/>
            <p:cNvSpPr>
              <a:spLocks noChangeArrowheads="1"/>
            </p:cNvSpPr>
            <p:nvPr/>
          </p:nvSpPr>
          <p:spPr bwMode="auto">
            <a:xfrm>
              <a:off x="1643042" y="1428736"/>
              <a:ext cx="5857916" cy="15716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pic>
          <p:nvPicPr>
            <p:cNvPr id="6153" name="Picture 6" descr="D:\Документы\Папа\ребусы\14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3108" y="1643050"/>
              <a:ext cx="4929222" cy="1183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Прямоугольник 9"/>
          <p:cNvSpPr/>
          <p:nvPr/>
        </p:nvSpPr>
        <p:spPr>
          <a:xfrm>
            <a:off x="500012" y="5994440"/>
            <a:ext cx="7286676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ИНФОРМАТИКА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>
            <a:off x="1143000" y="4857750"/>
            <a:ext cx="6786563" cy="1588"/>
          </a:xfrm>
          <a:prstGeom prst="line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026" name="Picture 2" descr="D:\Документы\Папа\картинки для прзентаций\анимашки для презентаций\анимашки для презентаций\Рисунок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214938"/>
            <a:ext cx="10382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7" y="3333500"/>
            <a:ext cx="8501386" cy="3143250"/>
          </a:xfrm>
        </p:spPr>
        <p:txBody>
          <a:bodyPr/>
          <a:lstStyle/>
          <a:p>
            <a:pPr marR="0" algn="just"/>
            <a:r>
              <a:rPr lang="ru-RU" sz="2800" dirty="0" smtClean="0">
                <a:solidFill>
                  <a:schemeClr val="bg1"/>
                </a:solidFill>
              </a:rPr>
              <a:t>А)  устройство  обработки  информации; </a:t>
            </a:r>
          </a:p>
          <a:p>
            <a:pPr marR="0" algn="just"/>
            <a:r>
              <a:rPr lang="ru-RU" sz="2800" dirty="0" smtClean="0">
                <a:solidFill>
                  <a:schemeClr val="bg1"/>
                </a:solidFill>
              </a:rPr>
              <a:t>Б)  устройство  передачи  информации; </a:t>
            </a:r>
          </a:p>
          <a:p>
            <a:pPr marR="0" algn="just"/>
            <a:r>
              <a:rPr lang="ru-RU" sz="2800" dirty="0" smtClean="0">
                <a:solidFill>
                  <a:schemeClr val="bg1"/>
                </a:solidFill>
              </a:rPr>
              <a:t>В)  устройство  долговременного хранения</a:t>
            </a:r>
          </a:p>
          <a:p>
            <a:pPr marR="0" algn="just"/>
            <a:r>
              <a:rPr lang="ru-RU" sz="2800" dirty="0" smtClean="0">
                <a:solidFill>
                  <a:schemeClr val="bg1"/>
                </a:solidFill>
              </a:rPr>
              <a:t>      информации; </a:t>
            </a:r>
          </a:p>
          <a:p>
            <a:pPr marR="0" algn="just"/>
            <a:r>
              <a:rPr lang="ru-RU" sz="2800" dirty="0" smtClean="0">
                <a:solidFill>
                  <a:schemeClr val="bg1"/>
                </a:solidFill>
              </a:rPr>
              <a:t>Г)  устройство  обработки  команд  программы;</a:t>
            </a:r>
          </a:p>
          <a:p>
            <a:pPr marR="0" algn="just"/>
            <a:r>
              <a:rPr lang="ru-RU" sz="2800" dirty="0" smtClean="0">
                <a:solidFill>
                  <a:schemeClr val="bg1"/>
                </a:solidFill>
              </a:rPr>
              <a:t>Д) устройство чтения  и записи  информации    </a:t>
            </a:r>
          </a:p>
          <a:p>
            <a:pPr marR="0" algn="just"/>
            <a:r>
              <a:rPr lang="ru-RU" sz="2800" dirty="0" smtClean="0">
                <a:solidFill>
                  <a:schemeClr val="bg1"/>
                </a:solidFill>
              </a:rPr>
              <a:t>     на  носитель.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42852"/>
            <a:ext cx="6445034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Разгадайте  ребус 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Выберите  правильный  ответ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0" y="1571625"/>
            <a:ext cx="4286250" cy="1571625"/>
            <a:chOff x="3601" y="4664"/>
            <a:chExt cx="5456" cy="1954"/>
          </a:xfrm>
        </p:grpSpPr>
        <p:sp>
          <p:nvSpPr>
            <p:cNvPr id="7178" name="Rectangle 5"/>
            <p:cNvSpPr>
              <a:spLocks noChangeArrowheads="1"/>
            </p:cNvSpPr>
            <p:nvPr/>
          </p:nvSpPr>
          <p:spPr bwMode="auto">
            <a:xfrm>
              <a:off x="3601" y="4664"/>
              <a:ext cx="5456" cy="19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pic>
          <p:nvPicPr>
            <p:cNvPr id="7179" name="Picture 6" descr="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6" y="4834"/>
              <a:ext cx="4048" cy="1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1357290" y="4000504"/>
            <a:ext cx="6286544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ДИСКОВОД</a:t>
            </a:r>
          </a:p>
        </p:txBody>
      </p:sp>
      <p:grpSp>
        <p:nvGrpSpPr>
          <p:cNvPr id="5" name="Группа 12"/>
          <p:cNvGrpSpPr>
            <a:grpSpLocks/>
          </p:cNvGrpSpPr>
          <p:nvPr/>
        </p:nvGrpSpPr>
        <p:grpSpPr bwMode="auto">
          <a:xfrm>
            <a:off x="1428750" y="6072188"/>
            <a:ext cx="6500813" cy="430212"/>
            <a:chOff x="1500166" y="5286388"/>
            <a:chExt cx="6500858" cy="430216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500166" y="5286388"/>
              <a:ext cx="6500858" cy="1587"/>
            </a:xfrm>
            <a:prstGeom prst="line">
              <a:avLst/>
            </a:prstGeom>
            <a:ln>
              <a:solidFill>
                <a:srgbClr val="FF66FF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10800000">
              <a:off x="1857356" y="5715017"/>
              <a:ext cx="2000264" cy="1587"/>
            </a:xfrm>
            <a:prstGeom prst="line">
              <a:avLst/>
            </a:prstGeom>
            <a:ln>
              <a:solidFill>
                <a:srgbClr val="FF66FF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1" name="Picture 2" descr="D:\Документы\Папа\картинки для прзентаций\анимашки для презентаций\анимашки для презентаций\Рисунок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214938"/>
            <a:ext cx="10382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674" y="3048002"/>
            <a:ext cx="8771822" cy="3809998"/>
          </a:xfrm>
        </p:spPr>
        <p:txBody>
          <a:bodyPr/>
          <a:lstStyle/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А)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устройство  для  ввода  рисунков  и  фотографий; </a:t>
            </a:r>
          </a:p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Б) устройство  для обработки   информации;</a:t>
            </a:r>
          </a:p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В) устройство  для  прослушивания  звука; </a:t>
            </a:r>
          </a:p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Г) устройство визуального отображения информации; </a:t>
            </a:r>
          </a:p>
          <a:p>
            <a:pPr marR="0" algn="just"/>
            <a:r>
              <a:rPr lang="ru-RU" sz="2800" b="1" dirty="0" smtClean="0">
                <a:solidFill>
                  <a:schemeClr val="bg1"/>
                </a:solidFill>
              </a:rPr>
              <a:t>Д) устройство для ввода звука.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42852"/>
            <a:ext cx="6445034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Разгадайте  ребус 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Выберите  правильный  ответ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4000504"/>
            <a:ext cx="6286544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66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МОНИТОР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1000125" y="5429250"/>
            <a:ext cx="7858125" cy="1588"/>
          </a:xfrm>
          <a:prstGeom prst="line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1893094" y="1247777"/>
            <a:ext cx="5500687" cy="1800225"/>
            <a:chOff x="1928794" y="1357298"/>
            <a:chExt cx="5500726" cy="1800224"/>
          </a:xfrm>
        </p:grpSpPr>
        <p:sp>
          <p:nvSpPr>
            <p:cNvPr id="8200" name="Rectangle 2"/>
            <p:cNvSpPr>
              <a:spLocks noChangeArrowheads="1"/>
            </p:cNvSpPr>
            <p:nvPr/>
          </p:nvSpPr>
          <p:spPr bwMode="auto">
            <a:xfrm>
              <a:off x="1928794" y="1357298"/>
              <a:ext cx="5500726" cy="18002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onstantia" pitchFamily="18" charset="0"/>
              </a:endParaRPr>
            </a:p>
          </p:txBody>
        </p:sp>
        <p:pic>
          <p:nvPicPr>
            <p:cNvPr id="8201" name="Picture 3" descr="D:\Документы\Папа\ребусы\0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7422" y="1428736"/>
              <a:ext cx="4781550" cy="161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Picture 2" descr="D:\Документы\Папа\картинки для прзентаций\анимашки для презентаций\анимашки для презентаций\Рисунок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214938"/>
            <a:ext cx="10382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999</TotalTime>
  <Words>1050</Words>
  <Application>Microsoft Office PowerPoint</Application>
  <PresentationFormat>Экран (4:3)</PresentationFormat>
  <Paragraphs>211</Paragraphs>
  <Slides>27</Slides>
  <Notes>22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школа4</cp:lastModifiedBy>
  <cp:revision>133</cp:revision>
  <dcterms:created xsi:type="dcterms:W3CDTF">2010-02-26T04:47:14Z</dcterms:created>
  <dcterms:modified xsi:type="dcterms:W3CDTF">2015-01-29T08:28:43Z</dcterms:modified>
</cp:coreProperties>
</file>