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72" r:id="rId2"/>
    <p:sldId id="260" r:id="rId3"/>
    <p:sldId id="257" r:id="rId4"/>
    <p:sldId id="258" r:id="rId5"/>
    <p:sldId id="262" r:id="rId6"/>
    <p:sldId id="264" r:id="rId7"/>
    <p:sldId id="273" r:id="rId8"/>
    <p:sldId id="266" r:id="rId9"/>
    <p:sldId id="267" r:id="rId10"/>
    <p:sldId id="268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4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1454D-CD70-4DF7-B123-9B9F63F94D5D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C324B-0C80-4833-88D7-42BD6A73B7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293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20.03.2015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strips dir="ru"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kolp-tnschool.edu.tomsk.ru/index.php?option=com_content&amp;view=article&amp;id=222:-q----q&amp;catid=1:2009-10-26-05-09-51&amp;Itemid=2" TargetMode="External"/><Relationship Id="rId2" Type="http://schemas.openxmlformats.org/officeDocument/2006/relationships/hyperlink" Target="http://www.orenipk.ru/kp/distant_vk/docs/2_2_1/metod_ru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764704"/>
            <a:ext cx="8183880" cy="52703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ГЛАГОЛ</a:t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КАК ЧАСТЬ РЕЧИ</a:t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5 класс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Федорова</a:t>
            </a:r>
            <a:r>
              <a:rPr lang="ru-RU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.А.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учитель русского </a:t>
            </a:r>
            <a:b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</a:b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                                           языка и литературы</a:t>
            </a: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068960"/>
            <a:ext cx="1428750" cy="1876425"/>
          </a:xfrm>
          <a:prstGeom prst="rect">
            <a:avLst/>
          </a:prstGeom>
          <a:noFill/>
        </p:spPr>
      </p:pic>
      <p:pic>
        <p:nvPicPr>
          <p:cNvPr id="26626" name="Рисунок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4581128"/>
            <a:ext cx="1428750" cy="1876425"/>
          </a:xfrm>
          <a:prstGeom prst="rect">
            <a:avLst/>
          </a:prstGeom>
          <a:noFill/>
        </p:spPr>
      </p:pic>
      <p:pic>
        <p:nvPicPr>
          <p:cNvPr id="26625" name="Рисунок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3068960"/>
            <a:ext cx="1428750" cy="1876425"/>
          </a:xfrm>
          <a:prstGeom prst="rect">
            <a:avLst/>
          </a:prstGeom>
          <a:noFill/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331640" y="56238"/>
            <a:ext cx="684076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Были ли на уроке положительные эмоции? Что нового узнали? Чему научились? Покажите свое настроение (мимика). Посмотрим на свои запланированные задачи в таблице. Что </a:t>
            </a:r>
            <a:r>
              <a:rPr kumimoji="0" lang="ru-RU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удалось выполнить?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2333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4210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3348785" cy="2016224"/>
          </a:xfrm>
          <a:prstGeom prst="rect">
            <a:avLst/>
          </a:prstGeom>
          <a:noFill/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23528" y="2348880"/>
            <a:ext cx="853244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Домашнее задание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дается на выбор (разный уровень сложности):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Прочитать правило §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106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 и выполнить  упражнение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606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Написать небольшое сочинение «Глагол – знакомый незнакомец», используя все то, что вы знали и чему научились на сегодняшнем уроке.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>
            <a:normAutofit fontScale="77500" lnSpcReduction="20000"/>
          </a:bodyPr>
          <a:lstStyle/>
          <a:p>
            <a:pPr>
              <a:buFont typeface="+mj-lt"/>
              <a:buAutoNum type="arabicParenR"/>
            </a:pPr>
            <a:r>
              <a:rPr lang="en-US" sz="31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http://www.orenipk.ru/kp/distant_vk/docs/2_2_1/metod_rus.html</a:t>
            </a:r>
            <a:endParaRPr lang="ru-RU" sz="3100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+mj-lt"/>
              <a:buAutoNum type="arabicParenR"/>
            </a:pPr>
            <a:r>
              <a:rPr lang="en-US" sz="31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http://kolp-tnschool.edu.tomsk.ru/index.php?option=com_content&amp;view=article&amp;id=222:-q----q&amp;catid=1:2009-10-26-05-09-51&amp;Itemid=2</a:t>
            </a:r>
            <a:endParaRPr lang="ru-RU" sz="3100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+mj-lt"/>
              <a:buAutoNum type="arabicParenR"/>
            </a:pP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Дусавицкий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А.К., Кондратюк Е.М., Толмачева И.Н.,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Шилкунова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З.И. Урок в развивающем обучении: Книга для учителя. – М.:ВИТА-ПРЕСС, 2008. </a:t>
            </a:r>
          </a:p>
          <a:p>
            <a:pPr>
              <a:buFont typeface="+mj-lt"/>
              <a:buAutoNum type="arabicParenR"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Петерсон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Л.Г.,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Кубышева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М.А., Кудряшова Т.Г. Требование к составлению плана урока по дидактической системе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метода. – Москва, 2006 г.</a:t>
            </a:r>
          </a:p>
          <a:p>
            <a:pPr>
              <a:buFont typeface="+mj-lt"/>
              <a:buAutoNum type="arabicParenR"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Шубина Т.И.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метод в школе.</a:t>
            </a:r>
          </a:p>
          <a:p>
            <a:pPr>
              <a:buFont typeface="+mj-lt"/>
              <a:buAutoNum type="arabicParenR"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 Непрерывность образования: дидактическая система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метода. Москва 2005 . </a:t>
            </a:r>
          </a:p>
          <a:p>
            <a:pPr>
              <a:buFont typeface="+mj-lt"/>
              <a:buAutoNum type="arabicParenR"/>
            </a:pPr>
            <a:endParaRPr lang="ru-RU" sz="16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683568" y="1643070"/>
            <a:ext cx="748883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Глагол– самая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огнедышущая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часть речи, самая живая и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яркая. В глаголе струится  самая алая, самая свежая, артериальная кровь  языка.  Да ведь и назначение глагола – выражать само действие!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А. Югов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1628799"/>
          <a:ext cx="7992889" cy="4839435"/>
        </p:xfrm>
        <a:graphic>
          <a:graphicData uri="http://schemas.openxmlformats.org/drawingml/2006/table">
            <a:tbl>
              <a:tblPr/>
              <a:tblGrid>
                <a:gridCol w="549899"/>
                <a:gridCol w="6903418"/>
                <a:gridCol w="539572"/>
              </a:tblGrid>
              <a:tr h="6377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Повторить постановку знаков препинания в сложных предложениях.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7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Узнать, какие явления, помимо действия, может обозначать глагол.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7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Вспомнить, на какие  вопросы отвечает глагол.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7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Узнать, каким членом предложения  может быть глагол.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7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Вспомнить, когда слова употребляются в прямом, а когда в переносном смысле.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7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Пополнить свой словарный запас.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7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smtClean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24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2"/>
                          </a:solidFill>
                          <a:latin typeface="Times New Roman"/>
                          <a:ea typeface="Times New Roman"/>
                        </a:rPr>
                        <a:t>Отдохнуть на уроке.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771800" y="338753"/>
            <a:ext cx="468052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(чего я хочу  добиться на уроке)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b="0" dirty="0" smtClean="0">
                <a:solidFill>
                  <a:schemeClr val="tx1"/>
                </a:solidFill>
                <a:effectLst/>
              </a:rPr>
              <a:t>Ожегов С.И., Шведова Н.Ю. </a:t>
            </a:r>
            <a:br>
              <a:rPr lang="ru-RU" sz="2400" b="0" dirty="0" smtClean="0">
                <a:solidFill>
                  <a:schemeClr val="tx1"/>
                </a:solidFill>
                <a:effectLst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</a:rPr>
              <a:t>«Толковый словарь русского языка»</a:t>
            </a:r>
            <a:endParaRPr lang="ru-RU" sz="24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Режиссёр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постановщик спектакля, кинофильма, видеоклипа, эстрадно-концертной программы, телевизионных и радиопрограмм , циркового представления, оперы.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Мультипликация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съёмка отдельных рисунков, изображающая последовательность движений, что создает иллюзию движения неподвижных объектов.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39552" y="1583211"/>
            <a:ext cx="799288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Глагол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это  самостоятельная часть речи, которая отвечает на вопрос что делать? что сделать?  обозначает: действие предмета, состояние, процесс речи и мысли, проявление или изменение признака, взаимоотношения , движение, различные звуковые явления и т.д.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667349" y="410471"/>
            <a:ext cx="770602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Образуйте от данных существительных </a:t>
            </a:r>
            <a:b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глаголы, </a:t>
            </a:r>
            <a:b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объяснить их значение:</a:t>
            </a:r>
            <a:b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ГНЕВ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УЛЫБКА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СТРАХ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ТРЕВОГА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РАДОСТЬ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СМЕХ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218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404664"/>
            <a:ext cx="5184576" cy="6095215"/>
          </a:xfr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79512" y="3411582"/>
            <a:ext cx="89644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600" b="1" dirty="0" smtClean="0"/>
              <a:t>	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23528" y="332656"/>
            <a:ext cx="8568952" cy="626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90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Кай и Герда шли домой, и по дороге расцветали весенние цветы, зеленела травка.</a:t>
            </a:r>
            <a:b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Вот раздался колокольный звон, и они узнали колокольни своего родного города. Они поднялись по знакомой лестнице и вошли в комнату, где всё было по-старому: маятник  всё так же стучал «тик-так» и стрелка двигалась по циферблату. Но, проходя в низенькую дверь, они заметили, что стали взрослыми людьми. Цветущие розовые кусты заглядывали с крыши в открытое окошко; тут же стояли их детские стульчики. Кай и  Герда сели каждый на  свой стульчик и взяли друг друга за руки. Холодное, пустынное великолепие чертогов Снежной королевы было забыто ими, как тяжёлый сон.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67544" y="322783"/>
            <a:ext cx="8424936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ПРОЧИТАЙТЕ ТЕКСТ и ВЫПОЛНИТЕ ЗАДАНИЯ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1вар.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Укажи синтаксическую роль глаголов во 2 абзаце. Найдите глаголы в прямом и переносном значении. 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вар. 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Подберите  синонимы  и антонимы к глаголам, выделенным в тексте.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вар.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чём этот текст?  Какие слова раскрывают его содержание? (тема ) Подчеркните глаголы . Дайте  их  толкование.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361</TotalTime>
  <Words>302</Words>
  <Application>Microsoft Office PowerPoint</Application>
  <PresentationFormat>Экран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ГЛАГОЛ КАК ЧАСТЬ РЕЧИ   5 класс          Федорова Е.А. учитель русского                                              языка и литературы</vt:lpstr>
      <vt:lpstr>Презентация PowerPoint</vt:lpstr>
      <vt:lpstr>Презентация PowerPoint</vt:lpstr>
      <vt:lpstr>Ожегов С.И., Шведова Н.Ю.  «Толковый словарь русского языка»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2</cp:lastModifiedBy>
  <cp:revision>60</cp:revision>
  <dcterms:created xsi:type="dcterms:W3CDTF">2012-03-10T08:40:59Z</dcterms:created>
  <dcterms:modified xsi:type="dcterms:W3CDTF">2015-03-20T11:15:50Z</dcterms:modified>
</cp:coreProperties>
</file>