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301" r:id="rId19"/>
    <p:sldId id="260" r:id="rId20"/>
    <p:sldId id="302" r:id="rId21"/>
    <p:sldId id="259" r:id="rId22"/>
    <p:sldId id="258" r:id="rId23"/>
    <p:sldId id="257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300" r:id="rId45"/>
    <p:sldId id="297" r:id="rId46"/>
    <p:sldId id="29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 varScale="1">
        <p:scale>
          <a:sx n="69" d="100"/>
          <a:sy n="69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260D-39A7-415C-BC5C-A68CD2FDD0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F527-B13B-4F90-8D67-AB148A16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260D-39A7-415C-BC5C-A68CD2FDD0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F527-B13B-4F90-8D67-AB148A16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260D-39A7-415C-BC5C-A68CD2FDD0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F527-B13B-4F90-8D67-AB148A16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260D-39A7-415C-BC5C-A68CD2FDD0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F527-B13B-4F90-8D67-AB148A16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260D-39A7-415C-BC5C-A68CD2FDD0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F527-B13B-4F90-8D67-AB148A16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260D-39A7-415C-BC5C-A68CD2FDD0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F527-B13B-4F90-8D67-AB148A16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260D-39A7-415C-BC5C-A68CD2FDD0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F527-B13B-4F90-8D67-AB148A16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260D-39A7-415C-BC5C-A68CD2FDD0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F527-B13B-4F90-8D67-AB148A16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260D-39A7-415C-BC5C-A68CD2FDD0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F527-B13B-4F90-8D67-AB148A16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260D-39A7-415C-BC5C-A68CD2FDD0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F527-B13B-4F90-8D67-AB148A16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260D-39A7-415C-BC5C-A68CD2FDD0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F527-B13B-4F90-8D67-AB148A16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260D-39A7-415C-BC5C-A68CD2FDD0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0F527-B13B-4F90-8D67-AB148A16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Georgia" pitchFamily="18" charset="0"/>
              </a:rPr>
              <a:t>«</a:t>
            </a:r>
            <a:r>
              <a:rPr lang="ru-RU" sz="2800" b="1" dirty="0" smtClean="0">
                <a:latin typeface="Georgia" pitchFamily="18" charset="0"/>
              </a:rPr>
              <a:t>Психолого-возрастные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>
                <a:latin typeface="Georgia" pitchFamily="18" charset="0"/>
              </a:rPr>
              <a:t>и физиологические </a:t>
            </a:r>
            <a:r>
              <a:rPr lang="ru-RU" sz="2800" dirty="0">
                <a:latin typeface="Georgia" pitchFamily="18" charset="0"/>
              </a:rPr>
              <a:t/>
            </a:r>
            <a:br>
              <a:rPr lang="ru-RU" sz="2800" dirty="0">
                <a:latin typeface="Georgia" pitchFamily="18" charset="0"/>
              </a:rPr>
            </a:br>
            <a:r>
              <a:rPr lang="ru-RU" sz="2800" b="1" dirty="0">
                <a:latin typeface="Georgia" pitchFamily="18" charset="0"/>
              </a:rPr>
              <a:t>особенности </a:t>
            </a: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развития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>
                <a:latin typeface="Georgia" pitchFamily="18" charset="0"/>
              </a:rPr>
              <a:t>подростка»</a:t>
            </a:r>
            <a:r>
              <a:rPr lang="ru-RU" sz="2800" dirty="0">
                <a:latin typeface="Georgia" pitchFamily="18" charset="0"/>
              </a:rPr>
              <a:t/>
            </a:r>
            <a:br>
              <a:rPr lang="ru-RU" sz="2800" dirty="0">
                <a:latin typeface="Georgia" pitchFamily="18" charset="0"/>
              </a:rPr>
            </a:br>
            <a:endParaRPr lang="ru-RU" sz="2800" dirty="0">
              <a:latin typeface="Georgia" pitchFamily="18" charset="0"/>
            </a:endParaRPr>
          </a:p>
        </p:txBody>
      </p:sp>
      <p:pic>
        <p:nvPicPr>
          <p:cNvPr id="1026" name="Picture 2" descr="C:\Documents and Settings\Admin.MICROSOF-968BDC\Мои документы\Мои рисунки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26" y="3321768"/>
            <a:ext cx="4500214" cy="3370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6264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sz="4000" b="1" dirty="0" smtClean="0">
                <a:solidFill>
                  <a:srgbClr val="00B050"/>
                </a:solidFill>
              </a:rPr>
              <a:t>У </a:t>
            </a:r>
            <a:r>
              <a:rPr lang="ru-RU" sz="4000" b="1" dirty="0">
                <a:solidFill>
                  <a:srgbClr val="00B050"/>
                </a:solidFill>
              </a:rPr>
              <a:t>студентов колледжа уже есть для этого все предпосылки - их возраст внутренне связан с построением жизненных планов, с определением дальнейшего пути. Не случайно основным психологическим новообразованием студента-подростка является самосознание.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sz="3600" dirty="0" smtClean="0"/>
              <a:t>У </a:t>
            </a:r>
            <a:r>
              <a:rPr lang="ru-RU" sz="3600" dirty="0"/>
              <a:t>индивида, прошедшего все периоды становления личности, возникают и закрепляются качества, лежащие в основе его мировоззрения и нравственности и необходимые для последующей активной производственной и гражданской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Граница </a:t>
            </a:r>
            <a:r>
              <a:rPr lang="ru-RU" dirty="0"/>
              <a:t>подросткового возраста в медицинской, педагогической, психологической, социологической и юридической литературе понимаются по-разному:  </a:t>
            </a:r>
            <a:r>
              <a:rPr lang="ru-RU" b="1" i="1" dirty="0">
                <a:solidFill>
                  <a:srgbClr val="FF0000"/>
                </a:solidFill>
              </a:rPr>
              <a:t>то как 11 - 14 лет</a:t>
            </a:r>
            <a:r>
              <a:rPr lang="ru-RU" b="1" i="1" dirty="0" smtClean="0">
                <a:solidFill>
                  <a:srgbClr val="FF0000"/>
                </a:solidFill>
              </a:rPr>
              <a:t>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то как 14--18 лет</a:t>
            </a:r>
            <a:r>
              <a:rPr lang="ru-RU" b="1" i="1" dirty="0" smtClean="0">
                <a:solidFill>
                  <a:srgbClr val="FF0000"/>
                </a:solidFill>
              </a:rPr>
              <a:t>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то как 12-20 лет и т. д.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С </a:t>
            </a:r>
            <a:r>
              <a:rPr lang="ru-RU" dirty="0"/>
              <a:t>позиций подростковой психиатрии, к этому возрасту наиболее рационально относить весь период полового созревания - от его первых признаков до наступления полной зрелости.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С </a:t>
            </a:r>
            <a:r>
              <a:rPr lang="ru-RU" dirty="0"/>
              <a:t>последней в настоящее время в большинстве стран совпадает возраст юридической самостоятельности </a:t>
            </a:r>
            <a:r>
              <a:rPr lang="ru-RU" b="1" dirty="0">
                <a:solidFill>
                  <a:srgbClr val="FF0000"/>
                </a:solidFill>
              </a:rPr>
              <a:t>- 18 лет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С психологической точки зрения, период полового созревания делят на две части негативную и позитивную стадии: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2564904"/>
            <a:ext cx="4244280" cy="40324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	</a:t>
            </a:r>
            <a:r>
              <a:rPr lang="ru-RU" b="1" dirty="0" smtClean="0"/>
              <a:t>	в  </a:t>
            </a:r>
            <a:r>
              <a:rPr lang="ru-RU" b="1" dirty="0"/>
              <a:t>первой из </a:t>
            </a:r>
            <a:r>
              <a:rPr lang="ru-RU" b="1" dirty="0" smtClean="0"/>
              <a:t>них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/>
              <a:t>(до 15 лет) подросток противопоставляет себя другим, особенно старшим, всюду противоречит, 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не </a:t>
            </a:r>
            <a:r>
              <a:rPr lang="ru-RU" b="1" dirty="0"/>
              <a:t>подчиняется установленным правилам 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и </a:t>
            </a:r>
            <a:r>
              <a:rPr lang="ru-RU" b="1" dirty="0"/>
              <a:t>порядкам;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C:\Documents and Settings\Admin.MICROSOF-968BDC\Мои документы\Мои рисунки\49707667e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63313"/>
            <a:ext cx="3888432" cy="4509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548680"/>
            <a:ext cx="8388424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</a:p>
          <a:p>
            <a:pPr algn="ctr">
              <a:buNone/>
            </a:pPr>
            <a:endParaRPr lang="ru-RU" sz="3200" b="1" dirty="0"/>
          </a:p>
          <a:p>
            <a:pPr algn="ctr">
              <a:buNone/>
            </a:pPr>
            <a:r>
              <a:rPr lang="ru-RU" sz="3200" b="1" dirty="0" smtClean="0"/>
              <a:t>- </a:t>
            </a:r>
            <a:r>
              <a:rPr lang="ru-RU" sz="3200" b="1" dirty="0"/>
              <a:t>в позитивной стадии (с 16 лет) выступает противоположная тенденция к социализации, приобщению к духовным ценностям своего времени, выработке жизненных правил.</a:t>
            </a:r>
            <a:endParaRPr lang="ru-RU" sz="3200" dirty="0"/>
          </a:p>
          <a:p>
            <a:pPr algn="ctr">
              <a:buNone/>
            </a:pPr>
            <a:r>
              <a:rPr lang="ru-RU" sz="3200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Половое созревание, как важнейший фактор развития подростка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50691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	Половое </a:t>
            </a:r>
            <a:r>
              <a:rPr lang="ru-RU" dirty="0"/>
              <a:t>созревание занимает особое место в развитии ребенка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Наступление полового созревания совпадает с подростковым возрастом и является его отличительной чертой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Созревание репродуктивной системы достигает уровня взрослого человека к семнадцати-восемнадцати годам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Существует определенная связь между гормональной активностью половых желез и физическим и половым развитием подростков.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8568952" cy="3096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Так</a:t>
            </a:r>
            <a:r>
              <a:rPr lang="ru-RU" dirty="0"/>
              <a:t>, ускорение роста у мальчиков и девочек начинается в разном возрасте. У мальчиков наиболее интенсивный рост происходит в тринадцать-пятнадцать лет, у девочек - в одиннадцать-тринадцать.</a:t>
            </a:r>
          </a:p>
        </p:txBody>
      </p:sp>
      <p:pic>
        <p:nvPicPr>
          <p:cNvPr id="5122" name="Picture 2" descr="C:\Documents and Settings\Admin.MICROSOF-968BDC\Мои документы\Мои рисунки\486b5e7d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6768752" cy="392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51520" y="4149080"/>
            <a:ext cx="8712968" cy="2448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Девочки начинают обгонять мальчиков в росте примерно с десяти лет. После тринадцати-четырнадцати лет, с наступлением первой менструации, темп роста девочек резко падает, и мальчики начинают вновь обгонять их.</a:t>
            </a:r>
          </a:p>
          <a:p>
            <a:endParaRPr lang="ru-RU" dirty="0"/>
          </a:p>
        </p:txBody>
      </p:sp>
      <p:pic>
        <p:nvPicPr>
          <p:cNvPr id="6146" name="Picture 2" descr="C:\Documents and Settings\Admin.MICROSOF-968BDC\Мои документы\Мои рисунки\imgpreviewCACB8FL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4934"/>
            <a:ext cx="5455304" cy="3831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	Нарастание </a:t>
            </a:r>
            <a:r>
              <a:rPr lang="ru-RU" dirty="0"/>
              <a:t>веса также имеет определенные закономерности</a:t>
            </a:r>
            <a:r>
              <a:rPr lang="ru-RU" dirty="0" smtClean="0"/>
              <a:t>: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до одиннадцати лет вес девочек и мальчиков примерно </a:t>
            </a:r>
            <a:r>
              <a:rPr lang="ru-RU" dirty="0" smtClean="0"/>
              <a:t>одинаков, </a:t>
            </a:r>
          </a:p>
          <a:p>
            <a:pPr algn="ctr">
              <a:buNone/>
            </a:pPr>
            <a:r>
              <a:rPr lang="ru-RU" dirty="0" smtClean="0"/>
              <a:t>с </a:t>
            </a:r>
            <a:r>
              <a:rPr lang="ru-RU" dirty="0"/>
              <a:t>одиннадцати до четырнадцати лет вес девочек превышает вес мальчиков</a:t>
            </a:r>
            <a:r>
              <a:rPr lang="ru-RU" dirty="0" smtClean="0"/>
              <a:t>,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но к шестнадцати годам вес юношей значительно превосходит вес их сверстниц.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4000" dirty="0" smtClean="0"/>
              <a:t>Для </a:t>
            </a:r>
            <a:r>
              <a:rPr lang="ru-RU" sz="4000" dirty="0"/>
              <a:t>развития человека важен каждый возраст. </a:t>
            </a:r>
            <a:endParaRPr lang="ru-RU" sz="4000" dirty="0" smtClean="0"/>
          </a:p>
          <a:p>
            <a:pPr algn="ctr">
              <a:buNone/>
            </a:pPr>
            <a:r>
              <a:rPr lang="ru-RU" sz="4000" dirty="0"/>
              <a:t>	</a:t>
            </a:r>
            <a:r>
              <a:rPr lang="ru-RU" sz="4000" dirty="0" smtClean="0"/>
              <a:t>	И </a:t>
            </a:r>
            <a:r>
              <a:rPr lang="ru-RU" sz="4000" dirty="0"/>
              <a:t>все же подростковый возраст занимает особое место в психологии. </a:t>
            </a:r>
            <a:r>
              <a:rPr lang="ru-RU" sz="4000" dirty="0">
                <a:solidFill>
                  <a:srgbClr val="FF0000"/>
                </a:solidFill>
              </a:rPr>
              <a:t>Это самый трудный и сложный из всех детских возрастов, представляющий собой период становления личности.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04664"/>
            <a:ext cx="3995936" cy="6120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	Уровень полового созревания отражает состояние </a:t>
            </a:r>
          </a:p>
          <a:p>
            <a:pPr algn="ctr">
              <a:buNone/>
            </a:pPr>
            <a:r>
              <a:rPr lang="ru-RU" dirty="0" err="1" smtClean="0"/>
              <a:t>нейро-эндокринных</a:t>
            </a:r>
            <a:r>
              <a:rPr lang="ru-RU" dirty="0" smtClean="0"/>
              <a:t> механизмов регуляции организма в целом и является одним из главных показателей зрелости репродуктивной системы.</a:t>
            </a:r>
          </a:p>
          <a:p>
            <a:endParaRPr lang="ru-RU" dirty="0"/>
          </a:p>
        </p:txBody>
      </p:sp>
      <p:pic>
        <p:nvPicPr>
          <p:cNvPr id="7170" name="Picture 2" descr="C:\Documents and Settings\Admin.MICROSOF-968BDC\Мои документы\Мои рисунки\imgpreviewCA2FE3M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20708"/>
            <a:ext cx="4610889" cy="4268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6120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	У </a:t>
            </a:r>
            <a:r>
              <a:rPr lang="ru-RU" dirty="0"/>
              <a:t>некоторых подростков ростовой скачок и наступление полового созревания происходят раньше или позже, чем у большинства сверстников. В таких случаях принято говорить о несовпадении биологического и паспортного возраста, общей задержке или ускорении полового и физического развития. Эти особенности следует учитывать при построении учебных программ.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У </a:t>
            </a:r>
            <a:r>
              <a:rPr lang="ru-RU" dirty="0"/>
              <a:t>части подростков в начальный период полового созревания также возникают проблемы с запоминанием больших объемов информации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В этот период идет становление половой идентичности, сексуальной </a:t>
            </a:r>
            <a:r>
              <a:rPr lang="ru-RU" dirty="0" smtClean="0"/>
              <a:t>роли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Это очень важное обстоятельство, т.к. половое созревание - это стержень, вокруг которого структурируется самосознание подростка.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/>
              <a:t>Подросток начинает осознавать себя не ребенком, а в большей степени взрослым, как бы примеряет на себя взрослые роли, которые ему не дают сыграть. Поэтому подростку часто кажется, что его не понимают, что приводит к психологическим и социальным конфликтам, выходом из которых для подростка может стать поиск среды, в которой "понимают".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Физические и </a:t>
            </a:r>
            <a:r>
              <a:rPr lang="ru-RU" b="1" dirty="0" err="1"/>
              <a:t>социопсихологические</a:t>
            </a:r>
            <a:r>
              <a:rPr lang="ru-RU" b="1" dirty="0"/>
              <a:t> особенности подросткового возраста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/>
              <a:t>Подростковый период жизни составляет переходный этап между детством с его полной зависимостью от старших и невозможностью просуществовать без них и взрослым возрастом с его способностью к самостоятельной жизни, воспроизведению и воспитанию потомства.</a:t>
            </a:r>
          </a:p>
        </p:txBody>
      </p:sp>
      <p:pic>
        <p:nvPicPr>
          <p:cNvPr id="8195" name="Picture 3" descr="C:\Documents and Settings\Admin.MICROSOF-968BDC\Мои документы\Мои рисунки\kinopoisk_ru-Girl-in-Progress-18772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60851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97152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Подростковый возраст называют также пубертатным периодом, так как он охватывает процесс полового созревания от его первых признаков до полного завершения. </a:t>
            </a:r>
          </a:p>
          <a:p>
            <a:endParaRPr lang="ru-RU" dirty="0"/>
          </a:p>
        </p:txBody>
      </p:sp>
      <p:pic>
        <p:nvPicPr>
          <p:cNvPr id="6" name="Picture 2" descr="http://www.interfotki.ru/content/photo/11/38/113848/cexyup_co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48680"/>
            <a:ext cx="4401011" cy="6074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5774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	Переходным </a:t>
            </a:r>
            <a:r>
              <a:rPr lang="ru-RU" dirty="0"/>
              <a:t>подростковый возраст является также в </a:t>
            </a:r>
            <a:r>
              <a:rPr lang="ru-RU" dirty="0" err="1"/>
              <a:t>социопсихологическом</a:t>
            </a:r>
            <a:r>
              <a:rPr lang="ru-RU" dirty="0"/>
              <a:t> отношении. </a:t>
            </a:r>
            <a:endParaRPr lang="ru-RU" dirty="0" smtClean="0"/>
          </a:p>
          <a:p>
            <a:pPr algn="ctr">
              <a:buNone/>
            </a:pPr>
            <a:r>
              <a:rPr lang="ru-RU" dirty="0"/>
              <a:t>	</a:t>
            </a:r>
            <a:r>
              <a:rPr lang="ru-RU" dirty="0" smtClean="0"/>
              <a:t>	Именно </a:t>
            </a:r>
            <a:r>
              <a:rPr lang="ru-RU" dirty="0"/>
              <a:t>на этот период падает формирование характера, т. е. основы личности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/>
              <a:t>	</a:t>
            </a:r>
            <a:r>
              <a:rPr lang="ru-RU" dirty="0" smtClean="0"/>
              <a:t>	 </a:t>
            </a:r>
            <a:r>
              <a:rPr lang="ru-RU" dirty="0"/>
              <a:t>В это же время выявляются и закладываются некоторые другие личностные компоненты - </a:t>
            </a:r>
            <a:r>
              <a:rPr lang="ru-RU" b="1" dirty="0">
                <a:solidFill>
                  <a:srgbClr val="FF0000"/>
                </a:solidFill>
              </a:rPr>
              <a:t>способности, наклонности, интересы, значительная часть социальных отношений.</a:t>
            </a:r>
            <a:r>
              <a:rPr lang="ru-RU" dirty="0"/>
              <a:t>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Этот </a:t>
            </a:r>
            <a:r>
              <a:rPr lang="ru-RU" dirty="0"/>
              <a:t>возраст неслучайно </a:t>
            </a:r>
            <a:r>
              <a:rPr lang="ru-RU" dirty="0" smtClean="0"/>
              <a:t>называют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"трудным"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330824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Становление характера, переход от опекаемого взрослыми детства к самостоятельности - все это обнажает и заостряет слабые стороны личности, делает ее особенно уязвимой и податливой неблагоприятным влияниям среды.</a:t>
            </a:r>
          </a:p>
          <a:p>
            <a:endParaRPr lang="ru-RU" dirty="0"/>
          </a:p>
        </p:txBody>
      </p:sp>
      <p:pic>
        <p:nvPicPr>
          <p:cNvPr id="8" name="Picture 2" descr="C:\Documents and Settings\admin\Рабочий стол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21469"/>
            <a:ext cx="4038600" cy="313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108520" y="188640"/>
            <a:ext cx="9144000" cy="4536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Подростковый комплекс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включает перепады настроения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безудержного веселья к унынию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обратно без достаточных причин,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также ряд других полярных качеств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выступающих попеременно.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 descr="C:\Documents and Settings\admin\Рабочий стол\big_868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2990773" cy="324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6381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Чувствительность </a:t>
            </a:r>
            <a:r>
              <a:rPr lang="ru-RU" b="1" dirty="0"/>
              <a:t>к оценке посторонними своей внешности, способностей, умений сочетается с излишней самонадеянностью и безапелляционными суждениями в отношении окружающих.</a:t>
            </a:r>
            <a:endParaRPr lang="ru-RU" dirty="0"/>
          </a:p>
        </p:txBody>
      </p:sp>
      <p:pic>
        <p:nvPicPr>
          <p:cNvPr id="7" name="Picture 5" descr="&amp;Mcy;&amp;iecy;&amp;zhcy;&amp;lcy;&amp;icy;&amp;chcy;&amp;ncy;&amp;ocy;&amp;scy;&amp;tcy;&amp;ncy;&amp;ycy;&amp;jcy; &amp;kcy;&amp;ocy;&amp;ncy;&amp;fcy;&amp;lcy;&amp;icy;&amp;kcy;&amp;tcy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825392" cy="426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b="1" i="1" dirty="0" smtClean="0">
                <a:solidFill>
                  <a:srgbClr val="FF0000"/>
                </a:solidFill>
              </a:rPr>
              <a:t>Главное </a:t>
            </a:r>
            <a:r>
              <a:rPr lang="ru-RU" b="1" i="1" dirty="0">
                <a:solidFill>
                  <a:srgbClr val="FF0000"/>
                </a:solidFill>
              </a:rPr>
              <a:t>содержание подросткового возраста составляет его переход от детства к взрослой жизни.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/>
              <a:t>	</a:t>
            </a:r>
            <a:r>
              <a:rPr lang="ru-RU" dirty="0" smtClean="0"/>
              <a:t>	Все </a:t>
            </a:r>
            <a:r>
              <a:rPr lang="ru-RU" dirty="0"/>
              <a:t>стороны развития подвергаются качественной перестройке, возникают и формируются новые психологические новообразования, закладываются основы сознательного поведения, формируются социальные установки.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 Сентиментальность </a:t>
            </a:r>
            <a:r>
              <a:rPr lang="ru-RU" b="1" dirty="0"/>
              <a:t>порою уживается с поразительной черствостью, болезненная застенчивость - с развязностью, желание быть признанным и оцененным другими - с показной независимостью, борьба с авторитетами, общепринятыми правилами и распространенными идеалами - с обожествлением случайных кумиров, а чувственное фантазирование - с сухим мудрствованием.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Суть </a:t>
            </a:r>
            <a:r>
              <a:rPr lang="ru-RU" sz="2000" b="1" dirty="0"/>
              <a:t>подросткового комплекса составляют свойственные этому возрасту определенные психологические особенности, поведенческие модели, специфически-подростковые поведенческие реакции на воздействия окружающей социальной среды.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К ним относятся: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- реакции эмансипации, 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- группирования со сверстниками, 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- реакция увлечения (хобби-реакция),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- реакции, обусловленные формирующимся сексуальным влечением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prv2.lori-images.net/vlublennye-0000061534-previe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722588"/>
            <a:ext cx="4464496" cy="3656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Детские поведенческие реакции в подростковом возрасте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Эти реакции у детей были описаны рядом французских психиатров - G. </a:t>
            </a:r>
            <a:r>
              <a:rPr lang="ru-RU" dirty="0" err="1"/>
              <a:t>Heuyer</a:t>
            </a:r>
            <a:r>
              <a:rPr lang="ru-RU" dirty="0"/>
              <a:t>, J. </a:t>
            </a:r>
            <a:r>
              <a:rPr lang="ru-RU" dirty="0" err="1"/>
              <a:t>Dublineau</a:t>
            </a:r>
            <a:r>
              <a:rPr lang="ru-RU" dirty="0"/>
              <a:t>, H. </a:t>
            </a:r>
            <a:r>
              <a:rPr lang="ru-RU" dirty="0" err="1"/>
              <a:t>Joli</a:t>
            </a:r>
            <a:r>
              <a:rPr lang="ru-RU" dirty="0"/>
              <a:t>, L. </a:t>
            </a:r>
            <a:r>
              <a:rPr lang="ru-RU" dirty="0" err="1"/>
              <a:t>Michaux</a:t>
            </a:r>
            <a:r>
              <a:rPr lang="ru-RU" dirty="0"/>
              <a:t>. В нашей стране Г.Е.Сухарева (1959), </a:t>
            </a:r>
            <a:r>
              <a:rPr lang="ru-RU" dirty="0" err="1"/>
              <a:t>О.В.Кербиков</a:t>
            </a:r>
            <a:r>
              <a:rPr lang="ru-RU" dirty="0"/>
              <a:t> (1961) и В.В.Ковалев (1973) использовали их для понимания нарушений поведения в детском возрасте. В определенной мере эти детские реакции сохраняют свою роль у подростков.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0691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300" b="1" dirty="0" smtClean="0">
                <a:solidFill>
                  <a:srgbClr val="FF0000"/>
                </a:solidFill>
              </a:rPr>
              <a:t>К </a:t>
            </a:r>
            <a:r>
              <a:rPr lang="ru-RU" sz="3300" b="1" dirty="0">
                <a:solidFill>
                  <a:srgbClr val="FF0000"/>
                </a:solidFill>
              </a:rPr>
              <a:t>этим реакциям относятся следующие: </a:t>
            </a:r>
            <a:endParaRPr lang="ru-RU" sz="33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300" b="1" dirty="0">
                <a:solidFill>
                  <a:srgbClr val="FF0000"/>
                </a:solidFill>
              </a:rPr>
              <a:t>- реакция отказа, </a:t>
            </a:r>
            <a:endParaRPr lang="ru-RU" sz="33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300" b="1" dirty="0">
                <a:solidFill>
                  <a:srgbClr val="FF0000"/>
                </a:solidFill>
              </a:rPr>
              <a:t>- реакция оппозиции, </a:t>
            </a:r>
            <a:endParaRPr lang="ru-RU" sz="33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300" b="1" dirty="0">
                <a:solidFill>
                  <a:srgbClr val="FF0000"/>
                </a:solidFill>
              </a:rPr>
              <a:t>- реакция имитации, </a:t>
            </a:r>
            <a:endParaRPr lang="ru-RU" sz="33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300" b="1" dirty="0">
                <a:solidFill>
                  <a:srgbClr val="FF0000"/>
                </a:solidFill>
              </a:rPr>
              <a:t>- отрицательная имитация, </a:t>
            </a:r>
            <a:endParaRPr lang="ru-RU" sz="33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300" b="1" dirty="0">
                <a:solidFill>
                  <a:srgbClr val="FF0000"/>
                </a:solidFill>
              </a:rPr>
              <a:t>- реакция компенсации, </a:t>
            </a:r>
            <a:endParaRPr lang="ru-RU" sz="33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300" b="1" dirty="0">
                <a:solidFill>
                  <a:srgbClr val="FF0000"/>
                </a:solidFill>
              </a:rPr>
              <a:t>- реакция </a:t>
            </a:r>
            <a:r>
              <a:rPr lang="ru-RU" sz="3300" b="1" dirty="0" err="1">
                <a:solidFill>
                  <a:srgbClr val="FF0000"/>
                </a:solidFill>
              </a:rPr>
              <a:t>гиперкомпенсаци</a:t>
            </a:r>
            <a:r>
              <a:rPr lang="ru-RU" b="1" dirty="0" err="1"/>
              <a:t>и</a:t>
            </a:r>
            <a:r>
              <a:rPr lang="ru-RU" b="1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Внешний вид подростка, душевное состояние подростка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>
                <a:solidFill>
                  <a:srgbClr val="7030A0"/>
                </a:solidFill>
              </a:rPr>
              <a:t>Внешний вид подростка - еще один источник конфликта.</a:t>
            </a:r>
          </a:p>
          <a:p>
            <a:endParaRPr lang="ru-RU" dirty="0"/>
          </a:p>
        </p:txBody>
      </p:sp>
      <p:pic>
        <p:nvPicPr>
          <p:cNvPr id="8" name="Picture 2" descr="C:\Documents and Settings\Admin.MICROSOF-968BDC\Мои документы\Мои рисунки\49707667e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3528392" cy="5001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Меняется </a:t>
            </a:r>
            <a:r>
              <a:rPr lang="ru-RU" b="1" dirty="0"/>
              <a:t>походка, манеры, внешний облик. Ещё совсем недавно свободно, легко двигавшийся мальчик начинает ходить вразвалку, опустив руки глубоко в карманы и сплёвывая через плечо. У него появляются новые выражения.</a:t>
            </a:r>
            <a:endParaRPr lang="ru-RU" dirty="0"/>
          </a:p>
        </p:txBody>
      </p:sp>
      <p:pic>
        <p:nvPicPr>
          <p:cNvPr id="5" name="Содержимое 3" descr="Картинка 50 из 6629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40324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620688"/>
            <a:ext cx="9144000" cy="4032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	Девочка начинает ревностно  сравнивать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/>
              <a:t>свою одежду и причёску </a:t>
            </a:r>
            <a:r>
              <a:rPr lang="ru-RU" b="1" dirty="0" smtClean="0"/>
              <a:t>с </a:t>
            </a:r>
            <a:r>
              <a:rPr lang="ru-RU" b="1" dirty="0"/>
              <a:t>образцами</a:t>
            </a:r>
            <a:r>
              <a:rPr lang="ru-RU" b="1" dirty="0" smtClean="0"/>
              <a:t>,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/>
              <a:t>которые она видит на улице и обложках журналов, выплёскивая на маму </a:t>
            </a:r>
            <a:r>
              <a:rPr lang="ru-RU" b="1" dirty="0" smtClean="0"/>
              <a:t>эмоции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/>
              <a:t>по поводу имеющихся расхождений. </a:t>
            </a:r>
            <a:endParaRPr lang="ru-RU" dirty="0"/>
          </a:p>
        </p:txBody>
      </p:sp>
      <p:pic>
        <p:nvPicPr>
          <p:cNvPr id="5" name="Picture 2" descr="C:\Documents and Settings\admin\Рабочий стол\65515013_1287514575_conglic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429000"/>
            <a:ext cx="5544616" cy="313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Родителей </a:t>
            </a:r>
            <a:r>
              <a:rPr lang="ru-RU" b="1" dirty="0"/>
              <a:t>не устраивает ни молодёжная мода, ни цены на вещи, так нужные их ребёнку. А подросток, считая себя уникальной личностью, в то же время стремится ничем не отличаться от сверстников.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9" descr="C:\Documents and Settings\admin\Рабочий стол\medium_vernut_zhenu__privorot_zheny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6672"/>
            <a:ext cx="4176463" cy="609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Внутренне происходит следующее: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9592" y="764704"/>
            <a:ext cx="7787208" cy="324035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	У </a:t>
            </a:r>
            <a:r>
              <a:rPr lang="ru-RU" b="1" dirty="0">
                <a:solidFill>
                  <a:srgbClr val="FF0000"/>
                </a:solidFill>
              </a:rPr>
              <a:t>подростка появляется своя позиция.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	Он </a:t>
            </a:r>
            <a:r>
              <a:rPr lang="ru-RU" b="1" dirty="0">
                <a:solidFill>
                  <a:srgbClr val="7030A0"/>
                </a:solidFill>
              </a:rPr>
              <a:t>считает себя уже достаточно взрослым и относится к себе как к взрослому. Желание, чтобы все (учителя, родители) относились к нему, как к равному, взрослому. Но при этом его не смутит, что прав он требует больше, чем берет на себя обязанностей. И отвечать за что-то подросток вовсе не желает, разве что на словах. Стремление к самостоятельности выражается в том, что контроль и помощь отвергаются.</a:t>
            </a:r>
          </a:p>
        </p:txBody>
      </p:sp>
      <p:pic>
        <p:nvPicPr>
          <p:cNvPr id="10243" name="Picture 3" descr="C:\Documents and Settings\Admin.MICROSOF-968BDC\Мои документы\Мои рисунки\kinopoisk_ru-Girl-in-Progress-18561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764955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316288" cy="64087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Ведущей </a:t>
            </a:r>
            <a:r>
              <a:rPr lang="ru-RU" b="1" dirty="0">
                <a:solidFill>
                  <a:srgbClr val="FF0000"/>
                </a:solidFill>
              </a:rPr>
              <a:t>деятельностью в этом возрасте является коммуникативная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Общаясь, в первую очередь, со своими сверстниками, подросток получает необходимые знания о жизни. Очень важным для подростка является мнение о нем группы, к которой он принадлежит. Сам факт принадлежности к определенной группе придает ему дополнительную уверенность в себе.</a:t>
            </a:r>
          </a:p>
        </p:txBody>
      </p:sp>
      <p:pic>
        <p:nvPicPr>
          <p:cNvPr id="11266" name="Picture 2" descr="C:\Documents and Settings\Admin.MICROSOF-968BDC\Мои документы\Мои рисунки\Teen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92896"/>
            <a:ext cx="424428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Положение </a:t>
            </a:r>
            <a:r>
              <a:rPr lang="ru-RU" dirty="0"/>
              <a:t>подростка в группе, те качества, которые он приобретает в коллективе  существенным образом влияют на его поведенческие мотивы.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Более </a:t>
            </a:r>
            <a:r>
              <a:rPr lang="ru-RU" dirty="0"/>
              <a:t>всего особенности личностного развития подростка проявляются в общении со сверстниками.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Любой </a:t>
            </a:r>
            <a:r>
              <a:rPr lang="ru-RU" b="1" dirty="0">
                <a:solidFill>
                  <a:srgbClr val="FF0000"/>
                </a:solidFill>
              </a:rPr>
              <a:t>подросток мечтает о закадычном друге. Причем  о таком, которому можно было бы доверять "на все 100", как самому себе, который будет предан и верен, несмотря ни на </a:t>
            </a:r>
            <a:r>
              <a:rPr lang="ru-RU" b="1" dirty="0" smtClean="0">
                <a:solidFill>
                  <a:srgbClr val="FF0000"/>
                </a:solidFill>
              </a:rPr>
              <a:t>что!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	Каждый </a:t>
            </a:r>
            <a:r>
              <a:rPr lang="ru-RU" dirty="0"/>
              <a:t>возраст хорош по-своему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И </a:t>
            </a:r>
            <a:r>
              <a:rPr lang="ru-RU" dirty="0"/>
              <a:t>в то же время, в каждом возрасте есть свои особенности, есть свои сложности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Не исключением является и подростковый </a:t>
            </a:r>
            <a:r>
              <a:rPr lang="ru-RU" b="1" dirty="0" smtClean="0">
                <a:solidFill>
                  <a:srgbClr val="00B050"/>
                </a:solidFill>
              </a:rPr>
              <a:t>возраст: это </a:t>
            </a:r>
            <a:r>
              <a:rPr lang="ru-RU" b="1" dirty="0">
                <a:solidFill>
                  <a:srgbClr val="00B050"/>
                </a:solidFill>
              </a:rPr>
              <a:t>самый долгий переходный период, который характеризуется рядом физических изменений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В это время происходит интенсивное развитие личности, ее второе рождение.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5521" y="116632"/>
            <a:ext cx="8712968" cy="28803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7030A0"/>
                </a:solidFill>
              </a:rPr>
              <a:t>В </a:t>
            </a:r>
            <a:r>
              <a:rPr lang="ru-RU" b="1" dirty="0">
                <a:solidFill>
                  <a:srgbClr val="7030A0"/>
                </a:solidFill>
              </a:rPr>
              <a:t>друге </a:t>
            </a:r>
            <a:r>
              <a:rPr lang="ru-RU" b="1" dirty="0" smtClean="0">
                <a:solidFill>
                  <a:srgbClr val="7030A0"/>
                </a:solidFill>
              </a:rPr>
              <a:t>ищут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сходства, понимания, принятия.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Друг </a:t>
            </a:r>
            <a:r>
              <a:rPr lang="ru-RU" b="1" dirty="0">
                <a:solidFill>
                  <a:srgbClr val="7030A0"/>
                </a:solidFill>
              </a:rPr>
              <a:t>удовлетворяет потребность в самопонимании. Практически,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друг  -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является </a:t>
            </a:r>
            <a:r>
              <a:rPr lang="ru-RU" b="1" dirty="0">
                <a:solidFill>
                  <a:srgbClr val="7030A0"/>
                </a:solidFill>
              </a:rPr>
              <a:t>аналогом психотерапевта. </a:t>
            </a:r>
          </a:p>
          <a:p>
            <a:pPr algn="ctr"/>
            <a:endParaRPr lang="ru-RU" dirty="0"/>
          </a:p>
        </p:txBody>
      </p:sp>
      <p:pic>
        <p:nvPicPr>
          <p:cNvPr id="9218" name="Picture 2" descr="C:\Documents and Settings\Admin.MICROSOF-968BDC\Мои документы\Мои рисунки\imgpreviewCARILYU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12976"/>
            <a:ext cx="4678402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449580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Дружат </a:t>
            </a:r>
            <a:r>
              <a:rPr lang="ru-RU" b="1" dirty="0">
                <a:solidFill>
                  <a:srgbClr val="FF0000"/>
                </a:solidFill>
              </a:rPr>
              <a:t>чаще всего</a:t>
            </a:r>
            <a:r>
              <a:rPr lang="ru-RU" dirty="0"/>
              <a:t> </a:t>
            </a:r>
            <a:endParaRPr lang="ru-RU" dirty="0" smtClean="0"/>
          </a:p>
          <a:p>
            <a:pPr algn="ctr">
              <a:buNone/>
            </a:pPr>
            <a:r>
              <a:rPr lang="ru-RU" dirty="0"/>
              <a:t>	</a:t>
            </a:r>
            <a:r>
              <a:rPr lang="ru-RU" b="1" dirty="0" smtClean="0">
                <a:solidFill>
                  <a:srgbClr val="00B050"/>
                </a:solidFill>
              </a:rPr>
              <a:t>с </a:t>
            </a:r>
            <a:r>
              <a:rPr lang="ru-RU" b="1" dirty="0">
                <a:solidFill>
                  <a:srgbClr val="00B050"/>
                </a:solidFill>
              </a:rPr>
              <a:t>подростком того же пола, </a:t>
            </a: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социального </a:t>
            </a:r>
            <a:r>
              <a:rPr lang="ru-RU" b="1" dirty="0">
                <a:solidFill>
                  <a:srgbClr val="00B050"/>
                </a:solidFill>
              </a:rPr>
              <a:t>статуса, таких же способностей</a:t>
            </a:r>
            <a:r>
              <a:rPr lang="ru-RU" dirty="0"/>
              <a:t> (правда, иногда друзья подбираются по контрасту, как бы в дополнение своим недостающим чертам). </a:t>
            </a:r>
          </a:p>
        </p:txBody>
      </p:sp>
      <p:pic>
        <p:nvPicPr>
          <p:cNvPr id="5" name="Picture 2" descr="C:\Documents and Settings\Admin.MICROSOF-968BDC\Мои документы\Мои рисунки\imgpreviewCARILYU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4661" y="1844824"/>
            <a:ext cx="4479321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0"/>
            <a:ext cx="8503096" cy="4536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Дружба </a:t>
            </a:r>
            <a:r>
              <a:rPr lang="ru-RU" dirty="0"/>
              <a:t>носит избирательный характер, измена не прощается. А вместе с подростковым максимализмом дружеские отношения носят своеобразный характер: с одной стороны - потребность в единственно-преданном друге, с другой - частая смена друзей.</a:t>
            </a:r>
          </a:p>
          <a:p>
            <a:endParaRPr lang="ru-RU" dirty="0"/>
          </a:p>
        </p:txBody>
      </p:sp>
      <p:pic>
        <p:nvPicPr>
          <p:cNvPr id="13314" name="Picture 2" descr="C:\Documents and Settings\Admin.MICROSOF-968BDC\Мои документы\Мои рисунки\imgpreviewCAV8P1K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79327"/>
            <a:ext cx="4050292" cy="3690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5140" y="-11685"/>
            <a:ext cx="9144000" cy="36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	Учебная </a:t>
            </a:r>
            <a:r>
              <a:rPr lang="ru-RU" b="1" dirty="0"/>
              <a:t>деятельность и образовательное учреждение перестаёт быть главной и самой важной задачей. Ведущей деятельностью становится интимно-личностное общение со сверстниками. В подростковом возрасте происходит снижение продуктивности умственной деятельности в связи с тем, что конкретное мышление сменяется логическим.</a:t>
            </a:r>
            <a:endParaRPr lang="ru-RU" dirty="0"/>
          </a:p>
          <a:p>
            <a:pPr algn="ctr">
              <a:buNone/>
            </a:pPr>
            <a:r>
              <a:rPr lang="ru-RU" dirty="0"/>
              <a:t> </a:t>
            </a:r>
          </a:p>
          <a:p>
            <a:pPr algn="ctr"/>
            <a:endParaRPr lang="ru-RU" dirty="0"/>
          </a:p>
        </p:txBody>
      </p:sp>
      <p:pic>
        <p:nvPicPr>
          <p:cNvPr id="12290" name="Picture 2" descr="C:\Documents and Settings\Admin.MICROSOF-968BDC\Мои документы\Мои рисунки\kartinki-podrostk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71994"/>
            <a:ext cx="3888432" cy="3400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B050"/>
                </a:solidFill>
              </a:rPr>
              <a:t>Для подросткового возраста характерна направленность поиска на собственную личность, </a:t>
            </a:r>
            <a:r>
              <a:rPr lang="ru-RU" sz="3100" b="1" dirty="0" err="1">
                <a:solidFill>
                  <a:srgbClr val="00B050"/>
                </a:solidFill>
              </a:rPr>
              <a:t>самоисследование</a:t>
            </a:r>
            <a:r>
              <a:rPr lang="ru-RU" sz="3100" b="1" dirty="0">
                <a:solidFill>
                  <a:srgbClr val="00B050"/>
                </a:solidFill>
              </a:rPr>
              <a:t> и самоанализ.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276490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	Подросток </a:t>
            </a:r>
            <a:r>
              <a:rPr lang="ru-RU" b="1" dirty="0"/>
              <a:t>пытается высказаться, пусть даже самому себе (дневники). В этот период происходит рост самосознания, как внутренне освоенный опыт социальных отношений, позволяющий глубже понять других и себя. Подростковый период - это настолько интенсивный этап изменений в жизни подростка, что он поглощает его целиком.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4" descr="C:\Documents and Settings\admin\Рабочий стол\constituents-2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05064"/>
            <a:ext cx="4896544" cy="265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32656"/>
            <a:ext cx="9144000" cy="32403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Нужно </a:t>
            </a:r>
            <a:r>
              <a:rPr lang="ru-RU" b="1" dirty="0">
                <a:solidFill>
                  <a:srgbClr val="FF0000"/>
                </a:solidFill>
              </a:rPr>
              <a:t>дать возможность подростку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почувствовать непрерывность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жизни и непрерывность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изменений </a:t>
            </a:r>
            <a:r>
              <a:rPr lang="ru-RU" dirty="0"/>
              <a:t>и саморазвития,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а </a:t>
            </a:r>
            <a:r>
              <a:rPr lang="ru-RU" dirty="0"/>
              <a:t>данный этап лишь как ещё одну</a:t>
            </a:r>
            <a:r>
              <a:rPr lang="ru-RU" dirty="0" smtClean="0"/>
              <a:t>,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возможно, самую сложную и реальную, ступеньку к взрослой жизни.</a:t>
            </a:r>
          </a:p>
          <a:p>
            <a:endParaRPr lang="ru-RU" dirty="0"/>
          </a:p>
        </p:txBody>
      </p:sp>
      <p:pic>
        <p:nvPicPr>
          <p:cNvPr id="1026" name="Picture 2" descr="C:\Documents and Settings\Admin.MICROSOF-968BDC\Мои документы\Мои рисунки\Teen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5024"/>
            <a:ext cx="4483164" cy="3001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476672"/>
            <a:ext cx="4495800" cy="638132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400" b="1" i="1" dirty="0">
                <a:solidFill>
                  <a:srgbClr val="FF0000"/>
                </a:solidFill>
              </a:rPr>
              <a:t>Индивидуальный </a:t>
            </a:r>
            <a:endParaRPr lang="ru-RU" sz="44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подход –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первая </a:t>
            </a:r>
            <a:r>
              <a:rPr lang="ru-RU" sz="4400" b="1" i="1" dirty="0">
                <a:solidFill>
                  <a:srgbClr val="FF0000"/>
                </a:solidFill>
              </a:rPr>
              <a:t>заповедь </a:t>
            </a:r>
            <a:r>
              <a:rPr lang="ru-RU" sz="4400" b="1" i="1" dirty="0" smtClean="0">
                <a:solidFill>
                  <a:srgbClr val="FF0000"/>
                </a:solidFill>
              </a:rPr>
              <a:t>воспитателя! Когда речь идет о подростке - она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	особенно важна</a:t>
            </a:r>
            <a:endParaRPr lang="ru-RU" sz="4400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Documents and Settings\admin\Рабочий стол\74403347_large_3649429_1210233579_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Подростковый </a:t>
            </a:r>
            <a:r>
              <a:rPr lang="ru-RU" b="1" dirty="0">
                <a:solidFill>
                  <a:srgbClr val="FFFF00"/>
                </a:solidFill>
              </a:rPr>
              <a:t>возраст - это тот </a:t>
            </a:r>
            <a:r>
              <a:rPr lang="ru-RU" b="1" dirty="0" smtClean="0">
                <a:solidFill>
                  <a:srgbClr val="FFFF00"/>
                </a:solidFill>
              </a:rPr>
              <a:t>период жизни</a:t>
            </a:r>
            <a:r>
              <a:rPr lang="ru-RU" b="1" dirty="0">
                <a:solidFill>
                  <a:srgbClr val="FFFF00"/>
                </a:solidFill>
              </a:rPr>
              <a:t>, когда у человека формируются нормы и способы построения общения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0070C0"/>
                </a:solidFill>
              </a:rPr>
              <a:t>И помогает этому общественно полезная деятельность в любых ее формах: </a:t>
            </a:r>
            <a:r>
              <a:rPr lang="ru-RU" b="1" i="1" dirty="0">
                <a:solidFill>
                  <a:srgbClr val="00B050"/>
                </a:solidFill>
              </a:rPr>
              <a:t>производственно-трудовой, художественной, общественно-организационной, спортивной, учебной, - а главное, свободный переход от одной ее формы к другой.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70176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rgbClr val="FF0000"/>
                </a:solidFill>
              </a:rPr>
              <a:t>Поэтому  </a:t>
            </a:r>
            <a:r>
              <a:rPr lang="ru-RU" b="1" dirty="0">
                <a:solidFill>
                  <a:srgbClr val="FF0000"/>
                </a:solidFill>
              </a:rPr>
              <a:t>в данном направлении необходимо совершенствовать учебно-воспитательный процесс.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Это </a:t>
            </a:r>
            <a:r>
              <a:rPr lang="ru-RU" dirty="0"/>
              <a:t>тем более важно, поскольку основные психологические новообразования подростков - сознательная регуляция своих дел и поступков, умение учитывать чувства, интересы, желания и характер других людей и ориентироваться на них при организации своего поведения - формируются в развитых формах общественно полезной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	Становление </a:t>
            </a:r>
            <a:r>
              <a:rPr lang="ru-RU" dirty="0"/>
              <a:t>психологического механизма, позволяющего учитывать интересы другого человека, происходит именно у подростков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0070C0"/>
                </a:solidFill>
              </a:rPr>
              <a:t>Поэтому от характера и организации их общественно полезной деятельности на этом этапе жизни во многом зависит богатство форм и способов человеческого общения, их нравственного поведения в будущем.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5536" y="3429000"/>
            <a:ext cx="8291264" cy="31683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	Становление </a:t>
            </a:r>
            <a:r>
              <a:rPr lang="ru-RU" dirty="0"/>
              <a:t>психологического механизма, позволяющего учитывать интересы другого человека, происходит именно у подростков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Поэтому от характера и организации их общественно полезной деятельности на этом этапе жизни во многом зависит богатство форм и способов человеческого общения, их нравственного поведения в будущем.</a:t>
            </a:r>
          </a:p>
          <a:p>
            <a:endParaRPr lang="ru-RU" dirty="0"/>
          </a:p>
        </p:txBody>
      </p:sp>
      <p:pic>
        <p:nvPicPr>
          <p:cNvPr id="2050" name="Picture 2" descr="C:\Documents and Settings\Admin.MICROSOF-968BDC\Мои документы\Мои рисунки\kartinki-podrostkov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760640" cy="328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260648"/>
            <a:ext cx="8964488" cy="302433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	Подростковый </a:t>
            </a:r>
            <a:r>
              <a:rPr lang="ru-RU" dirty="0"/>
              <a:t>возраст - пора жизни, когда особенно волнуют </a:t>
            </a:r>
            <a:r>
              <a:rPr lang="ru-RU" dirty="0" smtClean="0"/>
              <a:t>общечеловеческие проблемы </a:t>
            </a:r>
            <a:r>
              <a:rPr lang="ru-RU" dirty="0"/>
              <a:t>и ценности, начинает складываться моральное сознание, намечаются общие контуры жизненной позиции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Но для окончательного ее определения у подростка нет еще необходимого гражданского опыта, четкой ориентации в социальных отношениях. </a:t>
            </a:r>
          </a:p>
          <a:p>
            <a:endParaRPr lang="ru-RU" dirty="0"/>
          </a:p>
        </p:txBody>
      </p:sp>
      <p:pic>
        <p:nvPicPr>
          <p:cNvPr id="3074" name="Picture 2" descr="C:\Documents and Settings\Admin.MICROSOF-968BDC\Мои документы\Мои рисунки\imgpreviewCAVDV6I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56992"/>
            <a:ext cx="5832648" cy="325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470</Words>
  <Application>Microsoft Office PowerPoint</Application>
  <PresentationFormat>Экран (4:3)</PresentationFormat>
  <Paragraphs>124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«Психолого-возрастные  и физиологические  особенности  развития  подростка»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психологической точки зрения, период полового созревания делят на две части негативную и позитивную стадии: </vt:lpstr>
      <vt:lpstr>Презентация PowerPoint</vt:lpstr>
      <vt:lpstr>Половое созревание, как важнейший фактор развития подростка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Физические и социопсихологические особенности подросткового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Суть подросткового комплекса составляют свойственные этому возрасту определенные психологические особенности, поведенческие модели, специфически-подростковые поведенческие реакции на воздействия окружающей социальной среды.  </vt:lpstr>
      <vt:lpstr>Детские поведенческие реакции в подростковом возрасте</vt:lpstr>
      <vt:lpstr>Внешний вид подростка, душевное состояние подростка</vt:lpstr>
      <vt:lpstr>Презентация PowerPoint</vt:lpstr>
      <vt:lpstr>Презентация PowerPoint</vt:lpstr>
      <vt:lpstr>Презентация PowerPoint</vt:lpstr>
      <vt:lpstr>Внутренне происходит следующее: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подросткового возраста характерна направленность поиска на собственную личность, самоисследование и самоанализ.  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«Психолого-возрастные и физиологические  особенности развития подростка» </dc:title>
  <dc:creator>Admin</dc:creator>
  <cp:lastModifiedBy>User</cp:lastModifiedBy>
  <cp:revision>15</cp:revision>
  <dcterms:created xsi:type="dcterms:W3CDTF">2013-10-25T08:43:49Z</dcterms:created>
  <dcterms:modified xsi:type="dcterms:W3CDTF">2015-10-29T06:53:35Z</dcterms:modified>
</cp:coreProperties>
</file>