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64" r:id="rId2"/>
    <p:sldId id="256" r:id="rId3"/>
    <p:sldId id="271" r:id="rId4"/>
    <p:sldId id="263" r:id="rId5"/>
    <p:sldId id="258" r:id="rId6"/>
    <p:sldId id="259" r:id="rId7"/>
    <p:sldId id="261" r:id="rId8"/>
    <p:sldId id="257" r:id="rId9"/>
    <p:sldId id="262" r:id="rId10"/>
    <p:sldId id="266" r:id="rId11"/>
    <p:sldId id="267" r:id="rId12"/>
    <p:sldId id="268" r:id="rId13"/>
    <p:sldId id="265" r:id="rId14"/>
    <p:sldId id="270" r:id="rId15"/>
    <p:sldId id="269" r:id="rId16"/>
    <p:sldId id="26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F129A-4BF5-476C-B184-BA75FEA985AB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D6F67-7F35-4184-B94E-80BDA0FC1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D6F67-7F35-4184-B94E-80BDA0FC1C9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20_%D0%B3%D0%BE%D0%B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E%D0%BC%D0%BE%D0%BD%D0%BE%D1%81%D0%BE%D0%B2,_%D0%9C%D0%B8%D1%85%D0%B0%D0%B8%D0%BB_%D0%92%D0%B0%D1%81%D0%B8%D0%BB%D1%8C%D0%B5%D0%B2%D0%B8%D1%87" TargetMode="External"/><Relationship Id="rId3" Type="http://schemas.openxmlformats.org/officeDocument/2006/relationships/hyperlink" Target="http://ru.wikipedia.org/wiki/%D0%A2%D0%B0%D1%82%D0%B8%D0%B0%D0%BD%D0%B0_%D0%A0%D0%B8%D0%BC%D1%81%D0%BA%D0%B0%D1%8F" TargetMode="External"/><Relationship Id="rId7" Type="http://schemas.openxmlformats.org/officeDocument/2006/relationships/hyperlink" Target="http://ru.wikipedia.org/wiki/%D0%9C%D0%BE%D1%81%D0%BA%D0%BE%D0%B2%D1%81%D0%BA%D0%B8%D0%B9_%D0%B3%D0%BE%D1%81%D1%83%D0%B4%D0%B0%D1%80%D1%81%D1%82%D0%B2%D0%B5%D0%BD%D0%BD%D1%8B%D0%B9_%D1%83%D0%BD%D0%B8%D0%B2%D0%B5%D1%80%D1%81%D0%B8%D1%82%D0%B5%D1%82" TargetMode="External"/><Relationship Id="rId12" Type="http://schemas.openxmlformats.org/officeDocument/2006/relationships/hyperlink" Target="http://ru.wikipedia.org/wiki/%D0%9C%D0%BE%D1%85%D0%BE%D0%B2%D0%B0%D1%8F_%D1%83%D0%BB%D0%B8%D1%86%D0%B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4%D0%BE%D0%BC%D0%BE%D0%B2%D0%B0%D1%8F_%D1%86%D0%B5%D1%80%D0%BA%D0%BE%D0%B2%D1%8C" TargetMode="External"/><Relationship Id="rId11" Type="http://schemas.openxmlformats.org/officeDocument/2006/relationships/hyperlink" Target="http://ru.wikipedia.org/wiki/%D0%91%D0%BE%D0%BB%D1%8C%D1%88%D0%B0%D1%8F_%D0%9D%D0%B8%D0%BA%D0%B8%D1%82%D1%81%D0%BA%D0%B0%D1%8F_%D1%83%D0%BB%D0%B8%D1%86%D0%B0" TargetMode="External"/><Relationship Id="rId5" Type="http://schemas.openxmlformats.org/officeDocument/2006/relationships/hyperlink" Target="http://ru.wikipedia.org/wiki/%D0%9F%D0%B0%D1%82%D1%80%D0%B8%D0%B0%D1%80%D1%85_%D0%9C%D0%BE%D1%81%D0%BA%D0%BE%D0%B2%D1%81%D0%BA%D0%B8%D0%B9_%D0%B8_%D0%B2%D1%81%D0%B5%D1%8F_%D0%A0%D1%83%D1%81%D0%B8" TargetMode="External"/><Relationship Id="rId10" Type="http://schemas.openxmlformats.org/officeDocument/2006/relationships/hyperlink" Target="http://ru.wikipedia.org/wiki/%D0%9C%D0%B0%D0%BD%D0%B5%D0%B6_(%D0%9C%D0%BE%D1%81%D0%BA%D0%B2%D0%B0)" TargetMode="External"/><Relationship Id="rId4" Type="http://schemas.openxmlformats.org/officeDocument/2006/relationships/hyperlink" Target="http://ru.wikipedia.org/wiki/%D0%9F%D1%80%D0%B0%D0%B2%D0%BE%D1%81%D0%BB%D0%B0%D0%B2%D0%BD%D1%8B%D0%B9_%D1%85%D1%80%D0%B0%D0%BC" TargetMode="External"/><Relationship Id="rId9" Type="http://schemas.openxmlformats.org/officeDocument/2006/relationships/hyperlink" Target="http://ru.wikipedia.org/wiki/%D0%A4%D0%BB%D0%B8%D0%B3%D0%B5%D0%BB%D1%8C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names/0/0/29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alend.ru/day/1-12/" TargetMode="External"/><Relationship Id="rId4" Type="http://schemas.openxmlformats.org/officeDocument/2006/relationships/hyperlink" Target="http://www.calend.ru/day/1-25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5%D0%BB%D0%B8%D0%B7%D0%B0%D0%B2%D0%B5%D1%82%D0%B0_%D0%9F%D0%B5%D1%82%D1%80%D0%BE%D0%B2%D0%BD%D0%B0" TargetMode="External"/><Relationship Id="rId13" Type="http://schemas.openxmlformats.org/officeDocument/2006/relationships/hyperlink" Target="http://ru.wikipedia.org/wiki/1783" TargetMode="External"/><Relationship Id="rId3" Type="http://schemas.openxmlformats.org/officeDocument/2006/relationships/hyperlink" Target="http://ru.wikipedia.org/wiki/%D0%A0%D0%BE%D0%BA%D0%BE%D1%82%D0%BE%D0%B2,_%D0%A4%D1%91%D0%B4%D0%BE%D1%80" TargetMode="External"/><Relationship Id="rId7" Type="http://schemas.openxmlformats.org/officeDocument/2006/relationships/hyperlink" Target="http://ru.wikipedia.org/wiki/1760" TargetMode="External"/><Relationship Id="rId12" Type="http://schemas.openxmlformats.org/officeDocument/2006/relationships/hyperlink" Target="http://ru.wikipedia.org/wiki/%D0%90%D0%BA%D0%B0%D0%B4%D0%B5%D0%BC%D0%B8%D1%8F_%D0%A0%D0%BE%D1%81%D1%81%D0%B8%D0%B9%D1%81%D0%BA%D0%B0%D1%8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0%D0%BE%D1%81%D1%81%D0%B8%D1%8F" TargetMode="External"/><Relationship Id="rId11" Type="http://schemas.openxmlformats.org/officeDocument/2006/relationships/hyperlink" Target="http://ru.wikipedia.org/wiki/%D0%98%D0%BC%D0%BF%D0%B5%D1%80%D0%B0%D1%82%D0%BE%D1%80%D1%81%D0%BA%D0%B0%D1%8F_%D0%90%D0%BA%D0%B0%D0%B4%D0%B5%D0%BC%D0%B8%D1%8F_%D1%85%D1%83%D0%B4%D0%BE%D0%B6%D0%B5%D1%81%D1%82%D0%B2" TargetMode="External"/><Relationship Id="rId5" Type="http://schemas.openxmlformats.org/officeDocument/2006/relationships/hyperlink" Target="http://ru.wikipedia.org/wiki/%D0%A1%D0%B0%D0%BD%D0%BA%D1%82-%D0%9F%D0%B5%D1%82%D0%B5%D1%80%D0%B1%D1%83%D1%80%D0%B3" TargetMode="External"/><Relationship Id="rId10" Type="http://schemas.openxmlformats.org/officeDocument/2006/relationships/hyperlink" Target="http://ru.wikipedia.org/wiki/%D0%9C%D0%BE%D1%81%D0%BA%D0%BE%D0%B2%D1%81%D0%BA%D0%B8%D0%B9_%D0%B3%D0%BE%D1%81%D1%83%D0%B4%D0%B0%D1%80%D1%81%D1%82%D0%B2%D0%B5%D0%BD%D0%BD%D1%8B%D0%B9_%D1%83%D0%BD%D0%B8%D0%B2%D0%B5%D1%80%D1%81%D0%B8%D1%82%D0%B5%D1%82_%D0%B8%D0%BC%D0%B5%D0%BD%D0%B8_%D0%9C._%D0%92._%D0%9B%D0%BE%D0%BC%D0%BE%D0%BD%D0%BE%D1%81%D0%BE%D0%B2%D0%B0" TargetMode="External"/><Relationship Id="rId4" Type="http://schemas.openxmlformats.org/officeDocument/2006/relationships/hyperlink" Target="http://ru.wikipedia.org/wiki/%D0%93%D0%BE%D1%81%D1%83%D0%B4%D0%B0%D1%80%D1%81%D1%82%D0%B2%D0%B5%D0%BD%D0%BD%D1%8B%D0%B9_%D0%AD%D1%80%D0%BC%D0%B8%D1%82%D0%B0%D0%B6" TargetMode="External"/><Relationship Id="rId9" Type="http://schemas.openxmlformats.org/officeDocument/2006/relationships/hyperlink" Target="http://ru.wikipedia.org/wiki/%D0%9C%D0%B5%D1%86%D0%B5%D0%BD%D0%B0%D1%8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ru.wikipedia.org/wiki/%D0%A2%D0%B0%D1%82%D0%B8%D0%B0%D0%BD%D0%B0_%D0%A0%D0%B8%D0%BC%D1%81%D0%BA%D0%B0%D1%8F" TargetMode="External"/><Relationship Id="rId7" Type="http://schemas.openxmlformats.org/officeDocument/2006/relationships/hyperlink" Target="http://ru.wikipedia.org/wiki/%D0%9C%D0%BE%D1%81%D0%BA%D0%BE%D0%B2%D1%81%D0%BA%D0%B8%D0%B9_%D0%B3%D0%BE%D1%81%D1%83%D0%B4%D0%B0%D1%80%D1%81%D1%82%D0%B2%D0%B5%D0%BD%D0%BD%D1%8B%D0%B9_%D1%83%D0%BD%D0%B8%D0%B2%D0%B5%D1%80%D1%81%D0%B8%D1%82%D0%B5%D1%82" TargetMode="External"/><Relationship Id="rId2" Type="http://schemas.openxmlformats.org/officeDocument/2006/relationships/hyperlink" Target="http://ru.wikipedia.org/wiki/1755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5%D0%BB%D0%B8%D0%B7%D0%B0%D0%B2%D0%B5%D1%82%D0%B0_%D0%9F%D0%B5%D1%82%D1%80%D0%BE%D0%B2%D0%BD%D0%B0" TargetMode="External"/><Relationship Id="rId5" Type="http://schemas.openxmlformats.org/officeDocument/2006/relationships/hyperlink" Target="http://ru.wikipedia.org/wiki/%D0%A8%D1%83%D0%B2%D0%B0%D0%BB%D0%BE%D0%B2,_%D0%98%D0%B2%D0%B0%D0%BD_%D0%98%D0%B2%D0%B0%D0%BD%D0%BE%D0%B2%D0%B8%D1%87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ru.wikipedia.org/wiki/%D0%98%D0%BC%D0%B5%D0%BD%D0%B8%D0%BD%D1%8B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holidays/0/0/1671/" TargetMode="External"/><Relationship Id="rId2" Type="http://schemas.openxmlformats.org/officeDocument/2006/relationships/hyperlink" Target="http://www.calend.ru/day/1-25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calend.ru/names/0/0/29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alend.ru/travel/964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person/577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6984776" cy="529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551723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25 января(12 января) – </a:t>
            </a:r>
          </a:p>
          <a:p>
            <a:pPr algn="ctr"/>
            <a:r>
              <a:rPr lang="ru-RU" sz="3200" dirty="0" smtClean="0"/>
              <a:t>День Святой мученицы ТАТИАНЫ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908720"/>
            <a:ext cx="602034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4797152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Здание Московского университета (слева) </a:t>
            </a:r>
          </a:p>
          <a:p>
            <a:pPr algn="ctr"/>
            <a:r>
              <a:rPr lang="ru-RU" sz="2400" dirty="0" smtClean="0"/>
              <a:t>у Воскресенских ворот на Красной площади.</a:t>
            </a:r>
            <a:br>
              <a:rPr lang="ru-RU" sz="2400" dirty="0" smtClean="0"/>
            </a:br>
            <a:r>
              <a:rPr lang="ru-RU" sz="2400" dirty="0" smtClean="0"/>
              <a:t>Гравюра </a:t>
            </a:r>
            <a:r>
              <a:rPr lang="ru-RU" sz="2400" dirty="0" err="1" smtClean="0"/>
              <a:t>нач</a:t>
            </a:r>
            <a:r>
              <a:rPr lang="ru-RU" sz="2400" dirty="0" smtClean="0"/>
              <a:t>. XIX века.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3793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508518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«Новое» здание </a:t>
            </a:r>
          </a:p>
          <a:p>
            <a:pPr algn="ctr"/>
            <a:r>
              <a:rPr lang="ru-RU" sz="3200" dirty="0" smtClean="0"/>
              <a:t>Московского университета,</a:t>
            </a:r>
          </a:p>
          <a:p>
            <a:pPr algn="ctr"/>
            <a:r>
              <a:rPr lang="ru-RU" sz="3200" dirty="0" smtClean="0"/>
              <a:t> 1912 год.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6912768" cy="452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5301208"/>
            <a:ext cx="684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Университет в </a:t>
            </a:r>
            <a:r>
              <a:rPr lang="ru-RU" sz="4400" dirty="0" smtClean="0">
                <a:hlinkClick r:id="rId3" tooltip="1820 год"/>
              </a:rPr>
              <a:t>1820 году</a:t>
            </a:r>
            <a:endParaRPr lang="ru-RU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0093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6021288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Здание МГУ на Моховой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960440" cy="59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5976" y="476672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Храм святой </a:t>
            </a:r>
            <a:r>
              <a:rPr lang="ru-RU" sz="2800" b="1" dirty="0" smtClean="0">
                <a:hlinkClick r:id="rId3" tooltip="Татиана Римская"/>
              </a:rPr>
              <a:t>мученицы </a:t>
            </a:r>
            <a:r>
              <a:rPr lang="ru-RU" sz="2800" b="1" dirty="0" err="1" smtClean="0">
                <a:hlinkClick r:id="rId3" tooltip="Татиана Римская"/>
              </a:rPr>
              <a:t>Татианы</a:t>
            </a:r>
            <a:r>
              <a:rPr lang="ru-RU" sz="2800" dirty="0" smtClean="0"/>
              <a:t> — православный </a:t>
            </a:r>
            <a:r>
              <a:rPr lang="ru-RU" sz="2800" dirty="0" smtClean="0">
                <a:hlinkClick r:id="rId4" tooltip="Православный храм"/>
              </a:rPr>
              <a:t>храм</a:t>
            </a:r>
            <a:r>
              <a:rPr lang="ru-RU" sz="2800" dirty="0" smtClean="0"/>
              <a:t>, имеющий статус </a:t>
            </a:r>
            <a:r>
              <a:rPr lang="ru-RU" sz="2800" dirty="0" smtClean="0">
                <a:hlinkClick r:id="rId5" tooltip="Патриарх Московский и всея Руси"/>
              </a:rPr>
              <a:t>Патриаршего</a:t>
            </a:r>
            <a:r>
              <a:rPr lang="ru-RU" sz="2800" dirty="0" smtClean="0"/>
              <a:t> подворья; </a:t>
            </a:r>
            <a:r>
              <a:rPr lang="ru-RU" sz="2800" dirty="0" err="1" smtClean="0">
                <a:hlinkClick r:id="rId6" tooltip="Домовая церковь"/>
              </a:rPr>
              <a:t>домо́вый</a:t>
            </a:r>
            <a:r>
              <a:rPr lang="ru-RU" sz="2800" dirty="0" smtClean="0">
                <a:hlinkClick r:id="rId6" tooltip="Домовая церковь"/>
              </a:rPr>
              <a:t> храм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7" tooltip="Московский государственный университет"/>
              </a:rPr>
              <a:t>Московского государственного университета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им. </a:t>
            </a:r>
            <a:r>
              <a:rPr lang="ru-RU" sz="2800" dirty="0" smtClean="0">
                <a:hlinkClick r:id="rId8" tooltip="Ломоносов, Михаил Васильевич"/>
              </a:rPr>
              <a:t>М. В. Ломоносова</a:t>
            </a:r>
            <a:r>
              <a:rPr lang="ru-RU" sz="2800" dirty="0" smtClean="0"/>
              <a:t>. Располагается в правом </a:t>
            </a:r>
            <a:r>
              <a:rPr lang="ru-RU" sz="2800" dirty="0" smtClean="0">
                <a:hlinkClick r:id="rId9" tooltip="Флигель"/>
              </a:rPr>
              <a:t>флигеле</a:t>
            </a:r>
            <a:r>
              <a:rPr lang="ru-RU" sz="2800" dirty="0" smtClean="0"/>
              <a:t> старого здания МГУ, напротив </a:t>
            </a:r>
            <a:r>
              <a:rPr lang="ru-RU" sz="2800" dirty="0" smtClean="0">
                <a:hlinkClick r:id="rId10" tooltip="Манеж (Москва)"/>
              </a:rPr>
              <a:t>Манежа</a:t>
            </a:r>
            <a:r>
              <a:rPr lang="ru-RU" sz="2800" dirty="0" smtClean="0"/>
              <a:t>, на углу улиц </a:t>
            </a:r>
            <a:r>
              <a:rPr lang="ru-RU" sz="2800" dirty="0" smtClean="0">
                <a:hlinkClick r:id="rId11" tooltip="Большая Никитская улица"/>
              </a:rPr>
              <a:t>Большой </a:t>
            </a:r>
            <a:r>
              <a:rPr lang="ru-RU" sz="2800" dirty="0" err="1" smtClean="0">
                <a:hlinkClick r:id="rId11" tooltip="Большая Никитская улица"/>
              </a:rPr>
              <a:t>Никитской</a:t>
            </a:r>
            <a:r>
              <a:rPr lang="ru-RU" sz="2800" dirty="0" smtClean="0"/>
              <a:t> и </a:t>
            </a:r>
            <a:r>
              <a:rPr lang="ru-RU" sz="2800" dirty="0" smtClean="0">
                <a:hlinkClick r:id="rId12" tooltip="Моховая улица"/>
              </a:rPr>
              <a:t>Моховой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797627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573325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Первый новый учебный корпус МГУ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087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7704" y="594928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Главное здание МГУ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0567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Есть у студентов покровитель, </a:t>
            </a:r>
            <a:br>
              <a:rPr lang="ru-RU" sz="3200" b="1" dirty="0" smtClean="0"/>
            </a:br>
            <a:r>
              <a:rPr lang="ru-RU" sz="3200" b="1" dirty="0" smtClean="0"/>
              <a:t>И даже есть отдельный день, </a:t>
            </a:r>
            <a:br>
              <a:rPr lang="ru-RU" sz="3200" b="1" dirty="0" smtClean="0"/>
            </a:br>
            <a:r>
              <a:rPr lang="ru-RU" sz="3200" b="1" dirty="0" smtClean="0"/>
              <a:t>Когда веселье, извините, </a:t>
            </a:r>
            <a:br>
              <a:rPr lang="ru-RU" sz="3200" b="1" dirty="0" smtClean="0"/>
            </a:br>
            <a:r>
              <a:rPr lang="ru-RU" sz="3200" b="1" dirty="0" smtClean="0"/>
              <a:t>И разом всем учиться лень. </a:t>
            </a:r>
            <a:br>
              <a:rPr lang="ru-RU" sz="3200" b="1" dirty="0" smtClean="0"/>
            </a:br>
            <a:r>
              <a:rPr lang="ru-RU" sz="3200" b="1" dirty="0" smtClean="0"/>
              <a:t>Татьяна, </a:t>
            </a:r>
            <a:r>
              <a:rPr lang="ru-RU" sz="3200" b="1" dirty="0" smtClean="0"/>
              <a:t>всех нас</a:t>
            </a:r>
            <a:r>
              <a:rPr lang="ru-RU" sz="3200" b="1" dirty="0" smtClean="0"/>
              <a:t> вдохновляет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 на ученье, и труды, </a:t>
            </a:r>
            <a:br>
              <a:rPr lang="ru-RU" sz="3200" b="1" dirty="0" smtClean="0"/>
            </a:br>
            <a:r>
              <a:rPr lang="ru-RU" sz="3200" b="1" dirty="0" smtClean="0"/>
              <a:t>И </a:t>
            </a:r>
            <a:r>
              <a:rPr lang="ru-RU" sz="3200" b="1" dirty="0" smtClean="0"/>
              <a:t>веселится позволяет,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 </a:t>
            </a:r>
            <a:r>
              <a:rPr lang="ru-RU" sz="3200" b="1" dirty="0" smtClean="0"/>
              <a:t>защищает </a:t>
            </a:r>
            <a:r>
              <a:rPr lang="ru-RU" sz="3200" b="1" dirty="0" smtClean="0"/>
              <a:t>от беды. </a:t>
            </a:r>
            <a:br>
              <a:rPr lang="ru-RU" sz="3200" b="1" dirty="0" smtClean="0"/>
            </a:br>
            <a:r>
              <a:rPr lang="ru-RU" sz="3200" b="1" dirty="0" smtClean="0"/>
              <a:t>Прими, Татьяна, поклоненье, </a:t>
            </a:r>
            <a:br>
              <a:rPr lang="ru-RU" sz="3200" b="1" dirty="0" smtClean="0"/>
            </a:br>
            <a:r>
              <a:rPr lang="ru-RU" sz="3200" b="1" dirty="0" smtClean="0"/>
              <a:t>Нам покровительницей будь, </a:t>
            </a:r>
            <a:br>
              <a:rPr lang="ru-RU" sz="3200" b="1" dirty="0" smtClean="0"/>
            </a:br>
            <a:r>
              <a:rPr lang="ru-RU" sz="3200" b="1" dirty="0" smtClean="0"/>
              <a:t>Благослови нас на ученье </a:t>
            </a:r>
            <a:br>
              <a:rPr lang="ru-RU" sz="3200" b="1" dirty="0" smtClean="0"/>
            </a:br>
            <a:r>
              <a:rPr lang="ru-RU" sz="3200" b="1" dirty="0" smtClean="0"/>
              <a:t>И </a:t>
            </a:r>
            <a:r>
              <a:rPr lang="ru-RU" sz="3200" b="1" dirty="0" smtClean="0"/>
              <a:t>освяти ученья </a:t>
            </a:r>
            <a:r>
              <a:rPr lang="ru-RU" sz="3200" b="1" dirty="0" smtClean="0"/>
              <a:t>путь. </a:t>
            </a:r>
            <a:endParaRPr lang="ru-RU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6799682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ПРАЗДНИКОМ!</a:t>
            </a:r>
          </a:p>
          <a:p>
            <a:pPr algn="ctr"/>
            <a:endParaRPr lang="ru-RU" sz="6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ДНЕМ</a:t>
            </a: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РОССИЙСКОГО </a:t>
            </a:r>
          </a:p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СТУДЕНЧЕСТВА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04248" cy="680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788024" cy="668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8064" y="116632"/>
            <a:ext cx="38884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Святая мученица </a:t>
            </a:r>
            <a:r>
              <a:rPr lang="ru-RU" sz="1200" dirty="0" err="1" smtClean="0"/>
              <a:t>Татиана</a:t>
            </a:r>
            <a:r>
              <a:rPr lang="ru-RU" sz="1200" dirty="0" smtClean="0"/>
              <a:t> родилась в Риме в семье знатного сановника, тайно исповедавшего христианскую веру и воспитавшего свою дочь в истинном почитании и верности христианской вере. </a:t>
            </a:r>
            <a:br>
              <a:rPr lang="ru-RU" sz="1200" dirty="0" smtClean="0"/>
            </a:br>
            <a:r>
              <a:rPr lang="ru-RU" sz="1200" dirty="0" smtClean="0"/>
              <a:t>Святая </a:t>
            </a:r>
            <a:r>
              <a:rPr lang="ru-RU" sz="1200" dirty="0" err="1" smtClean="0">
                <a:hlinkClick r:id="rId3"/>
              </a:rPr>
              <a:t>Татиана</a:t>
            </a:r>
            <a:r>
              <a:rPr lang="ru-RU" sz="1200" dirty="0" smtClean="0"/>
              <a:t> не пожелала выходить замуж, а решила посвятить себя служению церкви. </a:t>
            </a:r>
            <a:br>
              <a:rPr lang="ru-RU" sz="1200" dirty="0" smtClean="0"/>
            </a:br>
            <a:r>
              <a:rPr lang="ru-RU" sz="1200" dirty="0" smtClean="0"/>
              <a:t>	Святая мученица </a:t>
            </a:r>
            <a:r>
              <a:rPr lang="ru-RU" sz="1200" dirty="0" err="1" smtClean="0"/>
              <a:t>Татиана</a:t>
            </a:r>
            <a:r>
              <a:rPr lang="ru-RU" sz="1200" dirty="0" smtClean="0"/>
              <a:t> пострадала во время гонения на христиан при малолетнем императоре Александре Севере (222—235). Ее схватили и принуждали принести жертву языческому идолу. Отказавшись, святая </a:t>
            </a:r>
            <a:r>
              <a:rPr lang="ru-RU" sz="1200" dirty="0" err="1" smtClean="0"/>
              <a:t>Татиана</a:t>
            </a:r>
            <a:r>
              <a:rPr lang="ru-RU" sz="1200" dirty="0" smtClean="0"/>
              <a:t> была подвергнута жестоким пыткам, однако твердость ее веры и терпения были непоколебимы. Среди мучений она только молилась, чтобы Бог просветил ее мучителей. И Господь услышал молитву праведницы.</a:t>
            </a:r>
            <a:br>
              <a:rPr lang="ru-RU" sz="1200" dirty="0" smtClean="0"/>
            </a:br>
            <a:r>
              <a:rPr lang="ru-RU" sz="1200" dirty="0" smtClean="0"/>
              <a:t>По ее молитве трижды разрушались статуи языческих богов. </a:t>
            </a:r>
            <a:r>
              <a:rPr lang="ru-RU" sz="1200" b="1" dirty="0" smtClean="0"/>
              <a:t>Мучения, которым подвергали святую </a:t>
            </a:r>
            <a:r>
              <a:rPr lang="ru-RU" sz="1200" b="1" dirty="0" err="1" smtClean="0"/>
              <a:t>Татиану</a:t>
            </a:r>
            <a:r>
              <a:rPr lang="ru-RU" sz="1200" b="1" dirty="0" smtClean="0"/>
              <a:t>, либо не причиняли ей вреда, либо за ночь следы их бесследно исчезали,</a:t>
            </a:r>
            <a:r>
              <a:rPr lang="ru-RU" sz="1200" dirty="0" smtClean="0"/>
              <a:t> или сами мучители страдали от ударов, наносимых невидимой рукой. Потрясенные стойкостью святой, мучители </a:t>
            </a:r>
            <a:r>
              <a:rPr lang="ru-RU" sz="1200" dirty="0" err="1" smtClean="0"/>
              <a:t>Татианы</a:t>
            </a:r>
            <a:r>
              <a:rPr lang="ru-RU" sz="1200" dirty="0" smtClean="0"/>
              <a:t> тут же открыто обращались ко Христу, превращаясь из палачей в мучеников за Христа. Голодный лев, выпущенный на святую </a:t>
            </a:r>
            <a:r>
              <a:rPr lang="ru-RU" sz="1200" dirty="0" err="1" smtClean="0"/>
              <a:t>Татиану</a:t>
            </a:r>
            <a:r>
              <a:rPr lang="ru-RU" sz="1200" dirty="0" smtClean="0"/>
              <a:t> на арене цирка, начал ласкаться к ней, не причинив ей ни малейшего вреда.</a:t>
            </a:r>
            <a:br>
              <a:rPr lang="ru-RU" sz="1200" dirty="0" smtClean="0"/>
            </a:br>
            <a:r>
              <a:rPr lang="ru-RU" sz="1200" dirty="0" smtClean="0"/>
              <a:t>И тогда испуганные гонители осудили мученицу на казнь мечом. Вместе с ней был казнен и ее отец.</a:t>
            </a:r>
            <a:br>
              <a:rPr lang="ru-RU" sz="1200" dirty="0" smtClean="0"/>
            </a:br>
            <a:r>
              <a:rPr lang="ru-RU" sz="1200" dirty="0" smtClean="0"/>
              <a:t>	А еще святую мученицу </a:t>
            </a:r>
            <a:r>
              <a:rPr lang="ru-RU" sz="1200" dirty="0" err="1" smtClean="0"/>
              <a:t>Татиану</a:t>
            </a:r>
            <a:r>
              <a:rPr lang="ru-RU" sz="1200" dirty="0" smtClean="0"/>
              <a:t> считают покровительницей студентов. Как свидетельствует история, среди многих московских престольных праздников Татьянин день — именины Татьян и праздник студентов Московского университета, отмечаемый </a:t>
            </a:r>
            <a:r>
              <a:rPr lang="ru-RU" sz="1200" dirty="0" smtClean="0">
                <a:hlinkClick r:id="rId4"/>
              </a:rPr>
              <a:t>25 января</a:t>
            </a:r>
            <a:r>
              <a:rPr lang="ru-RU" sz="1200" dirty="0" smtClean="0"/>
              <a:t> (</a:t>
            </a:r>
            <a:r>
              <a:rPr lang="ru-RU" sz="1200" dirty="0" smtClean="0">
                <a:hlinkClick r:id="rId5"/>
              </a:rPr>
              <a:t>12 января</a:t>
            </a:r>
            <a:r>
              <a:rPr lang="ru-RU" sz="1200" dirty="0" smtClean="0"/>
              <a:t> по старому стилю) — был особенным. </a:t>
            </a: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509939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587727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Иван Иванович Шувалов в 1760, </a:t>
            </a:r>
          </a:p>
          <a:p>
            <a:pPr algn="ctr"/>
            <a:r>
              <a:rPr lang="ru-RU" sz="1400" dirty="0" smtClean="0"/>
              <a:t>портрет кисти </a:t>
            </a:r>
            <a:r>
              <a:rPr lang="ru-RU" sz="1400" dirty="0" smtClean="0">
                <a:hlinkClick r:id="rId3" tooltip="Рокотов, Фёдор"/>
              </a:rPr>
              <a:t>Фёдора </a:t>
            </a:r>
            <a:r>
              <a:rPr lang="ru-RU" sz="1400" dirty="0" err="1" smtClean="0">
                <a:hlinkClick r:id="rId3" tooltip="Рокотов, Фёдор"/>
              </a:rPr>
              <a:t>Рокотова</a:t>
            </a:r>
            <a:r>
              <a:rPr lang="ru-RU" sz="1400" dirty="0" smtClean="0"/>
              <a:t>. </a:t>
            </a:r>
          </a:p>
          <a:p>
            <a:pPr algn="ctr"/>
            <a:r>
              <a:rPr lang="ru-RU" sz="1400" dirty="0" smtClean="0">
                <a:hlinkClick r:id="rId4" tooltip="Государственный Эрмитаж"/>
              </a:rPr>
              <a:t>Государственный Эрмитаж</a:t>
            </a:r>
            <a:r>
              <a:rPr lang="ru-RU" sz="1400" dirty="0" smtClean="0"/>
              <a:t> (</a:t>
            </a:r>
            <a:r>
              <a:rPr lang="ru-RU" sz="1400" dirty="0" smtClean="0">
                <a:hlinkClick r:id="rId5" tooltip="Санкт-Петербург"/>
              </a:rPr>
              <a:t>Санкт-Петербург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60648"/>
            <a:ext cx="35638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Ива́н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Ива́нович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Шува́лов</a:t>
            </a:r>
            <a:r>
              <a:rPr lang="ru-RU" sz="2400" dirty="0" smtClean="0"/>
              <a:t> - </a:t>
            </a:r>
            <a:r>
              <a:rPr lang="ru-RU" sz="2400" dirty="0" smtClean="0">
                <a:hlinkClick r:id="rId6" tooltip="Россия"/>
              </a:rPr>
              <a:t>русский</a:t>
            </a:r>
            <a:r>
              <a:rPr lang="ru-RU" sz="2400" dirty="0" smtClean="0"/>
              <a:t> государственный деятель, </a:t>
            </a:r>
          </a:p>
          <a:p>
            <a:r>
              <a:rPr lang="ru-RU" sz="2400" dirty="0" smtClean="0"/>
              <a:t>генерал-адъютант (</a:t>
            </a:r>
            <a:r>
              <a:rPr lang="ru-RU" sz="2400" dirty="0" smtClean="0">
                <a:hlinkClick r:id="rId7" tooltip="1760"/>
              </a:rPr>
              <a:t>1760</a:t>
            </a:r>
            <a:r>
              <a:rPr lang="ru-RU" sz="2400" dirty="0" smtClean="0"/>
              <a:t>), фаворит императрицы </a:t>
            </a:r>
            <a:r>
              <a:rPr lang="ru-RU" sz="2400" dirty="0" smtClean="0">
                <a:hlinkClick r:id="rId8" tooltip="Елизавета Петровна"/>
              </a:rPr>
              <a:t>Елизаветы Петровны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9" tooltip="Меценат"/>
              </a:rPr>
              <a:t>меценат</a:t>
            </a:r>
            <a:r>
              <a:rPr lang="ru-RU" sz="2400" dirty="0" smtClean="0"/>
              <a:t>, основатель </a:t>
            </a:r>
            <a:r>
              <a:rPr lang="ru-RU" sz="2400" dirty="0" smtClean="0">
                <a:hlinkClick r:id="rId10" tooltip="Московский государственный университет имени М. В. Ломоносова"/>
              </a:rPr>
              <a:t>Московского университета</a:t>
            </a:r>
            <a:r>
              <a:rPr lang="ru-RU" sz="2400" dirty="0" smtClean="0"/>
              <a:t> и </a:t>
            </a:r>
            <a:r>
              <a:rPr lang="ru-RU" sz="2400" dirty="0" smtClean="0">
                <a:hlinkClick r:id="rId11" tooltip="Императорская Академия художеств"/>
              </a:rPr>
              <a:t>Петербургской Академии художеств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Член </a:t>
            </a:r>
            <a:r>
              <a:rPr lang="ru-RU" sz="2400" dirty="0" smtClean="0">
                <a:hlinkClick r:id="rId12" tooltip="Академия Российская"/>
              </a:rPr>
              <a:t>Российской академии</a:t>
            </a:r>
            <a:r>
              <a:rPr lang="ru-RU" sz="2400" dirty="0" smtClean="0"/>
              <a:t> (</a:t>
            </a:r>
            <a:r>
              <a:rPr lang="ru-RU" sz="2400" dirty="0" smtClean="0">
                <a:hlinkClick r:id="rId13" tooltip="1783"/>
              </a:rPr>
              <a:t>1783</a:t>
            </a:r>
            <a:r>
              <a:rPr lang="ru-RU" sz="2400" dirty="0" smtClean="0"/>
              <a:t>), </a:t>
            </a:r>
          </a:p>
          <a:p>
            <a:r>
              <a:rPr lang="ru-RU" sz="2400" dirty="0" smtClean="0"/>
              <a:t>один из создателей Академического словаря.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0072" y="620688"/>
            <a:ext cx="3600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 tooltip="1755 год"/>
              </a:rPr>
              <a:t>1755 года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— в день памяти святой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 tooltip="Татиана Римская"/>
              </a:rPr>
              <a:t>мученицы </a:t>
            </a:r>
            <a:r>
              <a:rPr lang="ru-RU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 tooltip="Татиана Римская"/>
              </a:rPr>
              <a:t>Татианы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и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в день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4" tooltip="Именины"/>
              </a:rPr>
              <a:t>именин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матери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5" tooltip="Шувалов, Иван Иванович"/>
              </a:rPr>
              <a:t>Ивана Шувалова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— русская императрица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 tooltip="Елизавета Петровна"/>
              </a:rPr>
              <a:t>Елизавета</a:t>
            </a:r>
            <a:endParaRPr lang="ru-RU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одобрила прошение Шувалова и подписала указ об открытии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7" tooltip="Московский государственный университет"/>
              </a:rPr>
              <a:t>Московского университета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124744"/>
            <a:ext cx="2592288" cy="411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09543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4340960"/>
            <a:ext cx="2021719" cy="251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32656"/>
            <a:ext cx="3779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Так случилось, что именно в Татьянин день,</a:t>
            </a:r>
          </a:p>
          <a:p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(12) 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25 января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1755 года, императрица Елизавета Петровна подписала указ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«Об учреждении Московского университета»,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и день (12) 25 января стал официальным университетским днем, в те времена он назывался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Днем основания Московского университета.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 тех пор 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Святая </a:t>
            </a:r>
            <a:r>
              <a:rPr lang="ru-RU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Татиана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считается покровительницей студентов.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Кстати, само древнее имя «</a:t>
            </a:r>
            <a:r>
              <a:rPr lang="ru-RU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4"/>
              </a:rPr>
              <a:t>Татиана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» в переводе с греческого означает «устроительница».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46413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57301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Сначала этот праздник отмечался только в </a:t>
            </a:r>
            <a:r>
              <a:rPr lang="ru-RU" sz="2400" dirty="0" smtClean="0">
                <a:hlinkClick r:id="rId2"/>
              </a:rPr>
              <a:t>Москве</a:t>
            </a:r>
            <a:r>
              <a:rPr lang="ru-RU" sz="2400" dirty="0" smtClean="0"/>
              <a:t> и отмечался очень пышно. По воспоминаниям очевидцев, ежегодное празднование Татьяниного дня было для Москвы настоящим событием.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96752"/>
            <a:ext cx="324848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20688"/>
            <a:ext cx="323339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260898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540613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4869160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Затем последовал Указ </a:t>
            </a:r>
            <a:r>
              <a:rPr lang="ru-RU" dirty="0" smtClean="0">
                <a:hlinkClick r:id="rId3"/>
              </a:rPr>
              <a:t>Николая I</a:t>
            </a:r>
            <a:r>
              <a:rPr lang="ru-RU" dirty="0" smtClean="0"/>
              <a:t>, в котором он распорядился праздновать не День открытия университета, а подписание акта о его учреждении. Так волей монарха появился студенческий праздник — День студентов. К тому же, с него начинались студенческие каникулы, и именно это событие студенческое братство всегда отмечало весело и шумно. </a:t>
            </a:r>
            <a:r>
              <a:rPr lang="ru-RU" b="1" dirty="0" smtClean="0"/>
              <a:t>Празднование «профессионального» дня студентов имело традиции и ритуал — устраивались торжественные акты с раздачей наград и речами.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8712968" cy="582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2348880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Указ президента России № 76 </a:t>
            </a:r>
          </a:p>
          <a:p>
            <a:pPr algn="ctr"/>
            <a:r>
              <a:rPr lang="ru-RU" sz="4000" dirty="0" smtClean="0"/>
              <a:t>от 25 января 2005 года </a:t>
            </a:r>
          </a:p>
          <a:p>
            <a:pPr algn="ctr"/>
            <a:r>
              <a:rPr lang="ru-RU" sz="4000" dirty="0" smtClean="0"/>
              <a:t>«О Дне российского студенчества» официально утвердил «профессиональный» праздник российских студентов.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89844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Несмотря на то, что история праздника своими корнями уходит в далекое прошлое, традиции сохранились и по сей день. Студенты как устраивали широкие гуляния более ста лет назад, так и в 21 веке предпочитают отмечать свой праздник шумно и весело. </a:t>
            </a:r>
          </a:p>
          <a:p>
            <a:r>
              <a:rPr lang="ru-RU" sz="2400" dirty="0" smtClean="0"/>
              <a:t>Кстати, в этот день квартальные даже чрезвычайно нетрезвых студентов не трогали. А если и приближались, то козыряли и осведомлялись: «Не нуждается ли господин студент в помощи?».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Впрочем, как известно, студент никогда не упустит шанс отдохнуть от учебы, — согласно народной мудрости, от бесконечного торжества его отвлекает лишь «горячее» сессионное время.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272</TotalTime>
  <Words>248</Words>
  <Application>Microsoft Office PowerPoint</Application>
  <PresentationFormat>Экран (4:3)</PresentationFormat>
  <Paragraphs>46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YakovlevaOV</cp:lastModifiedBy>
  <cp:revision>82</cp:revision>
  <dcterms:modified xsi:type="dcterms:W3CDTF">2012-01-24T11:56:55Z</dcterms:modified>
</cp:coreProperties>
</file>