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85" r:id="rId3"/>
    <p:sldId id="282" r:id="rId4"/>
    <p:sldId id="283" r:id="rId5"/>
    <p:sldId id="286" r:id="rId6"/>
    <p:sldId id="278" r:id="rId7"/>
    <p:sldId id="315" r:id="rId8"/>
    <p:sldId id="279" r:id="rId9"/>
    <p:sldId id="260" r:id="rId10"/>
    <p:sldId id="259" r:id="rId11"/>
    <p:sldId id="294" r:id="rId12"/>
    <p:sldId id="280" r:id="rId13"/>
    <p:sldId id="288" r:id="rId14"/>
    <p:sldId id="289" r:id="rId15"/>
    <p:sldId id="322" r:id="rId16"/>
    <p:sldId id="326" r:id="rId17"/>
    <p:sldId id="332" r:id="rId18"/>
    <p:sldId id="334" r:id="rId19"/>
    <p:sldId id="324" r:id="rId20"/>
    <p:sldId id="328" r:id="rId21"/>
    <p:sldId id="336" r:id="rId22"/>
    <p:sldId id="306" r:id="rId23"/>
    <p:sldId id="316" r:id="rId24"/>
    <p:sldId id="308" r:id="rId25"/>
    <p:sldId id="310" r:id="rId26"/>
    <p:sldId id="312" r:id="rId27"/>
    <p:sldId id="314" r:id="rId28"/>
    <p:sldId id="338" r:id="rId29"/>
    <p:sldId id="339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88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1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1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190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6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87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0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63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9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7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1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6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5%D1%82%D1%80%D0%B5%D0%BD%D0%BA%D0%BE,_%D0%93%D1%80%D0%B8%D0%B3%D0%BE%D1%80%D0%B8%D0%B9_%D0%90%D0%BB%D0%B5%D0%BA%D1%81%D0%B5%D0%B5%D0%B2%D0%B8%D1%87" TargetMode="External"/><Relationship Id="rId13" Type="http://schemas.openxmlformats.org/officeDocument/2006/relationships/hyperlink" Target="http://ru.wikipedia.org/wiki/%D0%94%D1%83%D1%82%D0%BE%D0%B2,_%D0%9F%D0%B5%D1%82%D1%80_%D0%94%D0%B0%D0%BD%D0%B8%D0%BB%D0%BE%D0%B2%D0%B8%D1%87" TargetMode="External"/><Relationship Id="rId18" Type="http://schemas.openxmlformats.org/officeDocument/2006/relationships/hyperlink" Target="http://ru.wikipedia.org/wiki/%D0%9C%D0%BE%D1%81%D0%BA%D0%B0%D0%BB%D0%B5%D0%BD%D0%BA%D0%BE,_%D0%98%D0%B2%D0%B0%D0%BD_%D0%92%D0%B0%D1%81%D0%B8%D0%BB%D1%8C%D0%B5%D0%B2%D0%B8%D1%87" TargetMode="External"/><Relationship Id="rId26" Type="http://schemas.openxmlformats.org/officeDocument/2006/relationships/hyperlink" Target="http://ru.wikipedia.org/wiki/%D0%A1%D0%B5%D0%BD%D0%B3%D0%B8%D1%80%D0%B1%D0%B0%D0%B5%D0%B2,_%D0%9C%D1%83%D1%81%D0%B0%D0%B1%D0%B5%D0%BA" TargetMode="External"/><Relationship Id="rId3" Type="http://schemas.openxmlformats.org/officeDocument/2006/relationships/hyperlink" Target="http://ru.wikipedia.org/wiki/%D0%94%D0%BE%D0%B1%D1%80%D0%BE%D0%B1%D0%B0%D0%B1%D0%B8%D0%BD,_%D0%98%D0%B2%D0%B0%D0%BD_%D0%95%D0%B2%D1%81%D1%82%D0%B0%D1%84%D1%8C%D0%B5%D0%B2%D0%B8%D1%87" TargetMode="External"/><Relationship Id="rId21" Type="http://schemas.openxmlformats.org/officeDocument/2006/relationships/hyperlink" Target="http://ru.wikipedia.org/wiki/%D0%A2%D0%B8%D0%BC%D0%BE%D1%84%D0%B5%D0%B5%D0%B2,_%D0%94%D0%BC%D0%B8%D1%82%D1%80%D0%B8%D0%B9_%D0%A4%D0%BE%D0%BC%D0%B8%D1%87" TargetMode="External"/><Relationship Id="rId7" Type="http://schemas.openxmlformats.org/officeDocument/2006/relationships/hyperlink" Target="http://ru.wikipedia.org/wiki/%D0%9A%D0%BE%D1%81%D0%B0%D0%B5%D0%B2,_%D0%90%D0%BB%D0%B8%D0%BA%D0%B1%D0%B0%D0%B9" TargetMode="External"/><Relationship Id="rId12" Type="http://schemas.openxmlformats.org/officeDocument/2006/relationships/hyperlink" Target="http://ru.wikipedia.org/wiki/%D0%A8%D0%B5%D0%BC%D1%8F%D0%BA%D0%B8%D0%BD,_%D0%93%D1%80%D0%B8%D0%B3%D0%BE%D1%80%D0%B8%D0%B9_%D0%9C%D0%B5%D0%BB%D0%B5%D0%BD%D1%82%D1%8C%D0%B5%D0%B2%D0%B8%D1%87" TargetMode="External"/><Relationship Id="rId17" Type="http://schemas.openxmlformats.org/officeDocument/2006/relationships/hyperlink" Target="http://ru.wikipedia.org/wiki/%D0%A8%D0%B0%D0%B4%D1%80%D0%B8%D0%BD,_%D0%98%D0%B2%D0%B0%D0%BD_%D0%94%D0%B5%D0%BC%D0%B8%D0%B4%D0%BE%D0%B2%D0%B8%D1%87" TargetMode="External"/><Relationship Id="rId25" Type="http://schemas.openxmlformats.org/officeDocument/2006/relationships/hyperlink" Target="http://ru.wikipedia.org/wiki/%D0%91%D0%B5%D0%B7%D1%80%D0%BE%D0%B4%D0%BD%D1%8B%D1%85,_%D0%93%D1%80%D0%B8%D0%B3%D0%BE%D1%80%D0%B8%D0%B9_%D0%9C%D0%B8%D1%85%D0%B5%D0%B5%D0%B2%D0%B8%D1%87" TargetMode="External"/><Relationship Id="rId2" Type="http://schemas.openxmlformats.org/officeDocument/2006/relationships/hyperlink" Target="http://ru.wikipedia.org/wiki/%D0%9A%D0%BB%D0%BE%D1%87%D0%BA%D0%BE%D0%B2,_%D0%92%D0%B0%D1%81%D0%B8%D0%BB%D0%B8%D0%B9_%D0%93%D0%B5%D0%BE%D1%80%D0%B3%D0%B8%D0%B5%D0%B2%D0%B8%D1%87" TargetMode="External"/><Relationship Id="rId16" Type="http://schemas.openxmlformats.org/officeDocument/2006/relationships/hyperlink" Target="http://ru.wikipedia.org/wiki/%D0%9A%D0%BE%D0%BD%D0%BA%D0%B8%D0%BD,_%D0%93%D1%80%D0%B8%D0%B3%D0%BE%D1%80%D0%B8%D0%B9_%D0%95%D1%84%D0%B8%D0%BC%D0%BE%D0%B2%D0%B8%D1%87" TargetMode="External"/><Relationship Id="rId20" Type="http://schemas.openxmlformats.org/officeDocument/2006/relationships/hyperlink" Target="http://ru.wikipedia.org/w/index.php?title=%D0%9A%D0%BE%D0%B6%D0%B5%D0%B1%D0%B5%D1%80%D0%B3%D0%B5%D0%BD%D0%BE%D0%B2,_%D0%94%D0%B0%D0%BD%D0%B8%D0%B8%D0%BB_%D0%90%D0%BB%D0%B5%D0%BA%D1%81%D0%B0%D0%BD%D0%B4%D1%80%D0%BE%D0%B2%D0%B8%D1%87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0%B8%D1%82%D0%B8%D0%BD,_%D0%93%D0%B0%D0%B2%D1%80%D0%B8%D0%B8%D0%BB_%D0%A1%D1%82%D0%B5%D0%BF%D0%B0%D0%BD%D0%BE%D0%B2%D0%B8%D1%87" TargetMode="External"/><Relationship Id="rId11" Type="http://schemas.openxmlformats.org/officeDocument/2006/relationships/hyperlink" Target="http://ru.wikipedia.org/wiki/%D0%9D%D0%B0%D1%82%D0%B0%D1%80%D0%BE%D0%B2,_%D0%98%D0%B2%D0%B0%D0%BD_%D0%9C%D0%BE%D0%B8%D1%81%D0%B5%D0%B5%D0%B2%D0%B8%D1%87" TargetMode="External"/><Relationship Id="rId24" Type="http://schemas.openxmlformats.org/officeDocument/2006/relationships/hyperlink" Target="http://ru.wikipedia.org/wiki/%D0%92%D0%B0%D1%81%D0%B8%D0%BB%D1%8C%D0%B5%D0%B2,_%D0%98%D0%BB%D0%BB%D0%B0%D1%80%D0%B8%D0%BE%D0%BD_%D0%A0%D0%BE%D0%BC%D0%B0%D0%BD%D0%BE%D0%B2%D0%B8%D1%87" TargetMode="External"/><Relationship Id="rId5" Type="http://schemas.openxmlformats.org/officeDocument/2006/relationships/hyperlink" Target="http://ru.wikipedia.org/wiki/%D0%9A%D1%80%D1%8E%D1%87%D0%BA%D0%BE%D0%B2,_%D0%90%D0%B1%D1%80%D0%B0%D0%BC_%D0%98%D0%B2%D0%B0%D0%BD%D0%BE%D0%B2%D0%B8%D1%87" TargetMode="External"/><Relationship Id="rId15" Type="http://schemas.openxmlformats.org/officeDocument/2006/relationships/hyperlink" Target="http://ru.wikipedia.org/wiki/%D0%A8%D0%BE%D0%BF%D0%BE%D0%BA%D0%BE%D0%B2,_%D0%94%D1%83%D0%B9%D1%88%D0%B5%D0%BD%D0%BA%D1%83%D0%BB" TargetMode="External"/><Relationship Id="rId23" Type="http://schemas.openxmlformats.org/officeDocument/2006/relationships/hyperlink" Target="http://ru.wikipedia.org/wiki/%D0%91%D0%BE%D0%BD%D0%B4%D0%B0%D1%80%D0%B5%D0%BD%D0%BA%D0%BE,_%D0%AF%D0%BA%D0%BE%D0%B2_%D0%90%D0%BB%D0%B5%D0%BA%D1%81%D0%B0%D0%BD%D0%B4%D1%80%D0%BE%D0%B2%D0%B8%D1%87" TargetMode="External"/><Relationship Id="rId28" Type="http://schemas.openxmlformats.org/officeDocument/2006/relationships/hyperlink" Target="http://ru.wikipedia.org/wiki/%D0%90%D0%BD%D0%B0%D0%BD%D1%8C%D0%B5%D0%B2,_%D0%9D%D0%B8%D0%BA%D0%BE%D0%BB%D0%B0%D0%B9_%D0%AF%D0%BA%D0%BE%D0%B2%D0%BB%D0%B5%D0%B2%D0%B8%D1%87" TargetMode="External"/><Relationship Id="rId10" Type="http://schemas.openxmlformats.org/officeDocument/2006/relationships/hyperlink" Target="http://ru.wikipedia.org/wiki/%D0%9A%D0%B0%D0%BB%D0%B5%D0%BD%D0%B8%D0%BA,_%D0%94%D0%BC%D0%B8%D1%82%D1%80%D0%B8%D0%B9_%D0%9C%D0%B8%D1%82%D1%80%D0%BE%D1%84%D0%B0%D0%BD%D0%BE%D0%B2%D0%B8%D1%87" TargetMode="External"/><Relationship Id="rId19" Type="http://schemas.openxmlformats.org/officeDocument/2006/relationships/hyperlink" Target="http://ru.wikipedia.org/wiki/%D0%95%D0%BC%D1%86%D0%BE%D0%B2,_%D0%9F%D1%91%D1%82%D1%80_%D0%9A%D1%83%D0%B7%D1%8C%D0%BC%D0%B8%D1%87" TargetMode="External"/><Relationship Id="rId4" Type="http://schemas.openxmlformats.org/officeDocument/2006/relationships/hyperlink" Target="http://ru.wikipedia.org/wiki/%D0%A8%D0%B5%D0%BF%D0%B5%D1%82%D0%BA%D0%BE%D0%B2,_%D0%98%D0%B2%D0%B0%D0%BD_%D0%90%D0%BB%D0%B5%D0%BA%D1%81%D0%B5%D0%B5%D0%B2%D0%B8%D1%87" TargetMode="External"/><Relationship Id="rId9" Type="http://schemas.openxmlformats.org/officeDocument/2006/relationships/hyperlink" Target="http://ru.wikipedia.org/wiki/%D0%95%D1%81%D0%B5%D0%B1%D1%83%D0%BB%D0%B0%D1%82%D0%BE%D0%B2,_%D0%9D%D1%83%D1%80%D1%81%D1%83%D1%82%D0%B1%D0%B0%D0%B9" TargetMode="External"/><Relationship Id="rId14" Type="http://schemas.openxmlformats.org/officeDocument/2006/relationships/hyperlink" Target="http://ru.wikipedia.org/wiki/%D0%9C%D0%B8%D1%82%D1%87%D0%B5%D0%BD%D0%BA%D0%BE,_%D0%9D%D0%B8%D0%BA%D0%B8%D1%82%D0%B0_%D0%90%D0%BD%D0%B4%D1%80%D0%B5%D0%B5%D0%B2%D0%B8%D1%87" TargetMode="External"/><Relationship Id="rId22" Type="http://schemas.openxmlformats.org/officeDocument/2006/relationships/hyperlink" Target="http://ru.wikipedia.org/wiki/%D0%A2%D1%80%D0%BE%D1%84%D0%B8%D0%BC%D0%BE%D0%B2,_%D0%9D%D0%B8%D0%BA%D0%BE%D0%BB%D0%B0%D0%B9_%D0%98%D0%B3%D0%BD%D0%B0%D1%82%D1%8C%D0%B5%D0%B2%D0%B8%D1%87" TargetMode="External"/><Relationship Id="rId27" Type="http://schemas.openxmlformats.org/officeDocument/2006/relationships/hyperlink" Target="http://ru.wikipedia.org/wiki/%D0%9C%D0%B0%D0%BA%D1%81%D0%B8%D0%BC%D0%BE%D0%B2,_%D0%9D%D0%B8%D0%BA%D0%BE%D0%BB%D0%B0%D0%B9_%D0%93%D0%BE%D1%80%D0%B4%D0%B5%D0%B5%D0%B2%D0%B8%D1%87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emorial_of_Heroes_Panfilovtsy_in_Moscow.jpg" TargetMode="External"/><Relationship Id="rId2" Type="http://schemas.openxmlformats.org/officeDocument/2006/relationships/hyperlink" Target="http://ru.wikipedia.org/wiki/%D0%9C%D0%BE%D1%81%D0%BA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533565" y="1147758"/>
            <a:ext cx="7533524" cy="25757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Подвиг </a:t>
            </a:r>
            <a:br>
              <a:rPr lang="ru-RU" dirty="0" smtClean="0"/>
            </a:br>
            <a:r>
              <a:rPr lang="ru-RU" dirty="0" smtClean="0"/>
              <a:t>героев - панфиловцев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21446984">
            <a:off x="4489922" y="458112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Выполнил: ученик 8 класса</a:t>
            </a:r>
          </a:p>
          <a:p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Маршавин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Дмитрий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Руководитель: учитель русского языка и литературы Тимина О.В.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4143380"/>
            <a:ext cx="8153400" cy="1500198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И.В. Панфилов обладал настолько высоким авторитетом среди личного состава, что бойцы дивизии сами называли себя панфиловцами.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дивизию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панфиловской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Панфилов Иван Василье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Панфилов Иван Василье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://files.pobeda.ru/images/191107_panfilov_2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0"/>
            <a:ext cx="5200648" cy="4005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14282" y="428605"/>
            <a:ext cx="8072494" cy="26432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«Врагу Москвы не сдадим, - писал И.В.Панфилов жене Марии Ивановне, - уничтожаем гада тысячами, сотни его танков. Дивизия бьется хорошо...».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Только с 20-го по 27-е октября 316-й стрелковой дивизией было подбито и сожжено 80 танков, уничтожено более девяти тысяч солдат и офицеров врага.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496"/>
            <a:ext cx="3286148" cy="249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71810"/>
            <a:ext cx="379430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495478" y="428604"/>
            <a:ext cx="3814904" cy="494598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утром 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ноября позиции панфиловцев подверглись бомбардировке с воздуха.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Еще не рассеялся дым от разрывов бомб, как на окопы бойцов двинулись цепи фашистских автоматчиков. Дружным огнем атака была отбита.</a:t>
            </a:r>
          </a:p>
          <a:p>
            <a:endParaRPr lang="ru-RU" dirty="0"/>
          </a:p>
        </p:txBody>
      </p:sp>
      <p:pic>
        <p:nvPicPr>
          <p:cNvPr id="7" name="Picture 2" descr="Картинка 2 из 17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762" y="470934"/>
            <a:ext cx="3891938" cy="495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351" y="142852"/>
            <a:ext cx="7796030" cy="1214446"/>
          </a:xfrm>
        </p:spPr>
        <p:txBody>
          <a:bodyPr/>
          <a:lstStyle/>
          <a:p>
            <a:r>
              <a:rPr lang="ru-R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недолгого затишья, на взятие высоты немцы бросили 30 танков - по 2 на брата.</a:t>
            </a:r>
            <a:endParaRPr lang="ru-RU" sz="22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495477" y="1285860"/>
            <a:ext cx="3816535" cy="40887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тогда Василий Клочков  произнёс: «Ребята!  Велика Россия, а  отступать некуда – </a:t>
            </a:r>
            <a:b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позади Москва!  «Понятно, товарищ  политрук» - ответили     солдаты. – «Москва!»</a:t>
            </a:r>
            <a:endParaRPr lang="ru-RU" sz="2200" dirty="0"/>
          </a:p>
        </p:txBody>
      </p:sp>
      <p:pic>
        <p:nvPicPr>
          <p:cNvPr id="9" name="Picture 4" descr="5688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357190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514350" y="500042"/>
            <a:ext cx="3816536" cy="48745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течение четырёх часов панфиловцы под шквальным огнем артиллерии и бомбёжками с воздуха сдерживали танки и пехоту врага. Они отразили несколько атак врага и уничтожили 18 танков из 50. Но большинство бойцов отряда погибли, остальные были тяжело ранены.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go3.imgsmail.ru/imgpreview?key=7a97538aaa75c0a5&amp;mb=imgdb_preview_158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1376" y="428604"/>
            <a:ext cx="3692018" cy="4929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514350" y="571480"/>
            <a:ext cx="7915302" cy="48031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Из воспоминаний Григория </a:t>
            </a:r>
            <a:r>
              <a:rPr lang="ru-RU" i="1" u="sng" dirty="0" err="1" smtClean="0">
                <a:latin typeface="Times New Roman" pitchFamily="18" charset="0"/>
                <a:cs typeface="Times New Roman" pitchFamily="18" charset="0"/>
              </a:rPr>
              <a:t>Мелентьевича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 Шемякина: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устоять, только выдержать, ведь позади – Москва, вся страна. Дрались как львы.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2000240"/>
            <a:ext cx="631396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357165"/>
            <a:ext cx="8229600" cy="271464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316-я показала себя настолько боеспособным и успешным воинским соединением, что 17 ноября 1941 года обрела статус гвардии и стала 8-й гвардейской. Сложилось так, что на следующий день генерал Панфилов погиб, но дивизия получила право сохранить его имя в своем названии. Такой чести в Советской Армии удостоилась  всего лишь  ещё одна дивизия — 25 гвардейская, носящая имя Чапаева.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000372"/>
            <a:ext cx="335758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5357826"/>
            <a:ext cx="8229600" cy="121444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Подвиг двадцати восьми героев панфиловцев стал одним из ярчайших символов битвы за Москву.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22-91.ru/upload/images/photo/54/b5/a99a5509477a94d2b2b932dc4c091353332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89"/>
            <a:ext cx="6357943" cy="5072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643937" cy="104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24 июля 1942 года всем 28 бойцам было присвоено звание Героя Советского Союза.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 tooltip="Клочков, Василий Георгиевич"/>
              </a:rPr>
              <a:t> </a:t>
            </a:r>
          </a:p>
          <a:p>
            <a:endParaRPr lang="ru-RU" sz="2000" u="sng" dirty="0">
              <a:latin typeface="Times New Roman" pitchFamily="18" charset="0"/>
              <a:cs typeface="Times New Roman" pitchFamily="18" charset="0"/>
              <a:hlinkClick r:id="rId2" tooltip="Клочков, Василий Георгиевич"/>
            </a:endParaRPr>
          </a:p>
          <a:p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" tooltip="Клочков, Василий Георгиевич"/>
              </a:rPr>
              <a:t>Вот их имена: Клочков Василий Георгиевич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3" tooltip="Добробабин, Иван Евстафьевич"/>
              </a:rPr>
              <a:t>Добробабин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 tooltip="Добробабин, Иван Евстафьевич"/>
              </a:rPr>
              <a:t> Иван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3" tooltip="Добробабин, Иван Евстафьевич"/>
              </a:rPr>
              <a:t>Евстафьевич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4" tooltip="Шепетков, Иван Алексеевич"/>
              </a:rPr>
              <a:t>Шепетков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4" tooltip="Шепетков, Иван Алексеевич"/>
              </a:rPr>
              <a:t> Иван Алексеевич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5" tooltip="Крючков, Абрам Иванович"/>
              </a:rPr>
              <a:t>Крючков Абрам Иванович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6" tooltip="Митин, Гавриил Степанович"/>
              </a:rPr>
              <a:t>Митин Гавриил Степанович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7" tooltip="Косаев, Аликбай"/>
              </a:rPr>
              <a:t>Касаев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7" tooltip="Косаев, Аликбай"/>
              </a:rPr>
              <a:t>Аликбай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8" tooltip="Петренко, Григорий Алексеевич"/>
              </a:rPr>
              <a:t>Петренко Григорий Алексеевич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9" tooltip="Есебулатов, Нурсутбай"/>
              </a:rPr>
              <a:t>Есибулатов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9" tooltip="Есебулатов, Нурсутбай"/>
              </a:rPr>
              <a:t>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9" tooltip="Есебулатов, Нурсутбай"/>
              </a:rPr>
              <a:t>Нарсутбай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10" tooltip="Каленик, Дмитрий Митрофанович"/>
              </a:rPr>
              <a:t>Калейников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10" tooltip="Каленик, Дмитрий Митрофанович"/>
              </a:rPr>
              <a:t> Дмитрий Митрофанович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11" tooltip="Натаров, Иван Моисеевич"/>
              </a:rPr>
              <a:t>Натаров Иван Моисеевич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12" tooltip="Шемякин, Григорий Мелентьевич"/>
              </a:rPr>
              <a:t>Шемякин Григорий Михайлович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13" tooltip="Дутов, Петр Данилович"/>
              </a:rPr>
              <a:t>Дутов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13" tooltip="Дутов, Петр Данилович"/>
              </a:rPr>
              <a:t> Петр Данилович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14" tooltip="Митченко, Никита Андреевич"/>
              </a:rPr>
              <a:t>Митченко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14" tooltip="Митченко, Никита Андреевич"/>
              </a:rPr>
              <a:t> Николай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15" tooltip="Шопоков, Дуйшенкул"/>
              </a:rPr>
              <a:t>Шапоков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15" tooltip="Шопоков, Дуйшенкул"/>
              </a:rPr>
              <a:t>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15" tooltip="Шопоков, Дуйшенкул"/>
              </a:rPr>
              <a:t>Душанкул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16" tooltip="Конкин, Григорий Ефимович"/>
              </a:rPr>
              <a:t>Конкин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16" tooltip="Конкин, Григорий Ефимович"/>
              </a:rPr>
              <a:t> Григорий Ефимович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17" tooltip="Шадрин, Иван Демидович"/>
              </a:rPr>
              <a:t>Шадрин Иван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17" tooltip="Шадрин, Иван Демидович"/>
              </a:rPr>
              <a:t>Демидович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18" tooltip="Москаленко, Иван Васильевич"/>
              </a:rPr>
              <a:t>Москаленко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18" tooltip="Москаленко, Иван Васильевич"/>
              </a:rPr>
              <a:t> Николай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19" tooltip="Емцов, Пётр Кузьмич"/>
              </a:rPr>
              <a:t>Емцов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19" tooltip="Емцов, Пётр Кузьмич"/>
              </a:rPr>
              <a:t> Петр Кузьмич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20" tooltip="Кожебергенов, Даниил Александрович (страница отсутствует)"/>
              </a:rPr>
              <a:t>Кужебергенов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0" tooltip="Кожебергенов, Даниил Александрович (страница отсутствует)"/>
              </a:rPr>
              <a:t> Даниил Александрович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1" tooltip="Тимофеев, Дмитрий Фомич"/>
              </a:rPr>
              <a:t>Тимофеев Дмитрий Фомич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2" tooltip="Трофимов, Николай Игнатьевич"/>
              </a:rPr>
              <a:t>Трофимов Николай Игнатьевич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3" tooltip="Бондаренко, Яков Александрович"/>
              </a:rPr>
              <a:t>Бондаренко Яков Александрович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4" tooltip="Васильев, Илларион Романович"/>
              </a:rPr>
              <a:t>Васильев Ларион Романович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Болотов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Николай, </a:t>
            </a: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5" tooltip="Безродных, Григорий Михеевич"/>
              </a:rPr>
              <a:t>Безродный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5" tooltip="Безродных, Григорий Михеевич"/>
              </a:rPr>
              <a:t>Григорий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26" tooltip="Сенгирбаев, Мусабек"/>
              </a:rPr>
              <a:t>Сенгирбаев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6" tooltip="Сенгирбаев, Мусабек"/>
              </a:rPr>
              <a:t> Мустафа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7" tooltip="Максимов, Николай Гордеевич"/>
              </a:rPr>
              <a:t>Максимов Николай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8" tooltip="Ананьев, Николай Яковлевич"/>
              </a:rPr>
              <a:t>Ананьев Николай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500043"/>
            <a:ext cx="7858180" cy="164307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Тогда еще не знали, шестеро из них – Тимофеев, Васильев, Шемякин, Шадрин,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Кожубергенов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Добробабин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– живы.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Они были ранены или контужены.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Панфиловцы закрыли живыми сердцами Москву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1" y="2143116"/>
            <a:ext cx="5668605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495478" y="357166"/>
            <a:ext cx="3814904" cy="501741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Важнейшим событием первого года Великой Отечественной войны стала историческая битва под Москвой. Гитлеровское командование делало особую ставку на захват столицы нашей Родины. На подступах к Москве были сосредоточены главные силы немецко-фашистской армии. </a:t>
            </a:r>
            <a:endParaRPr lang="ru-RU" dirty="0"/>
          </a:p>
        </p:txBody>
      </p:sp>
      <p:pic>
        <p:nvPicPr>
          <p:cNvPr id="7" name="Picture 3" descr="G:\БИТВА ПОД МОСКВОЙ\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3143272" cy="48358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14350" y="357167"/>
            <a:ext cx="7629550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При обороне  Москвы были и другие примеры мужества и героизма среди частей Красной армии, но именно подвиг героев-панфиловцев остался в истории и сыграл в годы войны исключительную Мобилизующую роль, о силе и мужестве героев ходили легенды.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claw.ru/a-man/3660-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00306"/>
            <a:ext cx="441781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143372" y="571481"/>
            <a:ext cx="4224130" cy="364333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Слова политрука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Клочкова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«Велика Россия, а отступать некуда. Позади Москва» можно было встретить почти в каждом музее войны.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Рисунок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5719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14351" y="142852"/>
            <a:ext cx="3629021" cy="523173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По-прежнему звучат в гимне Москвы строчки: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сердцах будут жить двадцать восемь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Самых храбрых твоих сынов»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57166"/>
            <a:ext cx="3357549" cy="503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357166"/>
            <a:ext cx="3571900" cy="507209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На братской могиле установлен памятник с надписью: "Высота 251. Здесь 16 ноября 1941 года, защищая Москву, сражались 28 героев-панфиловцев. Славные сыны нашего народа преградили дорогу 50 фашистским танкам. От имени сердца, от имени жизни повторяем: "Вечная слава героям!"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5294" y="428604"/>
            <a:ext cx="379716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5357826"/>
            <a:ext cx="8229600" cy="121444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Казахстане, на родине героев, им поставили монументы, а на месте боя воздвигли мемориал.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go4.imgsmail.ru/imgpreview?key=43ce590349f969c5&amp;mb=imgdb_preview_8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6858047" cy="513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1" y="357167"/>
            <a:ext cx="7797662" cy="1000131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 разъезда </a:t>
            </a:r>
            <a:r>
              <a:rPr lang="ru-RU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Дубосеково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расположен Мемориальный комплекс</a:t>
            </a:r>
          </a:p>
        </p:txBody>
      </p:sp>
      <p:pic>
        <p:nvPicPr>
          <p:cNvPr id="176132" name="Picture 4" descr="image_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4419600" cy="5029200"/>
          </a:xfrm>
          <a:prstGeom prst="rect">
            <a:avLst/>
          </a:prstGeom>
          <a:noFill/>
        </p:spPr>
      </p:pic>
      <p:pic>
        <p:nvPicPr>
          <p:cNvPr id="176133" name="Picture 5" descr="image_view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3434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00768"/>
            <a:ext cx="7797662" cy="4375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Мемориал Героям Панфиловцам  на одноимённой улице в </a:t>
            </a:r>
            <a:r>
              <a:rPr lang="ru-RU" sz="27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Москва"/>
              </a:rPr>
              <a:t>Москве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390050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upload.wikimedia.org/wikipedia/commons/thumb/5/5f/Memorial_of_Heroes_Panfilovtsy_in_Moscow.jpg/280px-Memorial_of_Heroes_Panfilovtsy_in_Moscow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71480"/>
            <a:ext cx="757242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2 из 2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285728"/>
            <a:ext cx="704414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5643578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Мемориал «Вечный огонь» в парке имени 28 гвардейцев-панфиловцев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428605"/>
            <a:ext cx="7796030" cy="250032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Битва под Москвой стала одним из решающих сражений и важнейшим событием первого года Великой Отечественной войны. Гитлер делал особую ставку на захват столицы СССР, но потерпел неудачу в попытке с ходу захватить ее.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428868"/>
            <a:ext cx="4357718" cy="29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514350" y="428605"/>
            <a:ext cx="7486674" cy="2214577"/>
          </a:xfrm>
        </p:spPr>
        <p:txBody>
          <a:bodyPr/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Бессмертный подвиг 28 героев-панфиловцев вошел в историю Великой Отечественной войны как замечательный пример героизма, стойкости, беззаветной любви советских людей к своей Родине.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3" descr="Рисунок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2500306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57158" y="500042"/>
            <a:ext cx="3973728" cy="487454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 сентября 1941 года фашистские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генералы отдали приказ о наступлении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Москву.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«Тайфун»-назвали фашисты план своего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наступления.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Тайфун-это сильный ветер,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стремительный  ураган.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495478" y="428604"/>
            <a:ext cx="3814904" cy="4945981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928670"/>
            <a:ext cx="3714776" cy="373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71472" y="500042"/>
            <a:ext cx="7797662" cy="885811"/>
          </a:xfrm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Ураганом стремились ворваться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Москву фашисты, обойти её с севера, с юга.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Scan000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428736"/>
            <a:ext cx="7358113" cy="3946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571480"/>
            <a:ext cx="4045166" cy="48031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16 ноября немецкие войска перешли в наступление, планируя разгромить советские части, окружить Москву и победоносно завершить кампанию 1941 года.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71546"/>
            <a:ext cx="3890410" cy="278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5"/>
            <a:ext cx="7811979" cy="1409162"/>
          </a:xfrm>
        </p:spPr>
        <p:txBody>
          <a:bodyPr/>
          <a:lstStyle/>
          <a:p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рубежей обороны столицы проходил у железнодорожного разъезда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Дубосеково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Он оказался на направлении главного удара гитлеровцев. Фашисты рассчитывали прорвать на этом участке нашу оборону, вырваться на Волоколамское шоссе и двинуться к Москве.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Картинка 18 из 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05623"/>
            <a:ext cx="5500694" cy="3170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214290"/>
            <a:ext cx="7796030" cy="21431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«Завтракать будем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волоколамске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а поужинаем в Москве», - рассчитывали немцы. Однако на этом шоссе стояла 316-я стрелковая дивизия, под командованием генерала И.В. Панфилова, против которого были сосредоточены более 350 танков противника.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7631384" cy="333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85801"/>
            <a:ext cx="7883417" cy="3028951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44" y="3929066"/>
            <a:ext cx="8167537" cy="1500198"/>
          </a:xfrm>
        </p:spPr>
        <p:txBody>
          <a:bodyPr>
            <a:normAutofit fontScale="25000" lnSpcReduction="20000"/>
          </a:bodyPr>
          <a:lstStyle/>
          <a:p>
            <a:pPr algn="just"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16 ноября 1941 года группа истребителей танков 1075-го стрелкового полка 316-й стрелковой дивизии генерала И.В.Панфилова совершила свой бессмертный подвиг. </a:t>
            </a:r>
          </a:p>
          <a:p>
            <a:pPr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28 героев-панфиловцев,  в рядах которых сражались представители многих национальностей, приняли на себя удар 50 вражеских танков.</a:t>
            </a:r>
          </a:p>
          <a:p>
            <a:endParaRPr lang="ru-RU" dirty="0"/>
          </a:p>
        </p:txBody>
      </p:sp>
      <p:pic>
        <p:nvPicPr>
          <p:cNvPr id="5" name="Picture 4" descr="Картинка 32 из 1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8959" y="285729"/>
            <a:ext cx="5937685" cy="357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29058" y="428604"/>
            <a:ext cx="47244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Панфилов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Иван Васильевич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 декабря 1892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–18 ноября 1941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Выдающийся советский военачальник, генерал-майор, Герой Советского Союза (1942 г., посмертно).</a:t>
            </a:r>
          </a:p>
          <a:p>
            <a:endParaRPr lang="ru-RU" dirty="0"/>
          </a:p>
        </p:txBody>
      </p:sp>
      <p:pic>
        <p:nvPicPr>
          <p:cNvPr id="26626" name="Picture 2" descr="Ivan Panfil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3588942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617</TotalTime>
  <Words>908</Words>
  <Application>Microsoft Office PowerPoint</Application>
  <PresentationFormat>Экран (4:3)</PresentationFormat>
  <Paragraphs>73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Impact</vt:lpstr>
      <vt:lpstr>Times New Roman</vt:lpstr>
      <vt:lpstr>Главное мероприятие</vt:lpstr>
      <vt:lpstr>Подвиг  героев - панфиловцев</vt:lpstr>
      <vt:lpstr>Презентация PowerPoint</vt:lpstr>
      <vt:lpstr>Презентация PowerPoint</vt:lpstr>
      <vt:lpstr>Ураганом стремились ворваться в Москву фашисты, обойти её с севера, с юга.</vt:lpstr>
      <vt:lpstr>Презентация PowerPoint</vt:lpstr>
      <vt:lpstr>       Один из рубежей обороны столицы проходил у железнодорожного разъезда Дубосеково. Он оказался на направлении главного удара гитлеровцев. Фашисты рассчитывали прорвать на этом участке нашу оборону, вырваться на Волоколамское шоссе и двинуться к Москве.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 недолгого затишья, на взятие высоты немцы бросили 30 танков - по 2 на брата.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разъезда Дубосеково расположен Мемориальный комплекс</vt:lpstr>
      <vt:lpstr>Мемориал Героям Панфиловцам  на одноимённой улице в Москве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Oksana</cp:lastModifiedBy>
  <cp:revision>62</cp:revision>
  <dcterms:modified xsi:type="dcterms:W3CDTF">2015-10-20T10:16:13Z</dcterms:modified>
</cp:coreProperties>
</file>