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E61F-E594-4D19-861A-55CADCA39B9C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59765-A280-4CEE-A696-36E99D95C4C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E61F-E594-4D19-861A-55CADCA39B9C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9765-A280-4CEE-A696-36E99D95C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E61F-E594-4D19-861A-55CADCA39B9C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9765-A280-4CEE-A696-36E99D95C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E61F-E594-4D19-861A-55CADCA39B9C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59765-A280-4CEE-A696-36E99D95C4C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E61F-E594-4D19-861A-55CADCA39B9C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59765-A280-4CEE-A696-36E99D95C4C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E61F-E594-4D19-861A-55CADCA39B9C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59765-A280-4CEE-A696-36E99D95C4C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E61F-E594-4D19-861A-55CADCA39B9C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59765-A280-4CEE-A696-36E99D95C4C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E61F-E594-4D19-861A-55CADCA39B9C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59765-A280-4CEE-A696-36E99D95C4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E61F-E594-4D19-861A-55CADCA39B9C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59765-A280-4CEE-A696-36E99D95C4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E61F-E594-4D19-861A-55CADCA39B9C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59765-A280-4CEE-A696-36E99D95C4C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E61F-E594-4D19-861A-55CADCA39B9C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59765-A280-4CEE-A696-36E99D95C4C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047E61F-E594-4D19-861A-55CADCA39B9C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4E59765-A280-4CEE-A696-36E99D95C4C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1916832"/>
            <a:ext cx="8568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cap="all" dirty="0" smtClean="0"/>
              <a:t>    ПРАКТИКУМ </a:t>
            </a:r>
            <a:r>
              <a:rPr lang="ru-RU" sz="4400" b="1" cap="all" dirty="0"/>
              <a:t>ПО </a:t>
            </a:r>
            <a:r>
              <a:rPr lang="ru-RU" sz="4400" b="1" cap="all" dirty="0" smtClean="0"/>
              <a:t>                </a:t>
            </a:r>
          </a:p>
          <a:p>
            <a:r>
              <a:rPr lang="ru-RU" sz="4400" b="1" cap="all" dirty="0"/>
              <a:t> </a:t>
            </a:r>
            <a:r>
              <a:rPr lang="ru-RU" sz="4400" b="1" cap="all" dirty="0" smtClean="0"/>
              <a:t>                       </a:t>
            </a:r>
            <a:r>
              <a:rPr lang="ru-RU" sz="4400" b="1" cap="all" dirty="0" smtClean="0"/>
              <a:t>ОРФОГРАФИИ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7182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Употребление Ь после шипящих</a:t>
            </a:r>
          </a:p>
          <a:p>
            <a:r>
              <a:rPr lang="ru-RU" sz="2400" dirty="0"/>
              <a:t>      </a:t>
            </a:r>
            <a:r>
              <a:rPr lang="ru-RU" sz="2400" dirty="0">
                <a:solidFill>
                  <a:srgbClr val="FFC000"/>
                </a:solidFill>
              </a:rPr>
              <a:t>После шипящих </a:t>
            </a:r>
            <a:r>
              <a:rPr lang="ru-RU" sz="2400" b="1" i="1" dirty="0">
                <a:solidFill>
                  <a:srgbClr val="FFC000"/>
                </a:solidFill>
              </a:rPr>
              <a:t>ж, ч, ш, щ </a:t>
            </a:r>
            <a:r>
              <a:rPr lang="ru-RU" sz="2400" dirty="0">
                <a:solidFill>
                  <a:srgbClr val="FFC000"/>
                </a:solidFill>
              </a:rPr>
              <a:t>буква Ь пишется: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1) в существительных ж. р. ед. ч.: </a:t>
            </a:r>
            <a:r>
              <a:rPr lang="ru-RU" sz="2400" i="1" dirty="0">
                <a:solidFill>
                  <a:srgbClr val="FFC000"/>
                </a:solidFill>
              </a:rPr>
              <a:t>речь,</a:t>
            </a:r>
            <a:r>
              <a:rPr lang="ru-RU" sz="2400" dirty="0">
                <a:solidFill>
                  <a:srgbClr val="FFC000"/>
                </a:solidFill>
              </a:rPr>
              <a:t> </a:t>
            </a:r>
            <a:r>
              <a:rPr lang="ru-RU" sz="2400" i="1" dirty="0">
                <a:solidFill>
                  <a:srgbClr val="FFC000"/>
                </a:solidFill>
              </a:rPr>
              <a:t>тишь, рожь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2) в повелительном наклонении глаголов: </a:t>
            </a:r>
            <a:r>
              <a:rPr lang="ru-RU" sz="2400" i="1" dirty="0">
                <a:solidFill>
                  <a:srgbClr val="FFC000"/>
                </a:solidFill>
              </a:rPr>
              <a:t>назначь, назначьте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3) в неопределенной форме глаголов: </a:t>
            </a:r>
            <a:r>
              <a:rPr lang="ru-RU" sz="2400" i="1" dirty="0">
                <a:solidFill>
                  <a:srgbClr val="FFC000"/>
                </a:solidFill>
              </a:rPr>
              <a:t>стричь, стричься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4) во 2-м л. ед. ч. глаголов наст. и буд. </a:t>
            </a:r>
            <a:r>
              <a:rPr lang="ru-RU" sz="2400" dirty="0" err="1">
                <a:solidFill>
                  <a:srgbClr val="FFC000"/>
                </a:solidFill>
              </a:rPr>
              <a:t>вр</a:t>
            </a:r>
            <a:r>
              <a:rPr lang="ru-RU" sz="2400" dirty="0">
                <a:solidFill>
                  <a:srgbClr val="FFC000"/>
                </a:solidFill>
              </a:rPr>
              <a:t>.: </a:t>
            </a:r>
            <a:r>
              <a:rPr lang="ru-RU" sz="2400" i="1" dirty="0">
                <a:solidFill>
                  <a:srgbClr val="FFC000"/>
                </a:solidFill>
              </a:rPr>
              <a:t>несешь, бросишь, несешься, бросишься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5) в наречиях: </a:t>
            </a:r>
            <a:r>
              <a:rPr lang="ru-RU" sz="2400" i="1" dirty="0">
                <a:solidFill>
                  <a:srgbClr val="FFC000"/>
                </a:solidFill>
              </a:rPr>
              <a:t>настежь, сплошь </a:t>
            </a:r>
            <a:r>
              <a:rPr lang="ru-RU" sz="2400" dirty="0">
                <a:solidFill>
                  <a:srgbClr val="FFC000"/>
                </a:solidFill>
              </a:rPr>
              <a:t>(</a:t>
            </a:r>
            <a:r>
              <a:rPr lang="ru-RU" sz="2400" dirty="0" err="1">
                <a:solidFill>
                  <a:srgbClr val="FFC000"/>
                </a:solidFill>
              </a:rPr>
              <a:t>искл</a:t>
            </a:r>
            <a:r>
              <a:rPr lang="ru-RU" sz="2400" dirty="0">
                <a:solidFill>
                  <a:srgbClr val="FFC000"/>
                </a:solidFill>
              </a:rPr>
              <a:t>.: </a:t>
            </a:r>
            <a:r>
              <a:rPr lang="ru-RU" sz="2400" i="1" dirty="0">
                <a:solidFill>
                  <a:srgbClr val="FFC000"/>
                </a:solidFill>
              </a:rPr>
              <a:t>уж, замуж, невтерпеж</a:t>
            </a:r>
            <a:r>
              <a:rPr lang="ru-RU" sz="2400" dirty="0">
                <a:solidFill>
                  <a:srgbClr val="FFC000"/>
                </a:solidFill>
              </a:rPr>
              <a:t>);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6) в частицах </a:t>
            </a:r>
            <a:r>
              <a:rPr lang="ru-RU" sz="2400" i="1" dirty="0">
                <a:solidFill>
                  <a:srgbClr val="FFC000"/>
                </a:solidFill>
              </a:rPr>
              <a:t>лишь, ишь, вишь, бишь.</a:t>
            </a:r>
            <a:r>
              <a:rPr lang="ru-RU" sz="2400" dirty="0">
                <a:solidFill>
                  <a:srgbClr val="FFC000"/>
                </a:solidFill>
              </a:rPr>
              <a:t/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</a:t>
            </a:r>
            <a:r>
              <a:rPr lang="ru-RU" sz="2400" b="1" dirty="0">
                <a:solidFill>
                  <a:srgbClr val="FFC000"/>
                </a:solidFill>
              </a:rPr>
              <a:t>Запомните: </a:t>
            </a:r>
            <a:r>
              <a:rPr lang="ru-RU" sz="2400" dirty="0">
                <a:solidFill>
                  <a:srgbClr val="FFC000"/>
                </a:solidFill>
              </a:rPr>
              <a:t>на конце слова после шипящих Ь не пи­шется: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1) в сущ. м. р. </a:t>
            </a:r>
            <a:r>
              <a:rPr lang="ru-RU" sz="2400" i="1" dirty="0">
                <a:solidFill>
                  <a:srgbClr val="FFC000"/>
                </a:solidFill>
              </a:rPr>
              <a:t>врач, плащ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2) в форме род. п. мн. ч.: </a:t>
            </a:r>
            <a:r>
              <a:rPr lang="ru-RU" sz="2400" i="1" dirty="0">
                <a:solidFill>
                  <a:srgbClr val="FFC000"/>
                </a:solidFill>
              </a:rPr>
              <a:t>пастбищ, афиш; туч, дач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3) в кратких формах прил.: </a:t>
            </a:r>
            <a:r>
              <a:rPr lang="ru-RU" sz="2400" i="1" dirty="0">
                <a:solidFill>
                  <a:srgbClr val="FFC000"/>
                </a:solidFill>
              </a:rPr>
              <a:t>могуч, хорош.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52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345" y="332656"/>
            <a:ext cx="857519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 </a:t>
            </a:r>
            <a:r>
              <a:rPr lang="ru-RU" sz="3200" dirty="0">
                <a:solidFill>
                  <a:srgbClr val="FF0000"/>
                </a:solidFill>
              </a:rPr>
              <a:t>Перепишите, вставляя вместо точек, где необходимо, букв­у </a:t>
            </a:r>
            <a:r>
              <a:rPr lang="ru-RU" sz="3200" i="1" dirty="0">
                <a:solidFill>
                  <a:srgbClr val="FF0000"/>
                </a:solidFill>
              </a:rPr>
              <a:t>ь. </a:t>
            </a:r>
            <a:r>
              <a:rPr lang="ru-RU" sz="3200" dirty="0">
                <a:solidFill>
                  <a:srgbClr val="FF0000"/>
                </a:solidFill>
              </a:rPr>
              <a:t>Объясните правописание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3200" dirty="0" err="1" smtClean="0"/>
              <a:t>Обжеч</a:t>
            </a:r>
            <a:r>
              <a:rPr lang="ru-RU" sz="3200" dirty="0"/>
              <a:t>... кирпич..., </a:t>
            </a:r>
            <a:r>
              <a:rPr lang="ru-RU" sz="3200" dirty="0" err="1"/>
              <a:t>подстрич</a:t>
            </a:r>
            <a:r>
              <a:rPr lang="ru-RU" sz="3200" dirty="0"/>
              <a:t>... акацию, </a:t>
            </a:r>
            <a:r>
              <a:rPr lang="ru-RU" sz="3200" dirty="0" err="1"/>
              <a:t>береч</a:t>
            </a:r>
            <a:r>
              <a:rPr lang="ru-RU" sz="3200" dirty="0"/>
              <a:t>... горючее, </a:t>
            </a:r>
            <a:r>
              <a:rPr lang="ru-RU" sz="3200" dirty="0" err="1"/>
              <a:t>подбереш</a:t>
            </a:r>
            <a:r>
              <a:rPr lang="ru-RU" sz="3200" dirty="0"/>
              <a:t>... факты, </a:t>
            </a:r>
            <a:r>
              <a:rPr lang="ru-RU" sz="3200" dirty="0" err="1"/>
              <a:t>достан</a:t>
            </a:r>
            <a:r>
              <a:rPr lang="ru-RU" sz="3200" dirty="0"/>
              <a:t>... багаж..., </a:t>
            </a:r>
            <a:r>
              <a:rPr lang="ru-RU" sz="3200" dirty="0" err="1"/>
              <a:t>отреж</a:t>
            </a:r>
            <a:r>
              <a:rPr lang="ru-RU" sz="3200" dirty="0"/>
              <a:t>... хлеба, дверь </a:t>
            </a:r>
            <a:r>
              <a:rPr lang="ru-RU" sz="3200" dirty="0" err="1"/>
              <a:t>настеж</a:t>
            </a:r>
            <a:r>
              <a:rPr lang="ru-RU" sz="3200" dirty="0"/>
              <a:t>..., </a:t>
            </a:r>
            <a:r>
              <a:rPr lang="ru-RU" sz="3200" dirty="0" err="1"/>
              <a:t>гореч</a:t>
            </a:r>
            <a:r>
              <a:rPr lang="ru-RU" sz="3200" dirty="0"/>
              <a:t>... микстуры, следы пожарищ..., крыши дач..., созревает рож..., жду новых встреч..., юноша горяч..., </a:t>
            </a:r>
            <a:r>
              <a:rPr lang="ru-RU" sz="3200" dirty="0" err="1"/>
              <a:t>выходиш</a:t>
            </a:r>
            <a:r>
              <a:rPr lang="ru-RU" sz="3200" dirty="0"/>
              <a:t>... замуж..., малыш... похож... на отц­а, </a:t>
            </a:r>
            <a:r>
              <a:rPr lang="ru-RU" sz="3200" dirty="0" err="1"/>
              <a:t>стрич</a:t>
            </a:r>
            <a:r>
              <a:rPr lang="ru-RU" sz="3200" dirty="0"/>
              <a:t>... овец, наш выигрыш..., ненужная вещ..., хороший товарищ..., булатный меч..., </a:t>
            </a:r>
            <a:r>
              <a:rPr lang="ru-RU" sz="3200" dirty="0" err="1"/>
              <a:t>будеш</a:t>
            </a:r>
            <a:r>
              <a:rPr lang="ru-RU" sz="3200" dirty="0"/>
              <a:t>... </a:t>
            </a:r>
            <a:r>
              <a:rPr lang="ru-RU" sz="3200" dirty="0" err="1"/>
              <a:t>печ</a:t>
            </a:r>
            <a:r>
              <a:rPr lang="ru-RU" sz="3200" dirty="0"/>
              <a:t>... пироги.</a:t>
            </a:r>
          </a:p>
        </p:txBody>
      </p:sp>
    </p:spTree>
    <p:extLst>
      <p:ext uri="{BB962C8B-B14F-4D97-AF65-F5344CB8AC3E}">
        <p14:creationId xmlns:p14="http://schemas.microsoft.com/office/powerpoint/2010/main" val="319923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476672"/>
            <a:ext cx="8496944" cy="59766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/>
            </a:r>
            <a:br>
              <a:rPr lang="ru-RU" sz="2400" b="1" dirty="0" smtClean="0">
                <a:solidFill>
                  <a:srgbClr val="FFC000"/>
                </a:solidFill>
              </a:rPr>
            </a:br>
            <a:r>
              <a:rPr lang="ru-RU" sz="2400" b="1" dirty="0">
                <a:solidFill>
                  <a:srgbClr val="FFC000"/>
                </a:solidFill>
              </a:rPr>
              <a:t/>
            </a:r>
            <a:br>
              <a:rPr lang="ru-RU" sz="2400" b="1" dirty="0">
                <a:solidFill>
                  <a:srgbClr val="FFC000"/>
                </a:solidFill>
              </a:rPr>
            </a:br>
            <a:r>
              <a:rPr lang="ru-RU" sz="2400" b="1" dirty="0" smtClean="0">
                <a:solidFill>
                  <a:srgbClr val="FFC000"/>
                </a:solidFill>
              </a:rPr>
              <a:t/>
            </a:r>
            <a:br>
              <a:rPr lang="ru-RU" sz="2400" b="1" dirty="0" smtClean="0">
                <a:solidFill>
                  <a:srgbClr val="FFC000"/>
                </a:solidFill>
              </a:rPr>
            </a:br>
            <a:r>
              <a:rPr lang="ru-RU" sz="2400" b="1" dirty="0">
                <a:solidFill>
                  <a:srgbClr val="FFC000"/>
                </a:solidFill>
              </a:rPr>
              <a:t/>
            </a:r>
            <a:br>
              <a:rPr lang="ru-RU" sz="2400" b="1" dirty="0">
                <a:solidFill>
                  <a:srgbClr val="FFC000"/>
                </a:solidFill>
              </a:rPr>
            </a:br>
            <a:r>
              <a:rPr lang="ru-RU" sz="2400" b="1" dirty="0" smtClean="0">
                <a:solidFill>
                  <a:srgbClr val="FFC000"/>
                </a:solidFill>
              </a:rPr>
              <a:t/>
            </a:r>
            <a:br>
              <a:rPr lang="ru-RU" sz="2400" b="1" dirty="0" smtClean="0">
                <a:solidFill>
                  <a:srgbClr val="FFC000"/>
                </a:solidFill>
              </a:rPr>
            </a:br>
            <a:r>
              <a:rPr lang="ru-RU" sz="2400" b="1" dirty="0">
                <a:solidFill>
                  <a:srgbClr val="FFC000"/>
                </a:solidFill>
              </a:rPr>
              <a:t/>
            </a:r>
            <a:br>
              <a:rPr lang="ru-RU" sz="2400" b="1" dirty="0">
                <a:solidFill>
                  <a:srgbClr val="FFC000"/>
                </a:solidFill>
              </a:rPr>
            </a:br>
            <a:r>
              <a:rPr lang="ru-RU" sz="2400" b="1" dirty="0" smtClean="0">
                <a:solidFill>
                  <a:srgbClr val="FFC000"/>
                </a:solidFill>
              </a:rPr>
              <a:t/>
            </a:r>
            <a:br>
              <a:rPr lang="ru-RU" sz="2400" b="1" dirty="0" smtClean="0">
                <a:solidFill>
                  <a:srgbClr val="FFC000"/>
                </a:solidFill>
              </a:rPr>
            </a:br>
            <a:r>
              <a:rPr lang="ru-RU" sz="2400" b="1" dirty="0">
                <a:solidFill>
                  <a:srgbClr val="FFC000"/>
                </a:solidFill>
              </a:rPr>
              <a:t/>
            </a:r>
            <a:br>
              <a:rPr lang="ru-RU" sz="2400" b="1" dirty="0">
                <a:solidFill>
                  <a:srgbClr val="FFC000"/>
                </a:solidFill>
              </a:rPr>
            </a:br>
            <a:r>
              <a:rPr lang="ru-RU" sz="2400" b="1" dirty="0" smtClean="0">
                <a:solidFill>
                  <a:srgbClr val="FFC000"/>
                </a:solidFill>
              </a:rPr>
              <a:t>Правописание </a:t>
            </a:r>
            <a:r>
              <a:rPr lang="ru-RU" sz="2400" b="1" dirty="0">
                <a:solidFill>
                  <a:srgbClr val="FFC000"/>
                </a:solidFill>
              </a:rPr>
              <a:t>гласных после шипящих и Ц</a:t>
            </a:r>
            <a:br>
              <a:rPr lang="ru-RU" sz="2400" b="1" dirty="0">
                <a:solidFill>
                  <a:srgbClr val="FFC000"/>
                </a:solidFill>
              </a:rPr>
            </a:br>
            <a:r>
              <a:rPr lang="ru-RU" sz="2400" b="1" dirty="0">
                <a:solidFill>
                  <a:srgbClr val="FFC000"/>
                </a:solidFill>
              </a:rPr>
              <a:t>Буквы А, И, У после шипящих; буквы Ы, И после </a:t>
            </a:r>
            <a:r>
              <a:rPr lang="ru-RU" sz="2400" b="1" dirty="0" smtClean="0">
                <a:solidFill>
                  <a:srgbClr val="FFC000"/>
                </a:solidFill>
              </a:rPr>
              <a:t>Ц</a:t>
            </a:r>
            <a:br>
              <a:rPr lang="ru-RU" sz="2400" b="1" dirty="0" smtClean="0">
                <a:solidFill>
                  <a:srgbClr val="FFC000"/>
                </a:solidFill>
              </a:rPr>
            </a:br>
            <a:r>
              <a:rPr lang="ru-RU" sz="2400" b="1" dirty="0">
                <a:solidFill>
                  <a:srgbClr val="FFC000"/>
                </a:solidFill>
              </a:rPr>
              <a:t/>
            </a:r>
            <a:br>
              <a:rPr lang="ru-RU" sz="2400" b="1" dirty="0">
                <a:solidFill>
                  <a:srgbClr val="FFC000"/>
                </a:solidFill>
              </a:rPr>
            </a:br>
            <a:r>
              <a:rPr lang="ru-RU" sz="2400" b="1" dirty="0">
                <a:solidFill>
                  <a:srgbClr val="FFC000"/>
                </a:solidFill>
              </a:rPr>
              <a:t/>
            </a:r>
            <a:br>
              <a:rPr lang="ru-RU" sz="2400" b="1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</a:t>
            </a:r>
            <a:r>
              <a:rPr lang="ru-RU" sz="2400" dirty="0" smtClean="0">
                <a:solidFill>
                  <a:srgbClr val="FFC000"/>
                </a:solidFill>
              </a:rPr>
              <a:t/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1</a:t>
            </a:r>
            <a:r>
              <a:rPr lang="ru-RU" sz="2400" dirty="0">
                <a:solidFill>
                  <a:srgbClr val="FFC000"/>
                </a:solidFill>
              </a:rPr>
              <a:t>. После шипящих пишутся буквы </a:t>
            </a:r>
            <a:r>
              <a:rPr lang="ru-RU" sz="2400" i="1" dirty="0">
                <a:solidFill>
                  <a:srgbClr val="FFC000"/>
                </a:solidFill>
              </a:rPr>
              <a:t>а, и, у</a:t>
            </a:r>
            <a:r>
              <a:rPr lang="ru-RU" sz="2400" dirty="0">
                <a:solidFill>
                  <a:srgbClr val="FFC000"/>
                </a:solidFill>
              </a:rPr>
              <a:t> (и не пишутся </a:t>
            </a:r>
            <a:r>
              <a:rPr lang="ru-RU" sz="2400" i="1" dirty="0">
                <a:solidFill>
                  <a:srgbClr val="FFC000"/>
                </a:solidFill>
              </a:rPr>
              <a:t>я, ы, ю</a:t>
            </a:r>
            <a:r>
              <a:rPr lang="ru-RU" sz="2400" dirty="0">
                <a:solidFill>
                  <a:srgbClr val="FFC000"/>
                </a:solidFill>
              </a:rPr>
              <a:t>), например: </a:t>
            </a:r>
            <a:r>
              <a:rPr lang="ru-RU" sz="2400" i="1" dirty="0">
                <a:solidFill>
                  <a:srgbClr val="FFC000"/>
                </a:solidFill>
              </a:rPr>
              <a:t>чай, площадка, жить, шить, чудо, щука. </a:t>
            </a:r>
            <a:r>
              <a:rPr lang="ru-RU" sz="2400" dirty="0">
                <a:solidFill>
                  <a:srgbClr val="FFC000"/>
                </a:solidFill>
              </a:rPr>
              <a:t>Исключение:</a:t>
            </a:r>
            <a:r>
              <a:rPr lang="ru-RU" sz="2400" i="1" dirty="0">
                <a:solidFill>
                  <a:srgbClr val="FFC000"/>
                </a:solidFill>
              </a:rPr>
              <a:t> жюри, брошюра, </a:t>
            </a:r>
            <a:r>
              <a:rPr lang="ru-RU" sz="2400" i="1" dirty="0" smtClean="0">
                <a:solidFill>
                  <a:srgbClr val="FFC000"/>
                </a:solidFill>
              </a:rPr>
              <a:t>парашют</a:t>
            </a:r>
            <a:br>
              <a:rPr lang="ru-RU" sz="2400" i="1" dirty="0" smtClean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2. После </a:t>
            </a:r>
            <a:r>
              <a:rPr lang="ru-RU" sz="2400" i="1" dirty="0">
                <a:solidFill>
                  <a:srgbClr val="FFC000"/>
                </a:solidFill>
              </a:rPr>
              <a:t>ц</a:t>
            </a:r>
            <a:r>
              <a:rPr lang="ru-RU" sz="2400" dirty="0">
                <a:solidFill>
                  <a:srgbClr val="FFC000"/>
                </a:solidFill>
              </a:rPr>
              <a:t> буква </a:t>
            </a:r>
            <a:r>
              <a:rPr lang="ru-RU" sz="2400" i="1" dirty="0">
                <a:solidFill>
                  <a:srgbClr val="FFC000"/>
                </a:solidFill>
              </a:rPr>
              <a:t>ы</a:t>
            </a:r>
            <a:r>
              <a:rPr lang="ru-RU" sz="2400" dirty="0">
                <a:solidFill>
                  <a:srgbClr val="FFC000"/>
                </a:solidFill>
              </a:rPr>
              <a:t> пишется в следующих случаях: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а) в окончаниях слов </a:t>
            </a:r>
            <a:r>
              <a:rPr lang="ru-RU" sz="2400" i="1" dirty="0">
                <a:solidFill>
                  <a:srgbClr val="FFC000"/>
                </a:solidFill>
              </a:rPr>
              <a:t>(щипцы, улицы, смуглолицый) </a:t>
            </a:r>
            <a:r>
              <a:rPr lang="ru-RU" sz="2400" dirty="0">
                <a:solidFill>
                  <a:srgbClr val="FFC000"/>
                </a:solidFill>
              </a:rPr>
              <a:t>и в суффиксе </a:t>
            </a:r>
            <a:r>
              <a:rPr lang="ru-RU" sz="2400" i="1" dirty="0">
                <a:solidFill>
                  <a:srgbClr val="FFC000"/>
                </a:solidFill>
              </a:rPr>
              <a:t>-</a:t>
            </a:r>
            <a:r>
              <a:rPr lang="ru-RU" sz="2400" i="1" dirty="0" err="1">
                <a:solidFill>
                  <a:srgbClr val="FFC000"/>
                </a:solidFill>
              </a:rPr>
              <a:t>ын</a:t>
            </a:r>
            <a:r>
              <a:rPr lang="ru-RU" sz="2400" i="1" dirty="0">
                <a:solidFill>
                  <a:srgbClr val="FFC000"/>
                </a:solidFill>
              </a:rPr>
              <a:t> (сестрицын)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б) в словах </a:t>
            </a:r>
            <a:r>
              <a:rPr lang="ru-RU" sz="2400" i="1" dirty="0">
                <a:solidFill>
                  <a:srgbClr val="FFC000"/>
                </a:solidFill>
              </a:rPr>
              <a:t>цыган, цыпленок, на цыпочках, цыц </a:t>
            </a:r>
            <a:r>
              <a:rPr lang="ru-RU" sz="2400" dirty="0">
                <a:solidFill>
                  <a:srgbClr val="FFC000"/>
                </a:solidFill>
              </a:rPr>
              <a:t>и в образованны­х от них словах </a:t>
            </a:r>
            <a:r>
              <a:rPr lang="ru-RU" sz="2400" i="1" dirty="0">
                <a:solidFill>
                  <a:srgbClr val="FFC000"/>
                </a:solidFill>
              </a:rPr>
              <a:t>(цыганский, цыкнуть).</a:t>
            </a:r>
            <a:r>
              <a:rPr lang="ru-RU" sz="2400" dirty="0">
                <a:solidFill>
                  <a:srgbClr val="FFC000"/>
                </a:solidFill>
              </a:rPr>
              <a:t/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В остальных случаях после буквы </a:t>
            </a:r>
            <a:r>
              <a:rPr lang="ru-RU" sz="2400" i="1" dirty="0">
                <a:solidFill>
                  <a:srgbClr val="FFC000"/>
                </a:solidFill>
              </a:rPr>
              <a:t>ц</a:t>
            </a:r>
            <a:r>
              <a:rPr lang="ru-RU" sz="2400" dirty="0">
                <a:solidFill>
                  <a:srgbClr val="FFC000"/>
                </a:solidFill>
              </a:rPr>
              <a:t> пишется </a:t>
            </a:r>
            <a:r>
              <a:rPr lang="ru-RU" sz="2400" i="1" dirty="0">
                <a:solidFill>
                  <a:srgbClr val="FFC000"/>
                </a:solidFill>
              </a:rPr>
              <a:t>и</a:t>
            </a:r>
            <a:r>
              <a:rPr lang="ru-RU" sz="2400" dirty="0">
                <a:solidFill>
                  <a:srgbClr val="FFC000"/>
                </a:solidFill>
              </a:rPr>
              <a:t> (например, </a:t>
            </a:r>
            <a:r>
              <a:rPr lang="ru-RU" sz="2400" i="1" dirty="0">
                <a:solidFill>
                  <a:srgbClr val="FFC000"/>
                </a:solidFill>
              </a:rPr>
              <a:t>традиция, панцирь, цитата, цирюльник).</a:t>
            </a:r>
            <a:r>
              <a:rPr lang="ru-RU" sz="2400" dirty="0">
                <a:solidFill>
                  <a:srgbClr val="FFC000"/>
                </a:solidFill>
              </a:rPr>
              <a:t/>
            </a:r>
            <a:br>
              <a:rPr lang="ru-RU" sz="2400" dirty="0">
                <a:solidFill>
                  <a:srgbClr val="FFC000"/>
                </a:solidFill>
              </a:rPr>
            </a:b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40488" cy="17526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97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 </a:t>
            </a:r>
            <a:r>
              <a:rPr lang="ru-RU" sz="3200" dirty="0">
                <a:solidFill>
                  <a:srgbClr val="FF0000"/>
                </a:solidFill>
              </a:rPr>
              <a:t>Перепишите, вставляя пропущенные буквы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</a:p>
          <a:p>
            <a:endParaRPr lang="ru-RU" sz="3200" dirty="0">
              <a:solidFill>
                <a:srgbClr val="FF0000"/>
              </a:solidFill>
            </a:endParaRPr>
          </a:p>
          <a:p>
            <a:r>
              <a:rPr lang="ru-RU" sz="3200" dirty="0"/>
              <a:t>     </a:t>
            </a:r>
            <a:r>
              <a:rPr lang="ru-RU" sz="3200" dirty="0">
                <a:solidFill>
                  <a:srgbClr val="FFC000"/>
                </a:solidFill>
              </a:rPr>
              <a:t> Щ...</a:t>
            </a:r>
            <a:r>
              <a:rPr lang="ru-RU" sz="3200" dirty="0" err="1">
                <a:solidFill>
                  <a:srgbClr val="FFC000"/>
                </a:solidFill>
              </a:rPr>
              <a:t>риться</a:t>
            </a:r>
            <a:r>
              <a:rPr lang="ru-RU" sz="3200" dirty="0">
                <a:solidFill>
                  <a:srgbClr val="FFC000"/>
                </a:solidFill>
              </a:rPr>
              <a:t> от солнца, ч...</a:t>
            </a:r>
            <a:r>
              <a:rPr lang="ru-RU" sz="3200" dirty="0" err="1">
                <a:solidFill>
                  <a:srgbClr val="FFC000"/>
                </a:solidFill>
              </a:rPr>
              <a:t>шка</a:t>
            </a:r>
            <a:r>
              <a:rPr lang="ru-RU" sz="3200" dirty="0">
                <a:solidFill>
                  <a:srgbClr val="FFC000"/>
                </a:solidFill>
              </a:rPr>
              <a:t> кофе, ч...</a:t>
            </a:r>
            <a:r>
              <a:rPr lang="ru-RU" sz="3200" dirty="0" err="1">
                <a:solidFill>
                  <a:srgbClr val="FFC000"/>
                </a:solidFill>
              </a:rPr>
              <a:t>десное</a:t>
            </a:r>
            <a:r>
              <a:rPr lang="ru-RU" sz="3200" dirty="0">
                <a:solidFill>
                  <a:srgbClr val="FFC000"/>
                </a:solidFill>
              </a:rPr>
              <a:t> утро, радостное ч...</a:t>
            </a:r>
            <a:r>
              <a:rPr lang="ru-RU" sz="3200" dirty="0" err="1">
                <a:solidFill>
                  <a:srgbClr val="FFC000"/>
                </a:solidFill>
              </a:rPr>
              <a:t>вство</a:t>
            </a:r>
            <a:r>
              <a:rPr lang="ru-RU" sz="3200" dirty="0">
                <a:solidFill>
                  <a:srgbClr val="FFC000"/>
                </a:solidFill>
              </a:rPr>
              <a:t>, ш...</a:t>
            </a:r>
            <a:r>
              <a:rPr lang="ru-RU" sz="3200" dirty="0" err="1">
                <a:solidFill>
                  <a:srgbClr val="FFC000"/>
                </a:solidFill>
              </a:rPr>
              <a:t>рь</a:t>
            </a:r>
            <a:r>
              <a:rPr lang="ru-RU" sz="3200" dirty="0">
                <a:solidFill>
                  <a:srgbClr val="FFC000"/>
                </a:solidFill>
              </a:rPr>
              <a:t> полей, моя ж...</a:t>
            </a:r>
            <a:r>
              <a:rPr lang="ru-RU" sz="3200" dirty="0" err="1">
                <a:solidFill>
                  <a:srgbClr val="FFC000"/>
                </a:solidFill>
              </a:rPr>
              <a:t>знь</a:t>
            </a:r>
            <a:r>
              <a:rPr lang="ru-RU" sz="3200" dirty="0">
                <a:solidFill>
                  <a:srgbClr val="FFC000"/>
                </a:solidFill>
              </a:rPr>
              <a:t>, </a:t>
            </a:r>
            <a:r>
              <a:rPr lang="ru-RU" sz="3200" dirty="0" err="1">
                <a:solidFill>
                  <a:srgbClr val="FFC000"/>
                </a:solidFill>
              </a:rPr>
              <a:t>дощ</a:t>
            </a:r>
            <a:r>
              <a:rPr lang="ru-RU" sz="3200" dirty="0">
                <a:solidFill>
                  <a:srgbClr val="FFC000"/>
                </a:solidFill>
              </a:rPr>
              <a:t>...</a:t>
            </a:r>
            <a:r>
              <a:rPr lang="ru-RU" sz="3200" dirty="0" err="1">
                <a:solidFill>
                  <a:srgbClr val="FFC000"/>
                </a:solidFill>
              </a:rPr>
              <a:t>тый</a:t>
            </a:r>
            <a:r>
              <a:rPr lang="ru-RU" sz="3200" dirty="0">
                <a:solidFill>
                  <a:srgbClr val="FFC000"/>
                </a:solidFill>
              </a:rPr>
              <a:t> забор, </a:t>
            </a:r>
            <a:r>
              <a:rPr lang="ru-RU" sz="3200" dirty="0" err="1">
                <a:solidFill>
                  <a:srgbClr val="FFC000"/>
                </a:solidFill>
              </a:rPr>
              <a:t>освещ</a:t>
            </a:r>
            <a:r>
              <a:rPr lang="ru-RU" sz="3200" dirty="0">
                <a:solidFill>
                  <a:srgbClr val="FFC000"/>
                </a:solidFill>
              </a:rPr>
              <a:t>...</a:t>
            </a:r>
            <a:r>
              <a:rPr lang="ru-RU" sz="3200" dirty="0" err="1">
                <a:solidFill>
                  <a:srgbClr val="FFC000"/>
                </a:solidFill>
              </a:rPr>
              <a:t>ть</a:t>
            </a:r>
            <a:r>
              <a:rPr lang="ru-RU" sz="3200" dirty="0">
                <a:solidFill>
                  <a:srgbClr val="FFC000"/>
                </a:solidFill>
              </a:rPr>
              <a:t> спорт-</a:t>
            </a:r>
            <a:r>
              <a:rPr lang="ru-RU" sz="3200" dirty="0" err="1">
                <a:solidFill>
                  <a:srgbClr val="FFC000"/>
                </a:solidFill>
              </a:rPr>
              <a:t>площ</a:t>
            </a:r>
            <a:r>
              <a:rPr lang="ru-RU" sz="3200" dirty="0">
                <a:solidFill>
                  <a:srgbClr val="FFC000"/>
                </a:solidFill>
              </a:rPr>
              <a:t>...</a:t>
            </a:r>
            <a:r>
              <a:rPr lang="ru-RU" sz="3200" dirty="0" err="1">
                <a:solidFill>
                  <a:srgbClr val="FFC000"/>
                </a:solidFill>
              </a:rPr>
              <a:t>дку</a:t>
            </a:r>
            <a:r>
              <a:rPr lang="ru-RU" sz="3200" dirty="0">
                <a:solidFill>
                  <a:srgbClr val="FFC000"/>
                </a:solidFill>
              </a:rPr>
              <a:t>, мостовая из </a:t>
            </a:r>
            <a:r>
              <a:rPr lang="ru-RU" sz="3200" dirty="0" err="1">
                <a:solidFill>
                  <a:srgbClr val="FFC000"/>
                </a:solidFill>
              </a:rPr>
              <a:t>брусч</a:t>
            </a:r>
            <a:r>
              <a:rPr lang="ru-RU" sz="3200" dirty="0">
                <a:solidFill>
                  <a:srgbClr val="FFC000"/>
                </a:solidFill>
              </a:rPr>
              <a:t>...тки, </a:t>
            </a:r>
            <a:r>
              <a:rPr lang="ru-RU" sz="3200" dirty="0" err="1">
                <a:solidFill>
                  <a:srgbClr val="FFC000"/>
                </a:solidFill>
              </a:rPr>
              <a:t>поч</a:t>
            </a:r>
            <a:r>
              <a:rPr lang="ru-RU" sz="3200" dirty="0">
                <a:solidFill>
                  <a:srgbClr val="FFC000"/>
                </a:solidFill>
              </a:rPr>
              <a:t>...ять недоброе, клавиш... рояля; прыжок с параш...том, полезная </a:t>
            </a:r>
            <a:r>
              <a:rPr lang="ru-RU" sz="3200" dirty="0" err="1">
                <a:solidFill>
                  <a:srgbClr val="FFC000"/>
                </a:solidFill>
              </a:rPr>
              <a:t>брош</a:t>
            </a:r>
            <a:r>
              <a:rPr lang="ru-RU" sz="3200" dirty="0">
                <a:solidFill>
                  <a:srgbClr val="FFC000"/>
                </a:solidFill>
              </a:rPr>
              <a:t>...</a:t>
            </a:r>
            <a:r>
              <a:rPr lang="ru-RU" sz="3200" dirty="0" err="1">
                <a:solidFill>
                  <a:srgbClr val="FFC000"/>
                </a:solidFill>
              </a:rPr>
              <a:t>ра</a:t>
            </a:r>
            <a:r>
              <a:rPr lang="ru-RU" sz="3200" dirty="0">
                <a:solidFill>
                  <a:srgbClr val="FFC000"/>
                </a:solidFill>
              </a:rPr>
              <a:t>, беспристрастное ж...</a:t>
            </a:r>
            <a:r>
              <a:rPr lang="ru-RU" sz="3200" dirty="0" err="1">
                <a:solidFill>
                  <a:srgbClr val="FFC000"/>
                </a:solidFill>
              </a:rPr>
              <a:t>ри</a:t>
            </a:r>
            <a:r>
              <a:rPr lang="ru-RU" sz="3200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579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4312" y="548680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C000"/>
                </a:solidFill>
              </a:rPr>
              <a:t>Крепкие мышц..., длинные ресниц..., ваши сверстниц..., строительство гостиниц..., артисты ц...</a:t>
            </a:r>
            <a:r>
              <a:rPr lang="ru-RU" sz="3600" dirty="0" err="1">
                <a:solidFill>
                  <a:srgbClr val="FFC000"/>
                </a:solidFill>
              </a:rPr>
              <a:t>рка</a:t>
            </a:r>
            <a:r>
              <a:rPr lang="ru-RU" sz="3600" dirty="0">
                <a:solidFill>
                  <a:srgbClr val="FFC000"/>
                </a:solidFill>
              </a:rPr>
              <a:t>, надвигающийся ц...клон, мощная ц...</a:t>
            </a:r>
            <a:r>
              <a:rPr lang="ru-RU" sz="3600" dirty="0" err="1">
                <a:solidFill>
                  <a:srgbClr val="FFC000"/>
                </a:solidFill>
              </a:rPr>
              <a:t>тадель</a:t>
            </a:r>
            <a:r>
              <a:rPr lang="ru-RU" sz="3600" dirty="0">
                <a:solidFill>
                  <a:srgbClr val="FFC000"/>
                </a:solidFill>
              </a:rPr>
              <a:t>, нефтяная ц...</a:t>
            </a:r>
            <a:r>
              <a:rPr lang="ru-RU" sz="3600" dirty="0" err="1">
                <a:solidFill>
                  <a:srgbClr val="FFC000"/>
                </a:solidFill>
              </a:rPr>
              <a:t>стерна</a:t>
            </a:r>
            <a:r>
              <a:rPr lang="ru-RU" sz="3600" dirty="0">
                <a:solidFill>
                  <a:srgbClr val="FFC000"/>
                </a:solidFill>
              </a:rPr>
              <a:t>, участвовать в </a:t>
            </a:r>
            <a:r>
              <a:rPr lang="ru-RU" sz="3600" dirty="0" err="1">
                <a:solidFill>
                  <a:srgbClr val="FFC000"/>
                </a:solidFill>
              </a:rPr>
              <a:t>демонстрац</a:t>
            </a:r>
            <a:r>
              <a:rPr lang="ru-RU" sz="3600" dirty="0">
                <a:solidFill>
                  <a:srgbClr val="FFC000"/>
                </a:solidFill>
              </a:rPr>
              <a:t>...и, получить </a:t>
            </a:r>
            <a:r>
              <a:rPr lang="ru-RU" sz="3600" dirty="0" err="1">
                <a:solidFill>
                  <a:srgbClr val="FFC000"/>
                </a:solidFill>
              </a:rPr>
              <a:t>компенсац</a:t>
            </a:r>
            <a:r>
              <a:rPr lang="ru-RU" sz="3600" dirty="0">
                <a:solidFill>
                  <a:srgbClr val="FFC000"/>
                </a:solidFill>
              </a:rPr>
              <a:t>...ю, опасная </a:t>
            </a:r>
            <a:r>
              <a:rPr lang="ru-RU" sz="3600" dirty="0" err="1">
                <a:solidFill>
                  <a:srgbClr val="FFC000"/>
                </a:solidFill>
              </a:rPr>
              <a:t>провокац</a:t>
            </a:r>
            <a:r>
              <a:rPr lang="ru-RU" sz="3600" dirty="0">
                <a:solidFill>
                  <a:srgbClr val="FFC000"/>
                </a:solidFill>
              </a:rPr>
              <a:t>...я, постоянная </a:t>
            </a:r>
            <a:r>
              <a:rPr lang="ru-RU" sz="3600" dirty="0" err="1">
                <a:solidFill>
                  <a:srgbClr val="FFC000"/>
                </a:solidFill>
              </a:rPr>
              <a:t>дезинформац</a:t>
            </a:r>
            <a:r>
              <a:rPr lang="ru-RU" sz="3600" dirty="0">
                <a:solidFill>
                  <a:srgbClr val="FFC000"/>
                </a:solidFill>
              </a:rPr>
              <a:t>...я; идти на ц...почках, ц...ганский танец, ц...</a:t>
            </a:r>
            <a:r>
              <a:rPr lang="ru-RU" sz="3600" dirty="0" err="1">
                <a:solidFill>
                  <a:srgbClr val="FFC000"/>
                </a:solidFill>
              </a:rPr>
              <a:t>кнуть</a:t>
            </a:r>
            <a:r>
              <a:rPr lang="ru-RU" sz="3600" dirty="0">
                <a:solidFill>
                  <a:srgbClr val="FFC000"/>
                </a:solidFill>
              </a:rPr>
              <a:t> на шалунов.</a:t>
            </a:r>
          </a:p>
        </p:txBody>
      </p:sp>
    </p:spTree>
    <p:extLst>
      <p:ext uri="{BB962C8B-B14F-4D97-AF65-F5344CB8AC3E}">
        <p14:creationId xmlns:p14="http://schemas.microsoft.com/office/powerpoint/2010/main" val="215060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                             Буквы </a:t>
            </a:r>
            <a:r>
              <a:rPr lang="ru-RU" b="1" dirty="0">
                <a:solidFill>
                  <a:srgbClr val="C00000"/>
                </a:solidFill>
              </a:rPr>
              <a:t>О и Ё после шипящих и Ц</a:t>
            </a:r>
          </a:p>
          <a:p>
            <a:r>
              <a:rPr lang="ru-RU" dirty="0"/>
              <a:t>      1</a:t>
            </a:r>
            <a:r>
              <a:rPr lang="ru-RU" dirty="0">
                <a:solidFill>
                  <a:srgbClr val="FFC000"/>
                </a:solidFill>
              </a:rPr>
              <a:t>. В </a:t>
            </a:r>
            <a:r>
              <a:rPr lang="ru-RU" b="1" dirty="0">
                <a:solidFill>
                  <a:srgbClr val="FFC000"/>
                </a:solidFill>
              </a:rPr>
              <a:t>корнях </a:t>
            </a:r>
            <a:r>
              <a:rPr lang="ru-RU" dirty="0">
                <a:solidFill>
                  <a:srgbClr val="FFC000"/>
                </a:solidFill>
              </a:rPr>
              <a:t>слов после шипящих под ударением пишетс­я </a:t>
            </a:r>
            <a:r>
              <a:rPr lang="ru-RU" i="1" dirty="0">
                <a:solidFill>
                  <a:srgbClr val="FFC000"/>
                </a:solidFill>
              </a:rPr>
              <a:t>ё</a:t>
            </a:r>
            <a:r>
              <a:rPr lang="ru-RU" dirty="0">
                <a:solidFill>
                  <a:srgbClr val="FFC000"/>
                </a:solidFill>
              </a:rPr>
              <a:t>, если в родственных словах бывает чередование </a:t>
            </a:r>
            <a:r>
              <a:rPr lang="ru-RU" i="1" dirty="0">
                <a:solidFill>
                  <a:srgbClr val="FFC000"/>
                </a:solidFill>
              </a:rPr>
              <a:t>ё</a:t>
            </a:r>
            <a:r>
              <a:rPr lang="ru-RU" dirty="0">
                <a:solidFill>
                  <a:srgbClr val="FFC000"/>
                </a:solidFill>
              </a:rPr>
              <a:t> с </a:t>
            </a:r>
            <a:r>
              <a:rPr lang="ru-RU" i="1" dirty="0">
                <a:solidFill>
                  <a:srgbClr val="FFC000"/>
                </a:solidFill>
              </a:rPr>
              <a:t>е</a:t>
            </a:r>
            <a:r>
              <a:rPr lang="ru-RU" dirty="0">
                <a:solidFill>
                  <a:srgbClr val="FFC000"/>
                </a:solidFill>
              </a:rPr>
              <a:t> (например: </a:t>
            </a:r>
            <a:r>
              <a:rPr lang="ru-RU" i="1" dirty="0">
                <a:solidFill>
                  <a:srgbClr val="FFC000"/>
                </a:solidFill>
              </a:rPr>
              <a:t>шёпот — шептать, чёрточка — чертит, жёрдочка — жердь</a:t>
            </a:r>
            <a:r>
              <a:rPr lang="ru-RU" dirty="0">
                <a:solidFill>
                  <a:srgbClr val="FFC000"/>
                </a:solidFill>
              </a:rPr>
              <a:t>)</a:t>
            </a:r>
            <a:r>
              <a:rPr lang="ru-RU" i="1" dirty="0">
                <a:solidFill>
                  <a:srgbClr val="FFC000"/>
                </a:solidFill>
              </a:rPr>
              <a:t>. </a:t>
            </a:r>
            <a:r>
              <a:rPr lang="ru-RU" dirty="0">
                <a:solidFill>
                  <a:srgbClr val="FFC000"/>
                </a:solidFill>
              </a:rPr>
              <a:t>Если подобного чередования нет, то в слове пишется </a:t>
            </a:r>
            <a:r>
              <a:rPr lang="ru-RU" i="1" dirty="0">
                <a:solidFill>
                  <a:srgbClr val="FFC000"/>
                </a:solidFill>
              </a:rPr>
              <a:t>о </a:t>
            </a:r>
            <a:r>
              <a:rPr lang="ru-RU" dirty="0">
                <a:solidFill>
                  <a:srgbClr val="FFC000"/>
                </a:solidFill>
              </a:rPr>
              <a:t>(</a:t>
            </a:r>
            <a:r>
              <a:rPr lang="ru-RU" i="1" dirty="0">
                <a:solidFill>
                  <a:srgbClr val="FFC000"/>
                </a:solidFill>
              </a:rPr>
              <a:t>шов, шорох, капюшон, шомпол, шорты </a:t>
            </a:r>
            <a:r>
              <a:rPr lang="ru-RU" dirty="0">
                <a:solidFill>
                  <a:srgbClr val="FFC000"/>
                </a:solidFill>
              </a:rPr>
              <a:t>и т. п.). </a:t>
            </a:r>
            <a:r>
              <a:rPr lang="ru-RU" i="1" dirty="0">
                <a:solidFill>
                  <a:srgbClr val="FFC000"/>
                </a:solidFill>
              </a:rPr>
              <a:t>Примечание. </a:t>
            </a:r>
            <a:r>
              <a:rPr lang="ru-RU" dirty="0">
                <a:solidFill>
                  <a:srgbClr val="FFC000"/>
                </a:solidFill>
              </a:rPr>
              <a:t>1. В некоторых иноязычных словах буква </a:t>
            </a:r>
            <a:r>
              <a:rPr lang="ru-RU" i="1" dirty="0">
                <a:solidFill>
                  <a:srgbClr val="FFC000"/>
                </a:solidFill>
              </a:rPr>
              <a:t>о</a:t>
            </a:r>
            <a:r>
              <a:rPr lang="ru-RU" dirty="0">
                <a:solidFill>
                  <a:srgbClr val="FFC000"/>
                </a:solidFill>
              </a:rPr>
              <a:t> после шипящих пишется и в безударном положении: </a:t>
            </a:r>
            <a:r>
              <a:rPr lang="ru-RU" i="1" dirty="0">
                <a:solidFill>
                  <a:srgbClr val="FFC000"/>
                </a:solidFill>
              </a:rPr>
              <a:t>жокей, жонглер, шоколад, шоссе </a:t>
            </a:r>
            <a:r>
              <a:rPr lang="ru-RU" dirty="0">
                <a:solidFill>
                  <a:srgbClr val="FFC000"/>
                </a:solidFill>
              </a:rPr>
              <a:t>и т. д.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      2. Для различения на письме смысла слов буква </a:t>
            </a:r>
            <a:r>
              <a:rPr lang="ru-RU" i="1" dirty="0">
                <a:solidFill>
                  <a:srgbClr val="FFC000"/>
                </a:solidFill>
              </a:rPr>
              <a:t>о </a:t>
            </a:r>
            <a:r>
              <a:rPr lang="ru-RU" dirty="0">
                <a:solidFill>
                  <a:srgbClr val="FFC000"/>
                </a:solidFill>
              </a:rPr>
              <a:t>пишется в существительных </a:t>
            </a:r>
            <a:r>
              <a:rPr lang="ru-RU" i="1" dirty="0">
                <a:solidFill>
                  <a:srgbClr val="FFC000"/>
                </a:solidFill>
              </a:rPr>
              <a:t>изжога</a:t>
            </a:r>
            <a:r>
              <a:rPr lang="ru-RU" dirty="0">
                <a:solidFill>
                  <a:srgbClr val="FFC000"/>
                </a:solidFill>
              </a:rPr>
              <a:t>, а также </a:t>
            </a:r>
            <a:r>
              <a:rPr lang="ru-RU" i="1" dirty="0">
                <a:solidFill>
                  <a:srgbClr val="FFC000"/>
                </a:solidFill>
              </a:rPr>
              <a:t>поджог, ожог </a:t>
            </a:r>
            <a:r>
              <a:rPr lang="ru-RU" dirty="0">
                <a:solidFill>
                  <a:srgbClr val="FFC000"/>
                </a:solidFill>
              </a:rPr>
              <a:t>в отличие от глаголов </a:t>
            </a:r>
            <a:r>
              <a:rPr lang="ru-RU" i="1" dirty="0">
                <a:solidFill>
                  <a:srgbClr val="FFC000"/>
                </a:solidFill>
              </a:rPr>
              <a:t>поджёг (солому), ожёг (руку).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      3. После шипящих под ударением пишется </a:t>
            </a:r>
            <a:r>
              <a:rPr lang="ru-RU" i="1" dirty="0">
                <a:solidFill>
                  <a:srgbClr val="FFC000"/>
                </a:solidFill>
              </a:rPr>
              <a:t>о</a:t>
            </a:r>
            <a:r>
              <a:rPr lang="ru-RU" dirty="0">
                <a:solidFill>
                  <a:srgbClr val="FFC000"/>
                </a:solidFill>
              </a:rPr>
              <a:t>: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      1) в</a:t>
            </a:r>
            <a:r>
              <a:rPr lang="ru-RU" b="1" dirty="0">
                <a:solidFill>
                  <a:srgbClr val="FFC000"/>
                </a:solidFill>
              </a:rPr>
              <a:t> суффиксах </a:t>
            </a:r>
            <a:r>
              <a:rPr lang="ru-RU" dirty="0">
                <a:solidFill>
                  <a:srgbClr val="FFC000"/>
                </a:solidFill>
              </a:rPr>
              <a:t>существительных, прилагательных и наречий </a:t>
            </a:r>
            <a:r>
              <a:rPr lang="ru-RU" i="1" dirty="0">
                <a:solidFill>
                  <a:srgbClr val="FFC000"/>
                </a:solidFill>
              </a:rPr>
              <a:t>(скачок, ручонка, медвежонок, холщовый, смешон, горячо, </a:t>
            </a:r>
            <a:r>
              <a:rPr lang="ru-RU" i="1" dirty="0" err="1">
                <a:solidFill>
                  <a:srgbClr val="FFC000"/>
                </a:solidFill>
              </a:rPr>
              <a:t>общо</a:t>
            </a:r>
            <a:r>
              <a:rPr lang="ru-RU" i="1" dirty="0">
                <a:solidFill>
                  <a:srgbClr val="FFC000"/>
                </a:solidFill>
              </a:rPr>
              <a:t> </a:t>
            </a:r>
            <a:r>
              <a:rPr lang="ru-RU" dirty="0">
                <a:solidFill>
                  <a:srgbClr val="FFC000"/>
                </a:solidFill>
              </a:rPr>
              <a:t>(но: </a:t>
            </a:r>
            <a:r>
              <a:rPr lang="ru-RU" i="1" dirty="0">
                <a:solidFill>
                  <a:srgbClr val="FFC000"/>
                </a:solidFill>
              </a:rPr>
              <a:t>ещё</a:t>
            </a:r>
            <a:r>
              <a:rPr lang="ru-RU" dirty="0">
                <a:solidFill>
                  <a:srgbClr val="FFC000"/>
                </a:solidFill>
              </a:rPr>
              <a:t>).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      2) в </a:t>
            </a:r>
            <a:r>
              <a:rPr lang="ru-RU" b="1" dirty="0">
                <a:solidFill>
                  <a:srgbClr val="FFC000"/>
                </a:solidFill>
              </a:rPr>
              <a:t>окончаниях </a:t>
            </a:r>
            <a:r>
              <a:rPr lang="ru-RU" dirty="0">
                <a:solidFill>
                  <a:srgbClr val="FFC000"/>
                </a:solidFill>
              </a:rPr>
              <a:t>существительных и прилагательных </a:t>
            </a:r>
            <a:r>
              <a:rPr lang="ru-RU" i="1" dirty="0">
                <a:solidFill>
                  <a:srgbClr val="FFC000"/>
                </a:solidFill>
              </a:rPr>
              <a:t>(свечой, чужой).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      В остальных случаях под ударением после шипящих пишется </a:t>
            </a:r>
            <a:r>
              <a:rPr lang="ru-RU" i="1" dirty="0">
                <a:solidFill>
                  <a:srgbClr val="FFC000"/>
                </a:solidFill>
              </a:rPr>
              <a:t>ё</a:t>
            </a:r>
            <a:r>
              <a:rPr lang="ru-RU" dirty="0">
                <a:solidFill>
                  <a:srgbClr val="FFC000"/>
                </a:solidFill>
              </a:rPr>
              <a:t>.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      1) В окончаниях глаголов </a:t>
            </a:r>
            <a:r>
              <a:rPr lang="ru-RU" i="1" dirty="0">
                <a:solidFill>
                  <a:srgbClr val="FFC000"/>
                </a:solidFill>
              </a:rPr>
              <a:t>(печёшь, печёт, печём)</a:t>
            </a:r>
            <a:r>
              <a:rPr lang="ru-RU" dirty="0">
                <a:solidFill>
                  <a:srgbClr val="FFC000"/>
                </a:solidFill>
              </a:rPr>
              <a:t>;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      2) в суффиксах глаголов, отглагольных существительных и прилагательных, суффиксах причастий </a:t>
            </a:r>
            <a:r>
              <a:rPr lang="ru-RU" i="1" dirty="0">
                <a:solidFill>
                  <a:srgbClr val="FFC000"/>
                </a:solidFill>
              </a:rPr>
              <a:t>(размежёвывать, вооружённый, ночёвка, печёный)</a:t>
            </a:r>
            <a:r>
              <a:rPr lang="ru-RU" dirty="0">
                <a:solidFill>
                  <a:srgbClr val="FFC000"/>
                </a:solidFill>
              </a:rPr>
              <a:t>, а также в суффиксе </a:t>
            </a:r>
            <a:r>
              <a:rPr lang="ru-RU" i="1" dirty="0">
                <a:solidFill>
                  <a:srgbClr val="FFC000"/>
                </a:solidFill>
              </a:rPr>
              <a:t>-ёр</a:t>
            </a:r>
            <a:r>
              <a:rPr lang="ru-RU" dirty="0">
                <a:solidFill>
                  <a:srgbClr val="FFC000"/>
                </a:solidFill>
              </a:rPr>
              <a:t> </a:t>
            </a:r>
            <a:r>
              <a:rPr lang="ru-RU" i="1" dirty="0">
                <a:solidFill>
                  <a:srgbClr val="FFC000"/>
                </a:solidFill>
              </a:rPr>
              <a:t>(стажёр).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      После Ц под ударением, если произносится звук О, пишетс­я буква О; без ударения пишется Е, например: </a:t>
            </a:r>
            <a:r>
              <a:rPr lang="ru-RU" i="1" dirty="0">
                <a:solidFill>
                  <a:srgbClr val="FFC000"/>
                </a:solidFill>
              </a:rPr>
              <a:t>цокол­ь, цокольный, пальтецо, огурцом, льстецов, танцор </a:t>
            </a:r>
            <a:r>
              <a:rPr lang="ru-RU" dirty="0">
                <a:solidFill>
                  <a:srgbClr val="FFC000"/>
                </a:solidFill>
              </a:rPr>
              <a:t>(но: </a:t>
            </a:r>
            <a:r>
              <a:rPr lang="ru-RU" i="1" dirty="0">
                <a:solidFill>
                  <a:srgbClr val="FFC000"/>
                </a:solidFill>
              </a:rPr>
              <a:t>платьице, (с) горцем, (для) зайцев, глянцевый</a:t>
            </a:r>
            <a:r>
              <a:rPr lang="ru-RU" dirty="0">
                <a:solidFill>
                  <a:srgbClr val="FFC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29410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345" y="188640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Прочитайте, укажите, какие буквы пропущены. Объясните правописание слов. Перепишите, вставляя пропущенные буквы, указывая в скобках родственное слово (или форму слова), обозначая корни и ставя ударение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</a:p>
          <a:p>
            <a:endParaRPr lang="ru-RU" sz="3200" dirty="0"/>
          </a:p>
          <a:p>
            <a:r>
              <a:rPr lang="ru-RU" sz="3200" dirty="0" smtClean="0">
                <a:solidFill>
                  <a:srgbClr val="FFC000"/>
                </a:solidFill>
              </a:rPr>
              <a:t>Гладкая </a:t>
            </a:r>
            <a:r>
              <a:rPr lang="ru-RU" sz="3200" dirty="0">
                <a:solidFill>
                  <a:srgbClr val="FFC000"/>
                </a:solidFill>
              </a:rPr>
              <a:t>ш...</a:t>
            </a:r>
            <a:r>
              <a:rPr lang="ru-RU" sz="3200" dirty="0" err="1">
                <a:solidFill>
                  <a:srgbClr val="FFC000"/>
                </a:solidFill>
              </a:rPr>
              <a:t>рстка</a:t>
            </a:r>
            <a:r>
              <a:rPr lang="ru-RU" sz="3200" dirty="0">
                <a:solidFill>
                  <a:srgbClr val="FFC000"/>
                </a:solidFill>
              </a:rPr>
              <a:t>, узкий ж...лоб, упавшие ж...луди, раствор щ...</a:t>
            </a:r>
            <a:r>
              <a:rPr lang="ru-RU" sz="3200" dirty="0" err="1">
                <a:solidFill>
                  <a:srgbClr val="FFC000"/>
                </a:solidFill>
              </a:rPr>
              <a:t>лочи</a:t>
            </a:r>
            <a:r>
              <a:rPr lang="ru-RU" sz="3200" dirty="0">
                <a:solidFill>
                  <a:srgbClr val="FFC000"/>
                </a:solidFill>
              </a:rPr>
              <a:t>, мельничный ж...</a:t>
            </a:r>
            <a:r>
              <a:rPr lang="ru-RU" sz="3200" dirty="0" err="1">
                <a:solidFill>
                  <a:srgbClr val="FFC000"/>
                </a:solidFill>
              </a:rPr>
              <a:t>рнов</a:t>
            </a:r>
            <a:r>
              <a:rPr lang="ru-RU" sz="3200" dirty="0">
                <a:solidFill>
                  <a:srgbClr val="FFC000"/>
                </a:solidFill>
              </a:rPr>
              <a:t>, держаться ч...порно, прочный ш...в, дать </a:t>
            </a:r>
            <a:r>
              <a:rPr lang="ru-RU" sz="3200" dirty="0" err="1">
                <a:solidFill>
                  <a:srgbClr val="FFC000"/>
                </a:solidFill>
              </a:rPr>
              <a:t>пощ</a:t>
            </a:r>
            <a:r>
              <a:rPr lang="ru-RU" sz="3200" dirty="0">
                <a:solidFill>
                  <a:srgbClr val="FFC000"/>
                </a:solidFill>
              </a:rPr>
              <a:t>...чину, принести </a:t>
            </a:r>
            <a:r>
              <a:rPr lang="ru-RU" sz="3200" dirty="0" err="1">
                <a:solidFill>
                  <a:srgbClr val="FFC000"/>
                </a:solidFill>
              </a:rPr>
              <a:t>беч</a:t>
            </a:r>
            <a:r>
              <a:rPr lang="ru-RU" sz="3200" dirty="0">
                <a:solidFill>
                  <a:srgbClr val="FFC000"/>
                </a:solidFill>
              </a:rPr>
              <a:t>...</a:t>
            </a:r>
            <a:r>
              <a:rPr lang="ru-RU" sz="3200" dirty="0" err="1">
                <a:solidFill>
                  <a:srgbClr val="FFC000"/>
                </a:solidFill>
              </a:rPr>
              <a:t>вку</a:t>
            </a:r>
            <a:r>
              <a:rPr lang="ru-RU" sz="3200" dirty="0">
                <a:solidFill>
                  <a:srgbClr val="FFC000"/>
                </a:solidFill>
              </a:rPr>
              <a:t>, совершить </a:t>
            </a:r>
            <a:r>
              <a:rPr lang="ru-RU" sz="3200" dirty="0" err="1">
                <a:solidFill>
                  <a:srgbClr val="FFC000"/>
                </a:solidFill>
              </a:rPr>
              <a:t>подж</a:t>
            </a:r>
            <a:r>
              <a:rPr lang="ru-RU" sz="3200" dirty="0">
                <a:solidFill>
                  <a:srgbClr val="FFC000"/>
                </a:solidFill>
              </a:rPr>
              <a:t>...г, приобрести по </a:t>
            </a:r>
            <a:r>
              <a:rPr lang="ru-RU" sz="3200" dirty="0" err="1">
                <a:solidFill>
                  <a:srgbClr val="FFC000"/>
                </a:solidFill>
              </a:rPr>
              <a:t>деш</a:t>
            </a:r>
            <a:r>
              <a:rPr lang="ru-RU" sz="3200" dirty="0">
                <a:solidFill>
                  <a:srgbClr val="FFC000"/>
                </a:solidFill>
              </a:rPr>
              <a:t>...</a:t>
            </a:r>
            <a:r>
              <a:rPr lang="ru-RU" sz="3200" dirty="0" err="1">
                <a:solidFill>
                  <a:srgbClr val="FFC000"/>
                </a:solidFill>
              </a:rPr>
              <a:t>вке</a:t>
            </a:r>
            <a:r>
              <a:rPr lang="ru-RU" sz="3200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070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8847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Перепишите, вставляя пропущенные буквы </a:t>
            </a:r>
            <a:r>
              <a:rPr lang="ru-RU" sz="2400" i="1" dirty="0">
                <a:solidFill>
                  <a:srgbClr val="C00000"/>
                </a:solidFill>
              </a:rPr>
              <a:t>о </a:t>
            </a:r>
            <a:r>
              <a:rPr lang="ru-RU" sz="2400" dirty="0">
                <a:solidFill>
                  <a:srgbClr val="C00000"/>
                </a:solidFill>
              </a:rPr>
              <a:t>или </a:t>
            </a:r>
            <a:r>
              <a:rPr lang="ru-RU" sz="2400" i="1" dirty="0">
                <a:solidFill>
                  <a:srgbClr val="C00000"/>
                </a:solidFill>
              </a:rPr>
              <a:t>ё. </a:t>
            </a:r>
            <a:r>
              <a:rPr lang="ru-RU" sz="2400" dirty="0">
                <a:solidFill>
                  <a:srgbClr val="C00000"/>
                </a:solidFill>
              </a:rPr>
              <a:t>Обозначьте части слова, в которых пропущены буквы, и поставьте ударение.</a:t>
            </a:r>
          </a:p>
          <a:p>
            <a:r>
              <a:rPr lang="ru-RU" sz="2400" dirty="0"/>
              <a:t>      </a:t>
            </a:r>
            <a:r>
              <a:rPr lang="ru-RU" sz="2400" dirty="0">
                <a:solidFill>
                  <a:srgbClr val="FFFF00"/>
                </a:solidFill>
              </a:rPr>
              <a:t>1. Флаг над </a:t>
            </a:r>
            <a:r>
              <a:rPr lang="ru-RU" sz="2400" dirty="0" err="1">
                <a:solidFill>
                  <a:srgbClr val="FFFF00"/>
                </a:solidFill>
              </a:rPr>
              <a:t>каланч</a:t>
            </a:r>
            <a:r>
              <a:rPr lang="ru-RU" sz="2400" dirty="0">
                <a:solidFill>
                  <a:srgbClr val="FFFF00"/>
                </a:solidFill>
              </a:rPr>
              <a:t>...й, огорчиться неудач...й, машина с кирпич...м, угостить калач...м, следить за матч...м, редкий </a:t>
            </a:r>
            <a:r>
              <a:rPr lang="ru-RU" sz="2400" dirty="0" err="1">
                <a:solidFill>
                  <a:srgbClr val="FFFF00"/>
                </a:solidFill>
              </a:rPr>
              <a:t>пуш</a:t>
            </a:r>
            <a:r>
              <a:rPr lang="ru-RU" sz="2400" dirty="0">
                <a:solidFill>
                  <a:srgbClr val="FFFF00"/>
                </a:solidFill>
              </a:rPr>
              <a:t>...к, крепкий </a:t>
            </a:r>
            <a:r>
              <a:rPr lang="ru-RU" sz="2400" dirty="0" err="1">
                <a:solidFill>
                  <a:srgbClr val="FFFF00"/>
                </a:solidFill>
              </a:rPr>
              <a:t>ореш</a:t>
            </a:r>
            <a:r>
              <a:rPr lang="ru-RU" sz="2400" dirty="0">
                <a:solidFill>
                  <a:srgbClr val="FFFF00"/>
                </a:solidFill>
              </a:rPr>
              <a:t>...к, тесная </a:t>
            </a:r>
            <a:r>
              <a:rPr lang="ru-RU" sz="2400" dirty="0" err="1">
                <a:solidFill>
                  <a:srgbClr val="FFFF00"/>
                </a:solidFill>
              </a:rPr>
              <a:t>лавч</a:t>
            </a:r>
            <a:r>
              <a:rPr lang="ru-RU" sz="2400" dirty="0">
                <a:solidFill>
                  <a:srgbClr val="FFFF00"/>
                </a:solidFill>
              </a:rPr>
              <a:t>...</a:t>
            </a:r>
            <a:r>
              <a:rPr lang="ru-RU" sz="2400" dirty="0" err="1">
                <a:solidFill>
                  <a:srgbClr val="FFFF00"/>
                </a:solidFill>
              </a:rPr>
              <a:t>нка</a:t>
            </a:r>
            <a:r>
              <a:rPr lang="ru-RU" sz="2400" dirty="0">
                <a:solidFill>
                  <a:srgbClr val="FFFF00"/>
                </a:solidFill>
              </a:rPr>
              <a:t>, увидеть </a:t>
            </a:r>
            <a:r>
              <a:rPr lang="ru-RU" sz="2400" dirty="0" err="1">
                <a:solidFill>
                  <a:srgbClr val="FFFF00"/>
                </a:solidFill>
              </a:rPr>
              <a:t>зайч</a:t>
            </a:r>
            <a:r>
              <a:rPr lang="ru-RU" sz="2400" dirty="0">
                <a:solidFill>
                  <a:srgbClr val="FFFF00"/>
                </a:solidFill>
              </a:rPr>
              <a:t>...</a:t>
            </a:r>
            <a:r>
              <a:rPr lang="ru-RU" sz="2400" dirty="0" err="1">
                <a:solidFill>
                  <a:srgbClr val="FFFF00"/>
                </a:solidFill>
              </a:rPr>
              <a:t>нка</a:t>
            </a:r>
            <a:r>
              <a:rPr lang="ru-RU" sz="2400" dirty="0">
                <a:solidFill>
                  <a:srgbClr val="FFFF00"/>
                </a:solidFill>
              </a:rPr>
              <a:t>, напряжение перед финиш...м.</a:t>
            </a:r>
            <a:br>
              <a:rPr lang="ru-RU" sz="24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>      2. Зеленый </a:t>
            </a:r>
            <a:r>
              <a:rPr lang="ru-RU" sz="2400" dirty="0" err="1">
                <a:solidFill>
                  <a:srgbClr val="FFFF00"/>
                </a:solidFill>
              </a:rPr>
              <a:t>горош</a:t>
            </a:r>
            <a:r>
              <a:rPr lang="ru-RU" sz="2400" dirty="0">
                <a:solidFill>
                  <a:srgbClr val="FFFF00"/>
                </a:solidFill>
              </a:rPr>
              <a:t>...к, </a:t>
            </a:r>
            <a:r>
              <a:rPr lang="ru-RU" sz="2400" dirty="0" err="1">
                <a:solidFill>
                  <a:srgbClr val="FFFF00"/>
                </a:solidFill>
              </a:rPr>
              <a:t>боч</a:t>
            </a:r>
            <a:r>
              <a:rPr lang="ru-RU" sz="2400" dirty="0">
                <a:solidFill>
                  <a:srgbClr val="FFFF00"/>
                </a:solidFill>
              </a:rPr>
              <a:t>...нок с водой, жужжание </a:t>
            </a:r>
            <a:r>
              <a:rPr lang="ru-RU" sz="2400" dirty="0" err="1">
                <a:solidFill>
                  <a:srgbClr val="FFFF00"/>
                </a:solidFill>
              </a:rPr>
              <a:t>пч</a:t>
            </a:r>
            <a:r>
              <a:rPr lang="ru-RU" sz="2400" dirty="0">
                <a:solidFill>
                  <a:srgbClr val="FFFF00"/>
                </a:solidFill>
              </a:rPr>
              <a:t>...л, неоперившийся </a:t>
            </a:r>
            <a:r>
              <a:rPr lang="ru-RU" sz="2400" dirty="0" err="1">
                <a:solidFill>
                  <a:srgbClr val="FFFF00"/>
                </a:solidFill>
              </a:rPr>
              <a:t>галч</a:t>
            </a:r>
            <a:r>
              <a:rPr lang="ru-RU" sz="2400" dirty="0">
                <a:solidFill>
                  <a:srgbClr val="FFFF00"/>
                </a:solidFill>
              </a:rPr>
              <a:t>...нок, камыш...вые заросли, борьба с </a:t>
            </a:r>
            <a:r>
              <a:rPr lang="ru-RU" sz="2400" dirty="0" err="1">
                <a:solidFill>
                  <a:srgbClr val="FFFF00"/>
                </a:solidFill>
              </a:rPr>
              <a:t>саранч</a:t>
            </a:r>
            <a:r>
              <a:rPr lang="ru-RU" sz="2400" dirty="0">
                <a:solidFill>
                  <a:srgbClr val="FFFF00"/>
                </a:solidFill>
              </a:rPr>
              <a:t>...й, пилить нож...</a:t>
            </a:r>
            <a:r>
              <a:rPr lang="ru-RU" sz="2400" dirty="0" err="1">
                <a:solidFill>
                  <a:srgbClr val="FFFF00"/>
                </a:solidFill>
              </a:rPr>
              <a:t>вкой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зажж</a:t>
            </a:r>
            <a:r>
              <a:rPr lang="ru-RU" sz="2400" dirty="0">
                <a:solidFill>
                  <a:srgbClr val="FFFF00"/>
                </a:solidFill>
              </a:rPr>
              <a:t>...</a:t>
            </a:r>
            <a:r>
              <a:rPr lang="ru-RU" sz="2400" dirty="0" err="1">
                <a:solidFill>
                  <a:srgbClr val="FFFF00"/>
                </a:solidFill>
              </a:rPr>
              <a:t>нный</a:t>
            </a:r>
            <a:r>
              <a:rPr lang="ru-RU" sz="2400" dirty="0">
                <a:solidFill>
                  <a:srgbClr val="FFFF00"/>
                </a:solidFill>
              </a:rPr>
              <a:t> факел, </a:t>
            </a:r>
            <a:r>
              <a:rPr lang="ru-RU" sz="2400" dirty="0" err="1">
                <a:solidFill>
                  <a:srgbClr val="FFFF00"/>
                </a:solidFill>
              </a:rPr>
              <a:t>удруч</a:t>
            </a:r>
            <a:r>
              <a:rPr lang="ru-RU" sz="2400" dirty="0">
                <a:solidFill>
                  <a:srgbClr val="FFFF00"/>
                </a:solidFill>
              </a:rPr>
              <a:t>...</a:t>
            </a:r>
            <a:r>
              <a:rPr lang="ru-RU" sz="2400" dirty="0" err="1">
                <a:solidFill>
                  <a:srgbClr val="FFFF00"/>
                </a:solidFill>
              </a:rPr>
              <a:t>нный</a:t>
            </a:r>
            <a:r>
              <a:rPr lang="ru-RU" sz="2400" dirty="0">
                <a:solidFill>
                  <a:srgbClr val="FFFF00"/>
                </a:solidFill>
              </a:rPr>
              <a:t> вид, </a:t>
            </a:r>
            <a:r>
              <a:rPr lang="ru-RU" sz="2400" dirty="0" err="1">
                <a:solidFill>
                  <a:srgbClr val="FFFF00"/>
                </a:solidFill>
              </a:rPr>
              <a:t>ноч</a:t>
            </a:r>
            <a:r>
              <a:rPr lang="ru-RU" sz="2400" dirty="0">
                <a:solidFill>
                  <a:srgbClr val="FFFF00"/>
                </a:solidFill>
              </a:rPr>
              <a:t>...</a:t>
            </a:r>
            <a:r>
              <a:rPr lang="ru-RU" sz="2400" dirty="0" err="1">
                <a:solidFill>
                  <a:srgbClr val="FFFF00"/>
                </a:solidFill>
              </a:rPr>
              <a:t>вка</a:t>
            </a:r>
            <a:r>
              <a:rPr lang="ru-RU" sz="2400" dirty="0">
                <a:solidFill>
                  <a:srgbClr val="FFFF00"/>
                </a:solidFill>
              </a:rPr>
              <a:t> в лесу, горяч... спорить, на улице свеж..., главный </a:t>
            </a:r>
            <a:r>
              <a:rPr lang="ru-RU" sz="2400" dirty="0" err="1">
                <a:solidFill>
                  <a:srgbClr val="FFFF00"/>
                </a:solidFill>
              </a:rPr>
              <a:t>дириж</a:t>
            </a:r>
            <a:r>
              <a:rPr lang="ru-RU" sz="2400" dirty="0">
                <a:solidFill>
                  <a:srgbClr val="FFFF00"/>
                </a:solidFill>
              </a:rPr>
              <a:t>...р.</a:t>
            </a:r>
            <a:br>
              <a:rPr lang="ru-RU" sz="24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>      3. Покрыться </a:t>
            </a:r>
            <a:r>
              <a:rPr lang="ru-RU" sz="2400" dirty="0" err="1">
                <a:solidFill>
                  <a:srgbClr val="FFFF00"/>
                </a:solidFill>
              </a:rPr>
              <a:t>румянц</a:t>
            </a:r>
            <a:r>
              <a:rPr lang="ru-RU" sz="2400" dirty="0">
                <a:solidFill>
                  <a:srgbClr val="FFFF00"/>
                </a:solidFill>
              </a:rPr>
              <a:t>...м, изящное </a:t>
            </a:r>
            <a:r>
              <a:rPr lang="ru-RU" sz="2400" dirty="0" err="1">
                <a:solidFill>
                  <a:srgbClr val="FFFF00"/>
                </a:solidFill>
              </a:rPr>
              <a:t>зеркальц</a:t>
            </a:r>
            <a:r>
              <a:rPr lang="ru-RU" sz="2400" dirty="0">
                <a:solidFill>
                  <a:srgbClr val="FFFF00"/>
                </a:solidFill>
              </a:rPr>
              <a:t>..., </a:t>
            </a:r>
            <a:r>
              <a:rPr lang="ru-RU" sz="2400" dirty="0" err="1">
                <a:solidFill>
                  <a:srgbClr val="FFFF00"/>
                </a:solidFill>
              </a:rPr>
              <a:t>глян­ц</a:t>
            </a:r>
            <a:r>
              <a:rPr lang="ru-RU" sz="2400" dirty="0">
                <a:solidFill>
                  <a:srgbClr val="FFFF00"/>
                </a:solidFill>
              </a:rPr>
              <a:t>...</a:t>
            </a:r>
            <a:r>
              <a:rPr lang="ru-RU" sz="2400" dirty="0" err="1">
                <a:solidFill>
                  <a:srgbClr val="FFFF00"/>
                </a:solidFill>
              </a:rPr>
              <a:t>вая</a:t>
            </a:r>
            <a:r>
              <a:rPr lang="ru-RU" sz="2400" dirty="0">
                <a:solidFill>
                  <a:srgbClr val="FFFF00"/>
                </a:solidFill>
              </a:rPr>
              <a:t> бумага, юная </a:t>
            </a:r>
            <a:r>
              <a:rPr lang="ru-RU" sz="2400" dirty="0" err="1">
                <a:solidFill>
                  <a:srgbClr val="FFFF00"/>
                </a:solidFill>
              </a:rPr>
              <a:t>танц</a:t>
            </a:r>
            <a:r>
              <a:rPr lang="ru-RU" sz="2400" dirty="0">
                <a:solidFill>
                  <a:srgbClr val="FFFF00"/>
                </a:solidFill>
              </a:rPr>
              <a:t>...</a:t>
            </a:r>
            <a:r>
              <a:rPr lang="ru-RU" sz="2400" dirty="0" err="1">
                <a:solidFill>
                  <a:srgbClr val="FFFF00"/>
                </a:solidFill>
              </a:rPr>
              <a:t>вщица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гарц</a:t>
            </a:r>
            <a:r>
              <a:rPr lang="ru-RU" sz="2400" dirty="0">
                <a:solidFill>
                  <a:srgbClr val="FFFF00"/>
                </a:solidFill>
              </a:rPr>
              <a:t>...</a:t>
            </a:r>
            <a:r>
              <a:rPr lang="ru-RU" sz="2400" dirty="0" err="1">
                <a:solidFill>
                  <a:srgbClr val="FFFF00"/>
                </a:solidFill>
              </a:rPr>
              <a:t>вать</a:t>
            </a:r>
            <a:r>
              <a:rPr lang="ru-RU" sz="2400" dirty="0">
                <a:solidFill>
                  <a:srgbClr val="FFFF00"/>
                </a:solidFill>
              </a:rPr>
              <a:t> на скакуне, </a:t>
            </a:r>
            <a:r>
              <a:rPr lang="ru-RU" sz="2400" dirty="0" err="1">
                <a:solidFill>
                  <a:srgbClr val="FFFF00"/>
                </a:solidFill>
              </a:rPr>
              <a:t>маж</a:t>
            </a:r>
            <a:r>
              <a:rPr lang="ru-RU" sz="2400" dirty="0">
                <a:solidFill>
                  <a:srgbClr val="FFFF00"/>
                </a:solidFill>
              </a:rPr>
              <a:t>...</a:t>
            </a:r>
            <a:r>
              <a:rPr lang="ru-RU" sz="2400" dirty="0" err="1">
                <a:solidFill>
                  <a:srgbClr val="FFFF00"/>
                </a:solidFill>
              </a:rPr>
              <a:t>рный</a:t>
            </a:r>
            <a:r>
              <a:rPr lang="ru-RU" sz="2400" dirty="0">
                <a:solidFill>
                  <a:srgbClr val="FFFF00"/>
                </a:solidFill>
              </a:rPr>
              <a:t> тон, купить ш...рты, </a:t>
            </a:r>
            <a:r>
              <a:rPr lang="ru-RU" sz="2400" dirty="0" err="1">
                <a:solidFill>
                  <a:srgbClr val="FFFF00"/>
                </a:solidFill>
              </a:rPr>
              <a:t>прож</a:t>
            </a:r>
            <a:r>
              <a:rPr lang="ru-RU" sz="2400" dirty="0">
                <a:solidFill>
                  <a:srgbClr val="FFFF00"/>
                </a:solidFill>
              </a:rPr>
              <a:t>...</a:t>
            </a:r>
            <a:r>
              <a:rPr lang="ru-RU" sz="2400" dirty="0" err="1">
                <a:solidFill>
                  <a:srgbClr val="FFFF00"/>
                </a:solidFill>
              </a:rPr>
              <a:t>рливая</a:t>
            </a:r>
            <a:r>
              <a:rPr lang="ru-RU" sz="2400" dirty="0">
                <a:solidFill>
                  <a:srgbClr val="FFFF00"/>
                </a:solidFill>
              </a:rPr>
              <a:t> рыба, утлы­й ч...</a:t>
            </a:r>
            <a:r>
              <a:rPr lang="ru-RU" sz="2400" dirty="0" err="1">
                <a:solidFill>
                  <a:srgbClr val="FFFF00"/>
                </a:solidFill>
              </a:rPr>
              <a:t>лн</a:t>
            </a:r>
            <a:r>
              <a:rPr lang="ru-RU" sz="2400" dirty="0">
                <a:solidFill>
                  <a:srgbClr val="FFFF00"/>
                </a:solidFill>
              </a:rPr>
              <a:t>, ж...</a:t>
            </a:r>
            <a:r>
              <a:rPr lang="ru-RU" sz="2400" dirty="0" err="1">
                <a:solidFill>
                  <a:srgbClr val="FFFF00"/>
                </a:solidFill>
              </a:rPr>
              <a:t>лтый</a:t>
            </a:r>
            <a:r>
              <a:rPr lang="ru-RU" sz="2400" dirty="0">
                <a:solidFill>
                  <a:srgbClr val="FFFF00"/>
                </a:solidFill>
              </a:rPr>
              <a:t> крыж...вник, верный </a:t>
            </a:r>
            <a:r>
              <a:rPr lang="ru-RU" sz="2400" dirty="0" err="1">
                <a:solidFill>
                  <a:srgbClr val="FFFF00"/>
                </a:solidFill>
              </a:rPr>
              <a:t>расч</a:t>
            </a:r>
            <a:r>
              <a:rPr lang="ru-RU" sz="2400" dirty="0">
                <a:solidFill>
                  <a:srgbClr val="FFFF00"/>
                </a:solidFill>
              </a:rPr>
              <a:t>...т, </a:t>
            </a:r>
            <a:r>
              <a:rPr lang="ru-RU" sz="2400" dirty="0" err="1">
                <a:solidFill>
                  <a:srgbClr val="FFFF00"/>
                </a:solidFill>
              </a:rPr>
              <a:t>толч</a:t>
            </a:r>
            <a:r>
              <a:rPr lang="ru-RU" sz="2400" dirty="0">
                <a:solidFill>
                  <a:srgbClr val="FFFF00"/>
                </a:solidFill>
              </a:rPr>
              <a:t>...т сухари, </a:t>
            </a:r>
            <a:r>
              <a:rPr lang="ru-RU" sz="2400" dirty="0" err="1">
                <a:solidFill>
                  <a:srgbClr val="FFFF00"/>
                </a:solidFill>
              </a:rPr>
              <a:t>жж</a:t>
            </a:r>
            <a:r>
              <a:rPr lang="ru-RU" sz="2400" dirty="0">
                <a:solidFill>
                  <a:srgbClr val="FFFF00"/>
                </a:solidFill>
              </a:rPr>
              <a:t>...т лицо, паштет из </a:t>
            </a:r>
            <a:r>
              <a:rPr lang="ru-RU" sz="2400" dirty="0" err="1">
                <a:solidFill>
                  <a:srgbClr val="FFFF00"/>
                </a:solidFill>
              </a:rPr>
              <a:t>печ</a:t>
            </a:r>
            <a:r>
              <a:rPr lang="ru-RU" sz="2400" dirty="0">
                <a:solidFill>
                  <a:srgbClr val="FFFF00"/>
                </a:solidFill>
              </a:rPr>
              <a:t>...</a:t>
            </a:r>
            <a:r>
              <a:rPr lang="ru-RU" sz="2400" dirty="0" err="1">
                <a:solidFill>
                  <a:srgbClr val="FFFF00"/>
                </a:solidFill>
              </a:rPr>
              <a:t>нки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4787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7346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 </a:t>
            </a:r>
            <a:r>
              <a:rPr lang="ru-RU" sz="2400" b="1" dirty="0">
                <a:solidFill>
                  <a:srgbClr val="FF0000"/>
                </a:solidFill>
              </a:rPr>
              <a:t>Буква Ь при обозначении мягкости согласных</a:t>
            </a:r>
          </a:p>
          <a:p>
            <a:r>
              <a:rPr lang="ru-RU" sz="2400" dirty="0"/>
              <a:t>     </a:t>
            </a:r>
            <a:r>
              <a:rPr lang="ru-RU" sz="2400" dirty="0">
                <a:solidFill>
                  <a:srgbClr val="FFC000"/>
                </a:solidFill>
              </a:rPr>
              <a:t> Для обозначения мягкости согласных (кроме шипящих) буква </a:t>
            </a:r>
            <a:r>
              <a:rPr lang="ru-RU" sz="2400" i="1" dirty="0">
                <a:solidFill>
                  <a:srgbClr val="FFC000"/>
                </a:solidFill>
              </a:rPr>
              <a:t>ь</a:t>
            </a:r>
            <a:r>
              <a:rPr lang="ru-RU" sz="2400" dirty="0">
                <a:solidFill>
                  <a:srgbClr val="FFC000"/>
                </a:solidFill>
              </a:rPr>
              <a:t> пишется: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1) на конце слова (в том числе в неопределенной форме глагола и повелительном наклонении): </a:t>
            </a:r>
            <a:r>
              <a:rPr lang="ru-RU" sz="2400" i="1" dirty="0">
                <a:solidFill>
                  <a:srgbClr val="FFC000"/>
                </a:solidFill>
              </a:rPr>
              <a:t>корь, витязь, гавань, бросить, брось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2) в середине слова: </a:t>
            </a:r>
            <a:r>
              <a:rPr lang="ru-RU" sz="2400" i="1" dirty="0">
                <a:solidFill>
                  <a:srgbClr val="FFC000"/>
                </a:solidFill>
              </a:rPr>
              <a:t>угольки, сельский, тоньше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3) после мягкого согласного перед твердым: </a:t>
            </a:r>
            <a:r>
              <a:rPr lang="ru-RU" sz="2400" i="1" dirty="0">
                <a:solidFill>
                  <a:srgbClr val="FFC000"/>
                </a:solidFill>
              </a:rPr>
              <a:t>резьба, письмо</a:t>
            </a:r>
            <a:r>
              <a:rPr lang="ru-RU" sz="2400" dirty="0">
                <a:solidFill>
                  <a:srgbClr val="FFC000"/>
                </a:solidFill>
              </a:rPr>
              <a:t>;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4) между мягкими согласными (если второй согласный становится твердым в других формах): </a:t>
            </a:r>
            <a:r>
              <a:rPr lang="ru-RU" sz="2400" i="1" dirty="0">
                <a:solidFill>
                  <a:srgbClr val="FFC000"/>
                </a:solidFill>
              </a:rPr>
              <a:t>коньки </a:t>
            </a:r>
            <a:r>
              <a:rPr lang="ru-RU" sz="2400" dirty="0">
                <a:solidFill>
                  <a:srgbClr val="FFC000"/>
                </a:solidFill>
              </a:rPr>
              <a:t>(ср.</a:t>
            </a:r>
            <a:r>
              <a:rPr lang="ru-RU" sz="2400" i="1" dirty="0">
                <a:solidFill>
                  <a:srgbClr val="FFC000"/>
                </a:solidFill>
              </a:rPr>
              <a:t> коньков</a:t>
            </a:r>
            <a:r>
              <a:rPr lang="ru-RU" sz="2400" dirty="0">
                <a:solidFill>
                  <a:srgbClr val="FFC000"/>
                </a:solidFill>
              </a:rPr>
              <a:t>),</a:t>
            </a:r>
            <a:r>
              <a:rPr lang="ru-RU" sz="2400" i="1" dirty="0">
                <a:solidFill>
                  <a:srgbClr val="FFC000"/>
                </a:solidFill>
              </a:rPr>
              <a:t> возьми </a:t>
            </a:r>
            <a:r>
              <a:rPr lang="ru-RU" sz="2400" dirty="0">
                <a:solidFill>
                  <a:srgbClr val="FFC000"/>
                </a:solidFill>
              </a:rPr>
              <a:t>(ср.</a:t>
            </a:r>
            <a:r>
              <a:rPr lang="ru-RU" sz="2400" i="1" dirty="0">
                <a:solidFill>
                  <a:srgbClr val="FFC000"/>
                </a:solidFill>
              </a:rPr>
              <a:t> возьму</a:t>
            </a:r>
            <a:r>
              <a:rPr lang="ru-RU" sz="2400" dirty="0">
                <a:solidFill>
                  <a:srgbClr val="FFC000"/>
                </a:solidFill>
              </a:rPr>
              <a:t>);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5) после Л перед другими согласными: </a:t>
            </a:r>
            <a:r>
              <a:rPr lang="ru-RU" sz="2400" i="1" dirty="0">
                <a:solidFill>
                  <a:srgbClr val="FFC000"/>
                </a:solidFill>
              </a:rPr>
              <a:t>пальто, колокольчик, сельдь.</a:t>
            </a:r>
            <a:r>
              <a:rPr lang="ru-RU" sz="2400" dirty="0">
                <a:solidFill>
                  <a:srgbClr val="FFC000"/>
                </a:solidFill>
              </a:rPr>
              <a:t/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400" dirty="0">
                <a:solidFill>
                  <a:srgbClr val="FFC000"/>
                </a:solidFill>
              </a:rPr>
              <a:t>      </a:t>
            </a:r>
            <a:r>
              <a:rPr lang="ru-RU" sz="2400" b="1" dirty="0">
                <a:solidFill>
                  <a:srgbClr val="FFC000"/>
                </a:solidFill>
              </a:rPr>
              <a:t>Запомните: </a:t>
            </a:r>
            <a:r>
              <a:rPr lang="ru-RU" sz="2400" dirty="0">
                <a:solidFill>
                  <a:srgbClr val="FFC000"/>
                </a:solidFill>
              </a:rPr>
              <a:t>Ь не пишется в сочетаниях </a:t>
            </a:r>
            <a:r>
              <a:rPr lang="ru-RU" sz="2400" b="1" i="1" dirty="0" err="1">
                <a:solidFill>
                  <a:srgbClr val="FFC000"/>
                </a:solidFill>
              </a:rPr>
              <a:t>чк</a:t>
            </a:r>
            <a:r>
              <a:rPr lang="ru-RU" sz="2400" b="1" i="1" dirty="0">
                <a:solidFill>
                  <a:srgbClr val="FFC000"/>
                </a:solidFill>
              </a:rPr>
              <a:t>, </a:t>
            </a:r>
            <a:r>
              <a:rPr lang="ru-RU" sz="2400" b="1" i="1" dirty="0" err="1">
                <a:solidFill>
                  <a:srgbClr val="FFC000"/>
                </a:solidFill>
              </a:rPr>
              <a:t>чн</a:t>
            </a:r>
            <a:r>
              <a:rPr lang="ru-RU" sz="2400" b="1" i="1" dirty="0">
                <a:solidFill>
                  <a:srgbClr val="FFC000"/>
                </a:solidFill>
              </a:rPr>
              <a:t>, </a:t>
            </a:r>
            <a:r>
              <a:rPr lang="ru-RU" sz="2400" b="1" i="1" dirty="0" err="1">
                <a:solidFill>
                  <a:srgbClr val="FFC000"/>
                </a:solidFill>
              </a:rPr>
              <a:t>нч</a:t>
            </a:r>
            <a:r>
              <a:rPr lang="ru-RU" sz="2400" b="1" i="1" dirty="0">
                <a:solidFill>
                  <a:srgbClr val="FFC000"/>
                </a:solidFill>
              </a:rPr>
              <a:t>, </a:t>
            </a:r>
            <a:r>
              <a:rPr lang="ru-RU" sz="2400" b="1" i="1" dirty="0" err="1">
                <a:solidFill>
                  <a:srgbClr val="FFC000"/>
                </a:solidFill>
              </a:rPr>
              <a:t>нщ</a:t>
            </a:r>
            <a:r>
              <a:rPr lang="ru-RU" sz="2400" b="1" i="1" dirty="0">
                <a:solidFill>
                  <a:srgbClr val="FFC000"/>
                </a:solidFill>
              </a:rPr>
              <a:t>, </a:t>
            </a:r>
            <a:r>
              <a:rPr lang="ru-RU" sz="2400" b="1" i="1" dirty="0" err="1">
                <a:solidFill>
                  <a:srgbClr val="FFC000"/>
                </a:solidFill>
              </a:rPr>
              <a:t>рч</a:t>
            </a:r>
            <a:r>
              <a:rPr lang="ru-RU" sz="2400" b="1" i="1" dirty="0">
                <a:solidFill>
                  <a:srgbClr val="FFC000"/>
                </a:solidFill>
              </a:rPr>
              <a:t>, </a:t>
            </a:r>
            <a:r>
              <a:rPr lang="ru-RU" sz="2400" b="1" i="1" dirty="0" err="1">
                <a:solidFill>
                  <a:srgbClr val="FFC000"/>
                </a:solidFill>
              </a:rPr>
              <a:t>рщ</a:t>
            </a:r>
            <a:r>
              <a:rPr lang="ru-RU" sz="2400" b="1" i="1" dirty="0">
                <a:solidFill>
                  <a:srgbClr val="FFC000"/>
                </a:solidFill>
              </a:rPr>
              <a:t>, </a:t>
            </a:r>
            <a:r>
              <a:rPr lang="ru-RU" sz="2400" b="1" i="1" dirty="0" err="1">
                <a:solidFill>
                  <a:srgbClr val="FFC000"/>
                </a:solidFill>
              </a:rPr>
              <a:t>щн</a:t>
            </a:r>
            <a:r>
              <a:rPr lang="ru-RU" sz="2400" dirty="0">
                <a:solidFill>
                  <a:srgbClr val="FFC000"/>
                </a:solidFill>
              </a:rPr>
              <a:t>: </a:t>
            </a:r>
            <a:r>
              <a:rPr lang="ru-RU" sz="2400" i="1" dirty="0">
                <a:solidFill>
                  <a:srgbClr val="FFC000"/>
                </a:solidFill>
              </a:rPr>
              <a:t>речка, ручной, сменщик, мощность, нянчить, борщ, горчить </a:t>
            </a:r>
            <a:r>
              <a:rPr lang="ru-RU" sz="2400" dirty="0">
                <a:solidFill>
                  <a:srgbClr val="FFC000"/>
                </a:solidFill>
              </a:rPr>
              <a:t>и т. д.</a:t>
            </a:r>
          </a:p>
        </p:txBody>
      </p:sp>
    </p:spTree>
    <p:extLst>
      <p:ext uri="{BB962C8B-B14F-4D97-AF65-F5344CB8AC3E}">
        <p14:creationId xmlns:p14="http://schemas.microsoft.com/office/powerpoint/2010/main" val="201387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5105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Перепишите, вставляя пропущенные буквы.</a:t>
            </a:r>
          </a:p>
          <a:p>
            <a:r>
              <a:rPr lang="ru-RU" sz="3600" dirty="0"/>
              <a:t>      </a:t>
            </a:r>
            <a:r>
              <a:rPr lang="ru-RU" sz="3600" dirty="0" err="1"/>
              <a:t>Бессроч</a:t>
            </a:r>
            <a:r>
              <a:rPr lang="ru-RU" sz="3600" dirty="0"/>
              <a:t>...</a:t>
            </a:r>
            <a:r>
              <a:rPr lang="ru-RU" sz="3600" dirty="0" err="1"/>
              <a:t>ный</a:t>
            </a:r>
            <a:r>
              <a:rPr lang="ru-RU" sz="3600" dirty="0"/>
              <a:t> кредит, побывать вез...де, большая </a:t>
            </a:r>
            <a:r>
              <a:rPr lang="ru-RU" sz="3600" dirty="0" err="1"/>
              <a:t>прос</a:t>
            </a:r>
            <a:r>
              <a:rPr lang="ru-RU" sz="3600" dirty="0"/>
              <a:t>...ба, бор...ба за чистоту, малярные кис...</a:t>
            </a:r>
            <a:r>
              <a:rPr lang="ru-RU" sz="3600" dirty="0" err="1"/>
              <a:t>ти</a:t>
            </a:r>
            <a:r>
              <a:rPr lang="ru-RU" sz="3600" dirty="0"/>
              <a:t>, хороший </a:t>
            </a:r>
            <a:r>
              <a:rPr lang="ru-RU" sz="3600" dirty="0" err="1"/>
              <a:t>подсолнеч</a:t>
            </a:r>
            <a:r>
              <a:rPr lang="ru-RU" sz="3600" dirty="0"/>
              <a:t>...ник, воз...</a:t>
            </a:r>
            <a:r>
              <a:rPr lang="ru-RU" sz="3600" dirty="0" err="1"/>
              <a:t>мем</a:t>
            </a:r>
            <a:r>
              <a:rPr lang="ru-RU" sz="3600" dirty="0"/>
              <a:t> с собой, общ...</a:t>
            </a:r>
            <a:r>
              <a:rPr lang="ru-RU" sz="3600" dirty="0" err="1"/>
              <a:t>ность</a:t>
            </a:r>
            <a:r>
              <a:rPr lang="ru-RU" sz="3600" dirty="0"/>
              <a:t> интересов, выпустить </a:t>
            </a:r>
            <a:r>
              <a:rPr lang="ru-RU" sz="3600" dirty="0" err="1"/>
              <a:t>бюллетен</a:t>
            </a:r>
            <a:r>
              <a:rPr lang="ru-RU" sz="3600" dirty="0"/>
              <a:t>..., </a:t>
            </a:r>
            <a:r>
              <a:rPr lang="ru-RU" sz="3600" dirty="0" err="1"/>
              <a:t>оден</a:t>
            </a:r>
            <a:r>
              <a:rPr lang="ru-RU" sz="3600" dirty="0"/>
              <a:t>...те ребенка, искусная рез...ба, получить </a:t>
            </a:r>
            <a:r>
              <a:rPr lang="ru-RU" sz="3600" dirty="0" err="1"/>
              <a:t>ден</a:t>
            </a:r>
            <a:r>
              <a:rPr lang="ru-RU" sz="3600" dirty="0"/>
              <a:t>...</a:t>
            </a:r>
            <a:r>
              <a:rPr lang="ru-RU" sz="3600" dirty="0" err="1"/>
              <a:t>ги</a:t>
            </a:r>
            <a:r>
              <a:rPr lang="ru-RU" sz="3600" dirty="0"/>
              <a:t>, мен...</a:t>
            </a:r>
            <a:r>
              <a:rPr lang="ru-RU" sz="3600" dirty="0" err="1"/>
              <a:t>ше</a:t>
            </a:r>
            <a:r>
              <a:rPr lang="ru-RU" sz="3600" dirty="0"/>
              <a:t> спорить, </a:t>
            </a:r>
            <a:r>
              <a:rPr lang="ru-RU" sz="3600" dirty="0" err="1"/>
              <a:t>длител</a:t>
            </a:r>
            <a:r>
              <a:rPr lang="ru-RU" sz="3600" dirty="0"/>
              <a:t>...</a:t>
            </a:r>
            <a:r>
              <a:rPr lang="ru-RU" sz="3600" dirty="0" err="1"/>
              <a:t>ная</a:t>
            </a:r>
            <a:r>
              <a:rPr lang="ru-RU" sz="3600" dirty="0"/>
              <a:t> </a:t>
            </a:r>
            <a:r>
              <a:rPr lang="ru-RU" sz="3600" dirty="0" err="1"/>
              <a:t>болез</a:t>
            </a:r>
            <a:r>
              <a:rPr lang="ru-RU" sz="3600" dirty="0"/>
              <a:t>...</a:t>
            </a:r>
            <a:r>
              <a:rPr lang="ru-RU" sz="3600" dirty="0" err="1"/>
              <a:t>нь</a:t>
            </a:r>
            <a:r>
              <a:rPr lang="ru-RU" sz="3600" dirty="0"/>
              <a:t>, тон...</a:t>
            </a:r>
            <a:r>
              <a:rPr lang="ru-RU" sz="3600" dirty="0" err="1"/>
              <a:t>чайшая</a:t>
            </a:r>
            <a:r>
              <a:rPr lang="ru-RU" sz="3600" dirty="0"/>
              <a:t> работа, закон...</a:t>
            </a:r>
            <a:r>
              <a:rPr lang="ru-RU" sz="3600" dirty="0" err="1"/>
              <a:t>чить</a:t>
            </a:r>
            <a:r>
              <a:rPr lang="ru-RU" sz="3600" dirty="0"/>
              <a:t> в срок, </a:t>
            </a:r>
            <a:r>
              <a:rPr lang="ru-RU" sz="3600" dirty="0" err="1"/>
              <a:t>искрен</a:t>
            </a:r>
            <a:r>
              <a:rPr lang="ru-RU" sz="3600" dirty="0"/>
              <a:t>...</a:t>
            </a:r>
            <a:r>
              <a:rPr lang="ru-RU" sz="3600" dirty="0" err="1"/>
              <a:t>няя</a:t>
            </a:r>
            <a:r>
              <a:rPr lang="ru-RU" sz="3600" dirty="0"/>
              <a:t> привязанность.</a:t>
            </a:r>
          </a:p>
        </p:txBody>
      </p:sp>
    </p:spTree>
    <p:extLst>
      <p:ext uri="{BB962C8B-B14F-4D97-AF65-F5344CB8AC3E}">
        <p14:creationId xmlns:p14="http://schemas.microsoft.com/office/powerpoint/2010/main" val="3991742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53</TotalTime>
  <Words>190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Презентация PowerPoint</vt:lpstr>
      <vt:lpstr>        Правописание гласных после шипящих и Ц Буквы А, И, У после шипящих; буквы Ы, И после Ц          1. После шипящих пишутся буквы а, и, у (и не пишутся я, ы, ю), например: чай, площадка, жить, шить, чудо, щука. Исключение: жюри, брошюра, парашют  2. После ц буква ы пишется в следующих случаях:       а) в окончаниях слов (щипцы, улицы, смуглолицый) и в суффиксе -ын (сестрицын);       б) в словах цыган, цыпленок, на цыпочках, цыц и в образованны­х от них словах (цыганский, цыкнуть).       В остальных случаях после буквы ц пишется и (например, традиция, панцирь, цитата, цирюльник).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гласных после шипящих и Ц Буквы А, И, У после шипящих; буквы Ы, И после Ц       1. После шипящих пишутся буквы а, и, у (и не пишутся я, ы, ю), например: чай, площадка, жить, шить, чудо, щука. Исключение: жюри, брошюра, парашют  2. После ц буква ы пишется в следующих случаях:       а) в окончаниях слов (щипцы, улицы, смуглолицый) и в суффиксе -ын (сестрицын);       б) в словах цыган, цыпленок, на цыпочках, цыц и в образованны­х от них словах (цыганский, цыкнуть).       В остальных случаях после буквы ц пишется и (например, традиция, панцирь, цитата, цирюльник).</dc:title>
  <dc:creator>Школа</dc:creator>
  <cp:lastModifiedBy>Школа</cp:lastModifiedBy>
  <cp:revision>5</cp:revision>
  <dcterms:created xsi:type="dcterms:W3CDTF">2014-03-24T18:34:48Z</dcterms:created>
  <dcterms:modified xsi:type="dcterms:W3CDTF">2014-03-24T19:32:43Z</dcterms:modified>
</cp:coreProperties>
</file>