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0" autoAdjust="0"/>
  </p:normalViewPr>
  <p:slideViewPr>
    <p:cSldViewPr>
      <p:cViewPr varScale="1">
        <p:scale>
          <a:sx n="109" d="100"/>
          <a:sy n="109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287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Муниципальная бюджетная образовательная организация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 № 99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Объединенных Наций против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Принята резолюцией 58/4 Генеральной Ассамблеи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31 октября 2003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Конвенция ООН против коррупции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ПРЕАМБУЛА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предупреждение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искоренение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обязанность всех государств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что для обеспечения эффективности своих усилий в данной области они должны сотрудничать друг с другом при поддержке и участии отдельных лиц и групп за пределами публичного сектора, таких как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гражданское общество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неправительственные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организации, функционирующие на базе общин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Меры по предупреждению коррупции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5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Политика и практика предупреждения и противодействия коррупции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Государство-участник, в соответствии с основополагающими принципами своей правовой системы, разрабатывает и осуществляет или проводит эффективную и скоординированную политику противодействия коррупции, способствующую участию общества и отражающую принципы правопорядка, надлежащего управления публичными делами и публичным имуществом,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честности и неподкупности, прозрачности и ответственности.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Каждое Государство-участник стремится устанавливать и поощрять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эффективные виды практики, направленные на предупреждение коррупции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Каждое Государство-участник стремится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периодически проводить оценку соответствующих правовых документов и административных мер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целью определения их адекватности с точки зрения предупреждения коррупции и борьбы с ней.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Государства-участники, в надлежащих случаях и в соответствии с основополагающими принципами своих правовых систем, взаимодействуют друг с другом и с соответствующими международными и региональными организациями в разработке и содействии осуществлению мер, указанных в настоящей статье. Это взаимодействие может включать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международных программах и проектах, направленных на предупреждение коррупции.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Меры по предупреждению коррупции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/>
              <a:t>Статья 6</a:t>
            </a:r>
            <a:br>
              <a:rPr lang="ru-RU" sz="1600" b="1" dirty="0" smtClean="0"/>
            </a:br>
            <a:r>
              <a:rPr lang="ru-RU" sz="1600" b="1" dirty="0" smtClean="0"/>
              <a:t>Орган или органы по предупреждению и противодействию коррупции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1</a:t>
            </a:r>
            <a:r>
              <a:rPr lang="ru-RU" sz="1600" dirty="0" smtClean="0"/>
              <a:t>. Каждое Государство-участник обеспечивает, в соответствии с основополагающими принципами своей правовой системы, наличие органа или, в надлежащих случаях, органов, осуществляющих предупреждение коррупции с помощью таких мер, как:</a:t>
            </a:r>
          </a:p>
          <a:p>
            <a:pPr>
              <a:buNone/>
            </a:pPr>
            <a:r>
              <a:rPr lang="ru-RU" sz="1600" i="1" dirty="0" smtClean="0"/>
              <a:t>   а</a:t>
            </a:r>
            <a:r>
              <a:rPr lang="ru-RU" sz="1600" i="1" dirty="0" smtClean="0"/>
              <a:t>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проведение политики, </a:t>
            </a:r>
            <a:r>
              <a:rPr lang="ru-RU" sz="1600" dirty="0" smtClean="0"/>
              <a:t>упомянутой в статье 5 настоящей Конвенции, и, в надлежащих случаях, осуществление надзора и координации проведения такой политики;</a:t>
            </a:r>
          </a:p>
          <a:p>
            <a:pPr>
              <a:buNone/>
            </a:pPr>
            <a:r>
              <a:rPr lang="ru-RU" sz="1600" i="1" dirty="0" smtClean="0"/>
              <a:t>   </a:t>
            </a:r>
            <a:r>
              <a:rPr lang="ru-RU" sz="1600" i="1" dirty="0" err="1" smtClean="0"/>
              <a:t>b</a:t>
            </a:r>
            <a:r>
              <a:rPr lang="ru-RU" sz="1600" i="1" dirty="0" smtClean="0"/>
              <a:t>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расширение и распространение знаний </a:t>
            </a:r>
            <a:r>
              <a:rPr lang="ru-RU" sz="1600" dirty="0" smtClean="0"/>
              <a:t>по вопросам предупреждения коррупции.</a:t>
            </a:r>
          </a:p>
          <a:p>
            <a:pPr>
              <a:buNone/>
            </a:pPr>
            <a:r>
              <a:rPr lang="ru-RU" sz="1600" dirty="0" smtClean="0"/>
              <a:t>   2</a:t>
            </a:r>
            <a:r>
              <a:rPr lang="ru-RU" sz="1600" dirty="0" smtClean="0"/>
              <a:t>. Каждое Государство-участник обеспечивает органу или органам, упомянутым в пункте 1 настоящей статьи, необходимую самостоятельность, в соответствии с основополагающими принципами своей правовой системы, с тем чтобы такой орган или органы могли выполнять свои функции эффективно и в условиях свободы от любого ненадлежащего влияния. Следует обеспечить </a:t>
            </a:r>
            <a:r>
              <a:rPr lang="ru-RU" sz="1600" dirty="0" smtClean="0">
                <a:solidFill>
                  <a:srgbClr val="FF0000"/>
                </a:solidFill>
              </a:rPr>
              <a:t>необходимые материальные ресурсы и специализированный персонал, а также такую подготовку персонала</a:t>
            </a:r>
            <a:r>
              <a:rPr lang="ru-RU" sz="1600" dirty="0" smtClean="0"/>
              <a:t>, какая может потребоваться для выполнения возложенных на него функций.</a:t>
            </a:r>
          </a:p>
          <a:p>
            <a:pPr>
              <a:buNone/>
            </a:pPr>
            <a:r>
              <a:rPr lang="ru-RU" sz="1600" dirty="0" smtClean="0"/>
              <a:t>   3</a:t>
            </a:r>
            <a:r>
              <a:rPr lang="ru-RU" sz="1600" dirty="0" smtClean="0"/>
              <a:t>. Каждое Государство-участник сообщает Генеральному секретарю Организации Объединенных Наций </a:t>
            </a:r>
            <a:r>
              <a:rPr lang="ru-RU" sz="1600" dirty="0" smtClean="0">
                <a:solidFill>
                  <a:srgbClr val="FF0000"/>
                </a:solidFill>
              </a:rPr>
              <a:t>название и адрес органа или органов, которые могут оказывать другим Государствам-участникам содействие в разработке и осуществлении конкретных мер по предупреждению коррупции.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Органы противодействия коррупции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Главное управление борьбы с экономическими преступлениями и Счетная Палата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bash.rosmu.ru/activity/attach/announces/427/__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928802"/>
            <a:ext cx="385765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ontent.izvestia.ru/media/3/news/2014/09/576801/6cd3bc580bb3cf23dae1ab16de6e28e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428869"/>
            <a:ext cx="44291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коррупции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encrypted-tbn0.gstatic.com/images?q=tbn:ANd9GcQ7OtNycPLXjW_ugtdKyt3XI1nO72tB5-orrw2fi-llrFru3IU0mQ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ihi.ru/pics/2011/05/02/718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50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что платят взятки?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encrypted-tbn0.gstatic.com/images?q=tbn:ANd9GcS8xRiHNuUfZ_3q2ZGMAMolyB_se1enhajt66p7sMJPFfRE9gn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435771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628" y="135729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s://encrypted-tbn2.gstatic.com/images?q=tbn:ANd9GcR8bRRiPe7-0eihzVdp2A3xmu-XJ52UL6aS6rgQSiG7tmo66BFv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357298"/>
            <a:ext cx="3643338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Борьба с коррупцией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region15.ru/content-art/img_2501_3000/2765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5953155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TNQFiqtjpVYjziC_ZksILtKhlPQenVZgKjJxO1tAsZykCT3bbCs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85860"/>
            <a:ext cx="250033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ПРОТИВ КОРРУПЦИИ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encrypted-tbn3.gstatic.com/images?q=tbn:ANd9GcQd6l2Ed5rP0Ee6rhsoUcqZpRyP1CznH7BdDjrhfy83B-B4KfxG9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500174"/>
            <a:ext cx="421484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1.gstatic.com/images?q=tbn:ANd9GcQ0xEQZpKw_HYshrSCou4SPvLwPxDe9iwBvDfVOI9Lzjsjxqsyen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00174"/>
            <a:ext cx="407196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RCo4j-BjjCv_boUjed8aXfvUr9OTM1aGjGFqjL-XE9bWscsXL9U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1285860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104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Муниципальная бюджетная образовательная организация школа № 99 </vt:lpstr>
      <vt:lpstr>Конвенция ООН против коррупции </vt:lpstr>
      <vt:lpstr>Меры по предупреждению коррупции</vt:lpstr>
      <vt:lpstr>Меры по предупреждению коррупции</vt:lpstr>
      <vt:lpstr>Органы противодействия коррупции Главное управление борьбы с экономическими преступлениями и Счетная Палата</vt:lpstr>
      <vt:lpstr> Виды коррупции </vt:lpstr>
      <vt:lpstr>За что платят взятки?</vt:lpstr>
      <vt:lpstr>Борьба с коррупцией</vt:lpstr>
      <vt:lpstr>МЫ ПРОТИВ КОРРУПЦИИ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бюджетная образовательная организация школа № 99 </dc:title>
  <cp:lastModifiedBy>valera</cp:lastModifiedBy>
  <cp:revision>8</cp:revision>
  <dcterms:modified xsi:type="dcterms:W3CDTF">2001-12-31T22:20:53Z</dcterms:modified>
</cp:coreProperties>
</file>