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BB6-084B-478E-993A-52F0A39FDDC2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BA2C-8655-419D-8E6C-D69045DEA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BB6-084B-478E-993A-52F0A39FDDC2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BA2C-8655-419D-8E6C-D69045DEA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BB6-084B-478E-993A-52F0A39FDDC2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BA2C-8655-419D-8E6C-D69045DEA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BB6-084B-478E-993A-52F0A39FDDC2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BA2C-8655-419D-8E6C-D69045DEA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BB6-084B-478E-993A-52F0A39FDDC2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BA2C-8655-419D-8E6C-D69045DEA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BB6-084B-478E-993A-52F0A39FDDC2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BA2C-8655-419D-8E6C-D69045DEA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BB6-084B-478E-993A-52F0A39FDDC2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BA2C-8655-419D-8E6C-D69045DEA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BB6-084B-478E-993A-52F0A39FDDC2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BA2C-8655-419D-8E6C-D69045DEA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BB6-084B-478E-993A-52F0A39FDDC2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BA2C-8655-419D-8E6C-D69045DEA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BB6-084B-478E-993A-52F0A39FDDC2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BA2C-8655-419D-8E6C-D69045DEA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BB6-084B-478E-993A-52F0A39FDDC2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BA2C-8655-419D-8E6C-D69045DEA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83BB6-084B-478E-993A-52F0A39FDDC2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2BA2C-8655-419D-8E6C-D69045DEA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0"/>
            <a:ext cx="7772400" cy="1470025"/>
          </a:xfrm>
        </p:spPr>
        <p:txBody>
          <a:bodyPr>
            <a:norm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Филиал МБОУ Староюрьевской СОШ в с. Спасское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1571612"/>
            <a:ext cx="6400800" cy="1752600"/>
          </a:xfrm>
        </p:spPr>
        <p:txBody>
          <a:bodyPr>
            <a:noAutofit/>
          </a:bodyPr>
          <a:lstStyle/>
          <a:p>
            <a:r>
              <a:rPr lang="ru-RU" sz="60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Чередование гласных в корнях слов</a:t>
            </a:r>
            <a:endParaRPr lang="ru-RU" sz="6000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4357694"/>
            <a:ext cx="7715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Автор: Матюхина Марина Николаевна, учитель русского языка и литературы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Буквы О – А</a:t>
            </a:r>
            <a:br>
              <a:rPr lang="ru-RU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безударном корне </a:t>
            </a:r>
            <a:r>
              <a:rPr lang="ru-RU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-лаг</a:t>
            </a:r>
            <a:r>
              <a:rPr lang="ru-RU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  -</a:t>
            </a:r>
            <a:r>
              <a:rPr lang="ru-RU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лож</a:t>
            </a:r>
            <a:r>
              <a:rPr lang="ru-RU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</a:t>
            </a:r>
            <a:endParaRPr lang="ru-RU" dirty="0">
              <a:ln w="18415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857364"/>
            <a:ext cx="38576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8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а (перед г)</a:t>
            </a:r>
          </a:p>
          <a:p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предлагать</a:t>
            </a:r>
          </a:p>
          <a:p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прилагательное</a:t>
            </a:r>
          </a:p>
          <a:p>
            <a:r>
              <a:rPr lang="ru-RU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</a:t>
            </a: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лагаемое</a:t>
            </a:r>
          </a:p>
          <a:p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628" y="1857364"/>
            <a:ext cx="39290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о (перед ж)</a:t>
            </a:r>
            <a:endParaRPr lang="ru-RU" sz="4800" dirty="0" smtClean="0">
              <a:ln w="18000">
                <a:solidFill>
                  <a:srgbClr val="FFC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предложение</a:t>
            </a:r>
          </a:p>
          <a:p>
            <a:r>
              <a:rPr lang="ru-RU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и</a:t>
            </a: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зложение</a:t>
            </a:r>
          </a:p>
          <a:p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сложение </a:t>
            </a:r>
          </a:p>
          <a:p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57158" y="2643182"/>
            <a:ext cx="785818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3107521" y="3464719"/>
            <a:ext cx="285752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142976" y="4714884"/>
            <a:ext cx="35719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357290" y="4786322"/>
            <a:ext cx="142876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85984" y="5357826"/>
            <a:ext cx="4160113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Исключение: </a:t>
            </a:r>
            <a:r>
              <a:rPr lang="ru-RU" sz="4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полог</a:t>
            </a:r>
            <a:endParaRPr lang="ru-RU" sz="44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714480" y="4000504"/>
            <a:ext cx="42862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00232" y="4071942"/>
            <a:ext cx="142876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857356" y="3214686"/>
            <a:ext cx="42862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143108" y="3286124"/>
            <a:ext cx="142876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429388" y="3214686"/>
            <a:ext cx="571504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715140" y="3286124"/>
            <a:ext cx="285752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929322" y="4000504"/>
            <a:ext cx="500066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215074" y="4071942"/>
            <a:ext cx="285752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643570" y="4714884"/>
            <a:ext cx="500066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929322" y="4786322"/>
            <a:ext cx="285752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6000760" y="5929330"/>
            <a:ext cx="35719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215074" y="6000768"/>
            <a:ext cx="142876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 descr="👌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152400" cy="15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Буквы О – А в безударном корне</a:t>
            </a:r>
          </a:p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</a:t>
            </a: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раст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рос- 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</a:t>
            </a: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ращ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500174"/>
            <a:ext cx="41434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а </a:t>
            </a:r>
          </a:p>
          <a:p>
            <a:pPr algn="ctr"/>
            <a:r>
              <a:rPr lang="ru-RU" sz="44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(перед </a:t>
            </a:r>
            <a:r>
              <a:rPr lang="ru-RU" sz="4400" dirty="0" err="1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ст</a:t>
            </a:r>
            <a:r>
              <a:rPr lang="ru-RU" sz="44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ru-RU" sz="4400" dirty="0" err="1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щ</a:t>
            </a:r>
            <a:r>
              <a:rPr lang="ru-RU" sz="44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)</a:t>
            </a:r>
          </a:p>
          <a:p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растение</a:t>
            </a:r>
          </a:p>
          <a:p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растет</a:t>
            </a:r>
          </a:p>
          <a:p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выращу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3504" y="1500174"/>
            <a:ext cx="314327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о </a:t>
            </a:r>
          </a:p>
          <a:p>
            <a:pPr algn="ctr"/>
            <a:r>
              <a:rPr lang="ru-RU" sz="44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(перед с)</a:t>
            </a:r>
          </a:p>
          <a:p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росла</a:t>
            </a:r>
          </a:p>
          <a:p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заросли</a:t>
            </a:r>
          </a:p>
          <a:p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поросль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42910" y="3000372"/>
            <a:ext cx="7643866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3501224" y="3428206"/>
            <a:ext cx="2428892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8596" y="5143512"/>
            <a:ext cx="8286808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Исключения: </a:t>
            </a:r>
            <a:r>
              <a:rPr lang="ru-RU" sz="4000" b="1" dirty="0" smtClean="0">
                <a:ln w="1143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Ростов, Ростислав, росток, ростовщик, отрасль, отраслевой</a:t>
            </a:r>
            <a:endParaRPr lang="ru-RU" sz="4000" b="1" dirty="0">
              <a:ln w="11430"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928662" y="3429000"/>
            <a:ext cx="642942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214414" y="3500438"/>
            <a:ext cx="35719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28662" y="4071942"/>
            <a:ext cx="71438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214414" y="4143380"/>
            <a:ext cx="42862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428728" y="4786322"/>
            <a:ext cx="642942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714480" y="4857760"/>
            <a:ext cx="285752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643570" y="3429000"/>
            <a:ext cx="35719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857884" y="3500438"/>
            <a:ext cx="142876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072198" y="4071942"/>
            <a:ext cx="42862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286512" y="4143380"/>
            <a:ext cx="214314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143636" y="4786322"/>
            <a:ext cx="35719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286512" y="4857760"/>
            <a:ext cx="285752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500430" y="5643578"/>
            <a:ext cx="642942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714744" y="5715016"/>
            <a:ext cx="35719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5000628" y="5715016"/>
            <a:ext cx="71438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286380" y="5786454"/>
            <a:ext cx="42862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7215206" y="5715016"/>
            <a:ext cx="642942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7500958" y="5786454"/>
            <a:ext cx="285752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785786" y="6286520"/>
            <a:ext cx="642942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071538" y="6357958"/>
            <a:ext cx="42862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3643306" y="6286520"/>
            <a:ext cx="35719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3857620" y="6357958"/>
            <a:ext cx="214314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5429256" y="6286520"/>
            <a:ext cx="35719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5643570" y="6357958"/>
            <a:ext cx="214314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85728"/>
            <a:ext cx="86439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Буквы О – А в безударном корне      -</a:t>
            </a:r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кос- -</a:t>
            </a:r>
            <a:r>
              <a:rPr lang="ru-RU" sz="4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кас</a:t>
            </a:r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857364"/>
            <a:ext cx="38576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а (если после корня есть -а-)</a:t>
            </a:r>
          </a:p>
          <a:p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касание</a:t>
            </a:r>
          </a:p>
          <a:p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касаться</a:t>
            </a:r>
          </a:p>
          <a:p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касательная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2500306"/>
            <a:ext cx="37147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40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о (если нет  -а-) </a:t>
            </a:r>
          </a:p>
          <a:p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прикосновение</a:t>
            </a:r>
          </a:p>
          <a:p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коснуться</a:t>
            </a:r>
          </a:p>
          <a:p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неукоснительно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28596" y="3214686"/>
            <a:ext cx="8286808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2964645" y="3750471"/>
            <a:ext cx="235745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00034" y="3643314"/>
            <a:ext cx="78581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142976" y="3714752"/>
            <a:ext cx="214314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00034" y="4214818"/>
            <a:ext cx="78581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142976" y="4286256"/>
            <a:ext cx="142876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00034" y="4857760"/>
            <a:ext cx="857256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142976" y="4929198"/>
            <a:ext cx="214314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500694" y="3643314"/>
            <a:ext cx="642942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786314" y="4286256"/>
            <a:ext cx="642942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500694" y="4857760"/>
            <a:ext cx="500066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50112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Буквы О – А в безударном корне          -</a:t>
            </a:r>
            <a:r>
              <a:rPr lang="ru-RU" sz="4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зор</a:t>
            </a:r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-, </a:t>
            </a:r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</a:t>
            </a:r>
            <a:r>
              <a:rPr lang="ru-RU" sz="4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зар</a:t>
            </a:r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 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571612"/>
            <a:ext cx="42862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6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под ударением пишется, что слышится</a:t>
            </a:r>
          </a:p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зарево</a:t>
            </a:r>
          </a:p>
          <a:p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зорька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86314" y="2643182"/>
            <a:ext cx="33575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а (без </a:t>
            </a:r>
            <a:r>
              <a:rPr lang="ru-RU" sz="40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ударения)</a:t>
            </a:r>
          </a:p>
          <a:p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заря</a:t>
            </a:r>
          </a:p>
          <a:p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зарница</a:t>
            </a:r>
          </a:p>
          <a:p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озаренный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57158" y="3357562"/>
            <a:ext cx="771530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3000364" y="3643314"/>
            <a:ext cx="271464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7158" y="5429264"/>
            <a:ext cx="878684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Исключения: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зорянка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 (птица), зоревать (не спать на заре)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928662" y="3429000"/>
            <a:ext cx="71438" cy="714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 flipV="1">
            <a:off x="857224" y="4001298"/>
            <a:ext cx="72232" cy="7064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5786446" y="3357562"/>
            <a:ext cx="71438" cy="714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5965041" y="3964785"/>
            <a:ext cx="142876" cy="714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5929322" y="4572008"/>
            <a:ext cx="71438" cy="714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3536149" y="5464983"/>
            <a:ext cx="142876" cy="714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6822297" y="5464983"/>
            <a:ext cx="142876" cy="714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4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Буквы О – А в безударных корнях  -</a:t>
            </a:r>
            <a:r>
              <a:rPr lang="ru-RU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гор- -</a:t>
            </a:r>
            <a:r>
              <a:rPr lang="ru-RU" sz="3200" dirty="0" err="1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гар</a:t>
            </a:r>
            <a:r>
              <a:rPr lang="ru-RU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-,         </a:t>
            </a:r>
            <a:r>
              <a:rPr lang="ru-RU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</a:t>
            </a:r>
            <a:r>
              <a:rPr lang="ru-RU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клон-  </a:t>
            </a:r>
            <a:r>
              <a:rPr lang="ru-RU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-клан- </a:t>
            </a:r>
            <a:r>
              <a:rPr lang="ru-RU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</a:t>
            </a:r>
            <a:r>
              <a:rPr lang="ru-RU" sz="3200" dirty="0" err="1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твор</a:t>
            </a:r>
            <a:r>
              <a:rPr lang="ru-RU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-</a:t>
            </a:r>
            <a:r>
              <a:rPr lang="ru-RU" sz="3200" dirty="0" err="1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твар</a:t>
            </a:r>
            <a:r>
              <a:rPr lang="ru-RU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643050"/>
            <a:ext cx="3926075" cy="40318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под ударением пишется,</a:t>
            </a:r>
          </a:p>
          <a:p>
            <a:pPr algn="ctr"/>
            <a:r>
              <a:rPr lang="ru-RU" sz="32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что слышится</a:t>
            </a:r>
          </a:p>
          <a:p>
            <a:r>
              <a:rPr lang="ru-RU" sz="32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загар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угар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поклон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кланяться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затвор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тварь (Божья)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43570" y="2071678"/>
            <a:ext cx="2659702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о (без </a:t>
            </a:r>
            <a:r>
              <a:rPr lang="ru-RU" sz="32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ударения)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загорелый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угореть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склонение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склоняться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творить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стихотворение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57158" y="2714620"/>
            <a:ext cx="8143932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3036083" y="3750471"/>
            <a:ext cx="321471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1107257" y="2678901"/>
            <a:ext cx="142876" cy="714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1000100" y="3144042"/>
            <a:ext cx="72232" cy="7064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1321571" y="3679033"/>
            <a:ext cx="142876" cy="714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964381" y="4179099"/>
            <a:ext cx="142876" cy="714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1321571" y="4679165"/>
            <a:ext cx="142876" cy="714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1071538" y="5143512"/>
            <a:ext cx="71438" cy="714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4"/>
            <a:ext cx="86439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Буквы О – А в безударных корнях          -</a:t>
            </a:r>
            <a:r>
              <a:rPr lang="ru-RU" sz="4000" dirty="0" err="1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ровн</a:t>
            </a:r>
            <a:r>
              <a:rPr lang="ru-RU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 -</a:t>
            </a:r>
            <a:r>
              <a:rPr lang="ru-RU" sz="4000" dirty="0" err="1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равн</a:t>
            </a:r>
            <a:r>
              <a:rPr lang="ru-RU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 </a:t>
            </a:r>
            <a:r>
              <a:rPr lang="ru-RU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-мок-  -мак-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748909"/>
            <a:ext cx="378621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</a:t>
            </a:r>
            <a:r>
              <a:rPr lang="ru-RU" sz="2800" dirty="0" err="1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ровн</a:t>
            </a:r>
            <a:r>
              <a:rPr lang="ru-RU" sz="28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 (в значении «ровный, гладкий»)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выровнять (дорожку)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сровнять (неровности)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НО! 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р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авнина </a:t>
            </a:r>
          </a:p>
          <a:p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8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-мок- (в значении «пропускать жидкость, становиться мокрым»)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вымокнуть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промокательная (бумага) </a:t>
            </a:r>
          </a:p>
          <a:p>
            <a:r>
              <a:rPr lang="ru-RU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0562" y="1714488"/>
            <a:ext cx="421484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</a:t>
            </a:r>
            <a:r>
              <a:rPr lang="ru-RU" sz="2800" dirty="0" err="1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равн</a:t>
            </a:r>
            <a:r>
              <a:rPr lang="ru-RU" sz="28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 (в значении «равный, одинаковый»)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уравнять (в правах)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сравнять (счет)</a:t>
            </a:r>
          </a:p>
          <a:p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  <a:p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8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-мак- (в значении «опускать, погружать во что – </a:t>
            </a:r>
            <a:r>
              <a:rPr lang="ru-RU" sz="2800" dirty="0" err="1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нибудь</a:t>
            </a:r>
            <a:r>
              <a:rPr lang="ru-RU" sz="28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жидкое)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макать (сухарь в чай)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обмакнуть (перо в чернила)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85720" y="2643182"/>
            <a:ext cx="7786742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4282" y="5643578"/>
            <a:ext cx="8143932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1821637" y="4107661"/>
            <a:ext cx="450059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428604"/>
            <a:ext cx="87154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Правописание гласных в корнях с чередованием  А(Я) – ИМ, А(Я) - ИН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2285992"/>
            <a:ext cx="278608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ИМ</a:t>
            </a:r>
          </a:p>
          <a:p>
            <a:r>
              <a:rPr lang="ru-RU" sz="66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ИН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71670" y="2857496"/>
            <a:ext cx="58579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</a:t>
            </a:r>
            <a:r>
              <a:rPr lang="ru-RU" sz="40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пишутся, если далее следует  -а- </a:t>
            </a:r>
            <a:endParaRPr lang="ru-RU" sz="4000" dirty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0232" y="4643446"/>
            <a:ext cx="247375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заклинать</a:t>
            </a:r>
          </a:p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поднимать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3536149" y="4750603"/>
            <a:ext cx="142876" cy="714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V="1">
            <a:off x="3607587" y="4750603"/>
            <a:ext cx="142876" cy="714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3643306" y="5357826"/>
            <a:ext cx="142876" cy="142876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3750463" y="5393545"/>
            <a:ext cx="142876" cy="714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428604"/>
            <a:ext cx="67155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Буквы Е – И в корнях с чередованием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357298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И (если есть  -а- )</a:t>
            </a:r>
            <a:endParaRPr lang="ru-RU" sz="2800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857364"/>
            <a:ext cx="178591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бир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                           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-пир-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дир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-тир-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-мир-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стил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-жиг-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блист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чит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 </a:t>
            </a: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8794" y="1857364"/>
            <a:ext cx="20717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собирать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отпирать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задирать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стирать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умирать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расстилать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выжигать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блистать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вычитать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3438" y="1348800"/>
            <a:ext cx="2536272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Е (если нет -а-)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-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бер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-пер-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-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дер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-тер-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-мер-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-стел-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-жег-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-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блест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-чет-</a:t>
            </a:r>
          </a:p>
          <a:p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2264" y="1785926"/>
            <a:ext cx="208743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соберу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отпереть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задерет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стереть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умереть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расстелить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выжег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блестеть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вычет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85720" y="1857364"/>
            <a:ext cx="8143932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928794" y="3786190"/>
            <a:ext cx="4572032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505</Words>
  <Application>Microsoft Office PowerPoint</Application>
  <PresentationFormat>Экран (4:3)</PresentationFormat>
  <Paragraphs>123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Филиал МБОУ Староюрьевской СОШ в с. Спасское</vt:lpstr>
      <vt:lpstr>Буквы О – А в безударном корне -лаг-   -лож-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Буквы О – А в</dc:title>
  <dc:creator>BEST</dc:creator>
  <cp:lastModifiedBy>BEST</cp:lastModifiedBy>
  <cp:revision>22</cp:revision>
  <dcterms:created xsi:type="dcterms:W3CDTF">2015-10-24T17:48:42Z</dcterms:created>
  <dcterms:modified xsi:type="dcterms:W3CDTF">2015-10-26T18:56:53Z</dcterms:modified>
</cp:coreProperties>
</file>