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3" r:id="rId1"/>
  </p:sldMasterIdLst>
  <p:notesMasterIdLst>
    <p:notesMasterId r:id="rId15"/>
  </p:notesMasterIdLst>
  <p:handoutMasterIdLst>
    <p:handoutMasterId r:id="rId16"/>
  </p:handoutMasterIdLst>
  <p:sldIdLst>
    <p:sldId id="649" r:id="rId2"/>
    <p:sldId id="644" r:id="rId3"/>
    <p:sldId id="624" r:id="rId4"/>
    <p:sldId id="625" r:id="rId5"/>
    <p:sldId id="645" r:id="rId6"/>
    <p:sldId id="626" r:id="rId7"/>
    <p:sldId id="627" r:id="rId8"/>
    <p:sldId id="628" r:id="rId9"/>
    <p:sldId id="629" r:id="rId10"/>
    <p:sldId id="636" r:id="rId11"/>
    <p:sldId id="637" r:id="rId12"/>
    <p:sldId id="646" r:id="rId13"/>
    <p:sldId id="647" r:id="rId14"/>
  </p:sldIdLst>
  <p:sldSz cx="9144000" cy="6858000" type="screen4x3"/>
  <p:notesSz cx="6735763" cy="986948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7D"/>
    <a:srgbClr val="00283A"/>
    <a:srgbClr val="00602B"/>
    <a:srgbClr val="3E003E"/>
    <a:srgbClr val="AE061E"/>
    <a:srgbClr val="75F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0" autoAdjust="0"/>
    <p:restoredTop sz="99879" autoAdjust="0"/>
  </p:normalViewPr>
  <p:slideViewPr>
    <p:cSldViewPr>
      <p:cViewPr varScale="1">
        <p:scale>
          <a:sx n="93" d="100"/>
          <a:sy n="93" d="100"/>
        </p:scale>
        <p:origin x="10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1458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9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3CFB0CBE-0823-46F4-A4A7-7C954081A5AD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D5B8618-A406-4505-BB70-0B4551B1F2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57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A6B45FEB-645C-48AD-83A8-CCFFCB99E114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A644C58-D363-47D9-94AA-E5368A838D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4904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97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/>
          <a:lstStyle>
            <a:lvl1pPr algn="r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51638" y="5870575"/>
            <a:ext cx="1212850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C01F3-04A8-4F0C-985F-008F38A276F3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5870575"/>
            <a:ext cx="3932238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8" y="5870575"/>
            <a:ext cx="417512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B99A6-41AC-4D6E-A47B-E54D012712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4615285"/>
      </p:ext>
    </p:extLst>
  </p:cSld>
  <p:clrMapOvr>
    <a:masterClrMapping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>
              <a:defRPr lang="en-US" sz="16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94FEA-978B-4CEA-9D00-C7B2EF38FF5C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ECC54-8DFD-4B90-A179-3580660474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62108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/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EA6CB-E4D0-4AC4-87C4-7042BAAA1BAB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E342F-1E94-4FC3-BFEE-53D34F7417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535571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2275" y="717550"/>
            <a:ext cx="457200" cy="585788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35888" y="2751138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hangingPunct="1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/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3C77-4EF3-4F89-A12D-4F7A908C0C46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5F2C3-0284-4BC8-9B26-38676244AB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422308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/>
          <a:lstStyle>
            <a:lvl1pPr algn="l">
              <a:defRPr sz="2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8D9EF-3FDB-4B8D-BB6B-47A94966E2CE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EDB75-A812-4367-ABEA-42A711E581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461285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2275" y="717550"/>
            <a:ext cx="457200" cy="585788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35888" y="2751138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hangingPunct="1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/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1B168-A660-4E02-B1D8-9BE6BE97347D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52237-109C-44BC-AD36-1439B35BA5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822705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/>
          <a:lstStyle>
            <a:lvl1pPr>
              <a:defRPr lang="en-US" sz="2800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9F2F3-EAD4-4424-BD49-4C7EC90907AD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22FF7-D57B-4997-8FEF-410379FA4E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059445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C2176-F8DB-429B-B794-C6E999FAFA58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1B8BE-6C6C-40C5-A7AA-14EB9D7983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3680330"/>
      </p:ext>
    </p:extLst>
  </p:cSld>
  <p:clrMapOvr>
    <a:masterClrMapping/>
  </p:clrMapOvr>
  <p:transition spd="slow"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7F4B0-C56F-49C3-B24E-7FA880172BF7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4932-99AA-4ED3-A2DF-C1515D828F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313779"/>
      </p:ext>
    </p:extLst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A462C-9586-4AC5-8F1A-959771ECA9AD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D1F82-E5BB-4115-9D7F-B18CE3617A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2405177"/>
      </p:ext>
    </p:extLst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82D4C-CA74-4ACB-A6F6-15889FB94C86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3AD1A-BE35-48A5-BA3A-EC9E282866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7795673"/>
      </p:ext>
    </p:extLst>
  </p:cSld>
  <p:clrMapOvr>
    <a:masterClrMapping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FF6C-3948-4749-9FB9-AD38FAABE477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91B67-3E3F-41A6-A787-25962F96B4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7331182"/>
      </p:ext>
    </p:extLst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7E4FE-7435-462E-A879-809232831601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37FD5-B0DF-46A9-A098-41E3B8A886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007572"/>
      </p:ext>
    </p:extLst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1A0BA-199B-4E1D-92AB-49189C6023CB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3FF69-707C-429E-B287-3847BD8C56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6072547"/>
      </p:ext>
    </p:extLst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445D9-A495-4254-9D1C-C12074ACC519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B3EDA-E4DA-4BD6-9123-4FF576D05F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8605716"/>
      </p:ext>
    </p:extLst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D6BF2-AEC4-400C-9C78-76EB5EC8BBC1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8773B-F432-4E0E-956F-3D3116AE71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7036905"/>
      </p:ext>
    </p:extLst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8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>
              <a:defRPr lang="en-US" sz="1600" dirty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982DE-E53C-4957-8CA6-F459CE8C9DA8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65A3C-DBAB-44F5-9E68-B91E2534BB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4994429"/>
      </p:ext>
    </p:extLst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772400" cy="145573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141538"/>
            <a:ext cx="7772400" cy="364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038" y="5870575"/>
            <a:ext cx="12128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6A4FC8C-5EEB-489E-B10A-238EB2DA1552}" type="datetime1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5"/>
            <a:ext cx="5989638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8" y="5870575"/>
            <a:ext cx="417512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2FB2149-FC86-4D9B-AC84-2CED226A33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4" r:id="rId1"/>
    <p:sldLayoutId id="2147484395" r:id="rId2"/>
    <p:sldLayoutId id="2147484396" r:id="rId3"/>
    <p:sldLayoutId id="2147484397" r:id="rId4"/>
    <p:sldLayoutId id="2147484398" r:id="rId5"/>
    <p:sldLayoutId id="2147484399" r:id="rId6"/>
    <p:sldLayoutId id="2147484400" r:id="rId7"/>
    <p:sldLayoutId id="2147484401" r:id="rId8"/>
    <p:sldLayoutId id="2147484402" r:id="rId9"/>
    <p:sldLayoutId id="2147484403" r:id="rId10"/>
    <p:sldLayoutId id="2147484404" r:id="rId11"/>
    <p:sldLayoutId id="2147484405" r:id="rId12"/>
    <p:sldLayoutId id="2147484406" r:id="rId13"/>
    <p:sldLayoutId id="2147484407" r:id="rId14"/>
    <p:sldLayoutId id="2147484408" r:id="rId15"/>
    <p:sldLayoutId id="2147484409" r:id="rId16"/>
    <p:sldLayoutId id="2147484410" r:id="rId17"/>
  </p:sldLayoutIdLst>
  <p:transition spd="slow">
    <p:pull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12188" y="6381750"/>
            <a:ext cx="417512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F4AC0285-27DB-4B85-89E9-77AD3F4CCA17}" type="slidenum">
              <a:rPr lang="ru-RU" altLang="ru-RU" sz="1200" smtClean="0">
                <a:cs typeface="Times New Roman" panose="02020603050405020304" pitchFamily="18" charset="0"/>
              </a:rPr>
              <a:pPr/>
              <a:t>1</a:t>
            </a:fld>
            <a:endParaRPr lang="ru-RU" altLang="ru-RU" sz="1200" smtClean="0"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825" y="404813"/>
            <a:ext cx="8569325" cy="5878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Презентация</a:t>
            </a:r>
          </a:p>
          <a:p>
            <a:pPr algn="ctr">
              <a:defRPr/>
            </a:pPr>
            <a:r>
              <a:rPr lang="ru-RU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«Личность»</a:t>
            </a: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>
              <a:defRPr/>
            </a:pP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к уроку обществознания </a:t>
            </a:r>
          </a:p>
          <a:p>
            <a:pPr algn="ctr">
              <a:defRPr/>
            </a:pP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для 10-11 классов (профиль)</a:t>
            </a:r>
          </a:p>
          <a:p>
            <a:pPr algn="ctr">
              <a:defRPr/>
            </a:pP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Подготовил учитель обществознания </a:t>
            </a:r>
          </a:p>
          <a:p>
            <a:pPr algn="ctr">
              <a:defRPr/>
            </a:pP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МБОУ Белоберезковская СОШ №1 </a:t>
            </a:r>
          </a:p>
          <a:p>
            <a:pPr algn="ctr">
              <a:defRPr/>
            </a:pP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Трубчевского района Брянской области</a:t>
            </a:r>
          </a:p>
          <a:p>
            <a:pPr algn="ctr">
              <a:defRPr/>
            </a:pP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Ященко Светлана Станиславовна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81750"/>
            <a:ext cx="419100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0611EBC-F909-46ED-8B50-8C0FD3661868}" type="slidenum">
              <a:rPr lang="ru-RU" altLang="ru-RU" sz="1200" smtClean="0"/>
              <a:pPr/>
              <a:t>10</a:t>
            </a:fld>
            <a:endParaRPr lang="ru-RU" altLang="ru-RU" sz="1200" smtClean="0"/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314325" y="333375"/>
            <a:ext cx="84963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indent="457200" algn="just" eaLnBrk="1" hangingPunct="1">
              <a:defRPr/>
            </a:pP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Закономерности развития личности</a:t>
            </a:r>
          </a:p>
          <a:p>
            <a:pPr algn="just" eaLnBrk="1" hangingPunct="1">
              <a:defRPr/>
            </a:pPr>
            <a:endParaRPr lang="ru-RU" alt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algn="just" eaLnBrk="1" hangingPunct="1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развития:</a:t>
            </a:r>
          </a:p>
          <a:p>
            <a:pPr algn="just" eaLnBrk="1" hangingPunct="1">
              <a:defRPr/>
            </a:pPr>
            <a:endParaRPr lang="ru-RU" alt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 altLang="ru-RU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необратимость</a:t>
            </a:r>
            <a:r>
              <a:rPr lang="ru-RU" alt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endParaRPr lang="ru-RU" altLang="ru-RU" sz="28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 altLang="ru-RU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неравномерность развития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endParaRPr lang="ru-RU" altLang="ru-RU" sz="28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 altLang="ru-RU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тенденция перехода на более высокие уровни развития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endParaRPr lang="ru-RU" altLang="ru-RU" sz="28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 altLang="ru-RU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тенденция к устойчивости, сохранению достигнутого и воспроизведению сложившихся типов функционирования</a:t>
            </a:r>
            <a:endParaRPr lang="ru-RU" altLang="ru-RU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04250" y="6381750"/>
            <a:ext cx="417513" cy="3778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fld id="{4F753828-FD02-4B45-BCFF-AB0A62E7F4E3}" type="slidenum">
              <a:rPr lang="ru-RU" altLang="ru-R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just" eaLnBrk="1" hangingPunct="1">
                <a:defRPr/>
              </a:pPr>
              <a:t>11</a:t>
            </a:fld>
            <a:endParaRPr lang="ru-RU" alt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15" name="Прямоугольник 2"/>
          <p:cNvSpPr>
            <a:spLocks noChangeArrowheads="1"/>
          </p:cNvSpPr>
          <p:nvPr/>
        </p:nvSpPr>
        <p:spPr bwMode="auto">
          <a:xfrm>
            <a:off x="244475" y="333375"/>
            <a:ext cx="8569325" cy="569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eaLnBrk="1" hangingPunct="1">
              <a:defRPr/>
            </a:pP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Факторы, влияющие на развитие личности: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450850" eaLnBrk="1" hangingPunct="1">
              <a:defRPr/>
            </a:pPr>
            <a:endParaRPr lang="ru-RU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 sz="2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Наследственность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– это те психофизические и анатомофизиологические особенности, которые передаются от родителей к детям (задатки, морфологические признаки, темперамент, характер, способности).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endParaRPr lang="ru-RU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 sz="2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Среда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 условия, которые окружают человека и оказывают влияние на его развитие.</a:t>
            </a:r>
          </a:p>
          <a:p>
            <a:pPr indent="457200" algn="just" eaLnBrk="1" hangingPunct="1">
              <a:defRPr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 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биологическая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(климат);</a:t>
            </a:r>
          </a:p>
          <a:p>
            <a:pPr indent="457200" algn="just" eaLnBrk="1" hangingPunct="1">
              <a:defRPr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 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(общество);</a:t>
            </a:r>
          </a:p>
          <a:p>
            <a:pPr indent="457200" algn="just" eaLnBrk="1" hangingPunct="1">
              <a:defRPr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(учителя, семья, коллектив).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81750"/>
            <a:ext cx="417513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CA1B37D-5BAF-4B66-8D65-F4BED75322EF}" type="slidenum">
              <a:rPr lang="ru-RU" altLang="ru-RU" sz="1200" smtClean="0">
                <a:cs typeface="Times New Roman" panose="02020603050405020304" pitchFamily="18" charset="0"/>
              </a:rPr>
              <a:pPr/>
              <a:t>12</a:t>
            </a:fld>
            <a:endParaRPr lang="ru-RU" altLang="ru-RU" sz="1200" smtClean="0"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4475" y="333375"/>
            <a:ext cx="8648700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50850" eaLnBrk="1" hangingPunct="1">
              <a:defRPr/>
            </a:pP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Факторы, влияющие на развитие личности: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ru-RU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 sz="2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Воспитание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целенаправленный специально организованный процесс формирования личности.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endParaRPr lang="ru-RU" sz="2800" i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 sz="2800" i="1" u="sng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Деятельность</a:t>
            </a:r>
            <a:r>
              <a:rPr lang="ru-RU" sz="2800" i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форма бытия и способ существования человека, его активность направленная на изменение и преобразование окружающего мира и самого себя.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81750"/>
            <a:ext cx="417513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7F487841-0361-4F06-88A7-DCE621F026D9}" type="slidenum">
              <a:rPr lang="ru-RU" altLang="ru-RU" sz="1200" smtClean="0">
                <a:cs typeface="Times New Roman" panose="02020603050405020304" pitchFamily="18" charset="0"/>
              </a:rPr>
              <a:pPr/>
              <a:t>13</a:t>
            </a:fld>
            <a:endParaRPr lang="ru-RU" altLang="ru-RU" sz="1200" smtClean="0"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850" y="333375"/>
            <a:ext cx="8640763" cy="1814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57200" algn="just" eaLnBrk="1" hangingPunct="1">
              <a:defRPr/>
            </a:pPr>
            <a:r>
              <a:rPr lang="ru-RU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«То обстоятельство, что человек обладает представлением о своём «Я», бесконечно возвышает его над всем живым, благодаря этому он </a:t>
            </a:r>
            <a:r>
              <a:rPr lang="ru-RU" sz="2800" i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800" b="1" i="1" u="sng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</a:t>
            </a:r>
            <a:r>
              <a:rPr lang="ru-RU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						(И. Кант)</a:t>
            </a:r>
          </a:p>
        </p:txBody>
      </p:sp>
      <p:pic>
        <p:nvPicPr>
          <p:cNvPr id="33796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8538" y="2174875"/>
            <a:ext cx="4441825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850" y="5427663"/>
            <a:ext cx="8640763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человек </a:t>
            </a:r>
            <a:r>
              <a:rPr lang="ru-RU" sz="2800" i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личность, но не каждый этим пользуется.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8" y="4241800"/>
            <a:ext cx="7772400" cy="23431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Кто я? Личность?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1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65338" y="981075"/>
            <a:ext cx="4865687" cy="3649663"/>
          </a:xfrm>
        </p:spPr>
      </p:pic>
      <p:sp>
        <p:nvSpPr>
          <p:cNvPr id="2253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88100"/>
            <a:ext cx="417513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0D8FB63-62F7-4F2D-A052-136046CEE289}" type="slidenum">
              <a:rPr lang="ru-RU" altLang="ru-RU" sz="1200" smtClean="0">
                <a:cs typeface="Times New Roman" panose="02020603050405020304" pitchFamily="18" charset="0"/>
              </a:rPr>
              <a:pPr/>
              <a:t>2</a:t>
            </a:fld>
            <a:endParaRPr lang="ru-RU" altLang="ru-RU" sz="120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81750"/>
            <a:ext cx="417513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9A328B1-85A0-48A9-BDBC-76F183921EE4}" type="slidenum">
              <a:rPr lang="ru-RU" altLang="ru-RU" sz="1200" smtClean="0"/>
              <a:pPr/>
              <a:t>3</a:t>
            </a:fld>
            <a:endParaRPr lang="ru-RU" altLang="ru-RU" sz="1200" smtClean="0"/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 rot="10800000" flipV="1">
            <a:off x="250825" y="257175"/>
            <a:ext cx="8562975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2800" b="1" u="sng" dirty="0" smtClean="0">
                <a:effectLst>
                  <a:outerShdw blurRad="38100" dist="38100" dir="2700000" algn="tl">
                    <a:srgbClr val="3F296A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Личность в философии</a:t>
            </a:r>
          </a:p>
          <a:p>
            <a:pPr algn="just" eaLnBrk="1" hangingPunct="1">
              <a:defRPr/>
            </a:pPr>
            <a:endParaRPr lang="ru-RU" altLang="ru-RU" sz="2800" dirty="0" smtClean="0">
              <a:effectLst>
                <a:outerShdw blurRad="38100" dist="38100" dir="2700000" algn="tl">
                  <a:srgbClr val="3F296A"/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3F296A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В философии с понятием личность связывается сущность человеческого рода.</a:t>
            </a:r>
          </a:p>
          <a:p>
            <a:pPr algn="just" eaLnBrk="1" hangingPunct="1">
              <a:defRPr/>
            </a:pPr>
            <a:endParaRPr lang="ru-RU" altLang="ru-RU" sz="2800" dirty="0" smtClean="0">
              <a:effectLst>
                <a:outerShdw blurRad="38100" dist="38100" dir="2700000" algn="tl">
                  <a:srgbClr val="3F296A"/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3F296A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Природа этой сущности соотносится с характером общественных отношений, которые связывают людей между собой. </a:t>
            </a:r>
          </a:p>
          <a:p>
            <a:pPr algn="just">
              <a:defRPr/>
            </a:pPr>
            <a:endParaRPr lang="ru-RU" altLang="ru-RU" sz="2800" dirty="0" smtClean="0">
              <a:effectLst>
                <a:outerShdw blurRad="38100" dist="38100" dir="2700000" algn="tl">
                  <a:srgbClr val="3F296A"/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3F296A"/>
                  </a:outerShdw>
                </a:effectLst>
                <a:ea typeface="Calibri" panose="020F0502020204030204" pitchFamily="34" charset="0"/>
              </a:rPr>
              <a:t>Индивид становится личностью, лишь включаясь в систему существующих общественных отношений, т.е. он приобретает новое системное качество, становясь элементом более крупной системы – общества.  </a:t>
            </a:r>
            <a:endParaRPr lang="ru-RU" altLang="ru-RU" sz="2800" dirty="0" smtClean="0">
              <a:effectLst>
                <a:outerShdw blurRad="38100" dist="38100" dir="2700000" algn="tl">
                  <a:srgbClr val="3F296A"/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81750"/>
            <a:ext cx="417513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A2D093B-F3D4-41E2-AA09-20F0643E84BE}" type="slidenum">
              <a:rPr lang="ru-RU" altLang="ru-RU" sz="1200" smtClean="0"/>
              <a:pPr/>
              <a:t>4</a:t>
            </a:fld>
            <a:endParaRPr lang="ru-RU" altLang="ru-RU" sz="1200" smtClean="0"/>
          </a:p>
        </p:txBody>
      </p:sp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265113" y="260350"/>
            <a:ext cx="8569325" cy="640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indent="457200" eaLnBrk="1" hangingPunct="1">
              <a:defRPr/>
            </a:pP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Личность в психологии</a:t>
            </a:r>
          </a:p>
          <a:p>
            <a:pPr eaLnBrk="1" hangingPunct="1">
              <a:defRPr/>
            </a:pPr>
            <a:endParaRPr lang="ru-RU" alt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eaLnBrk="1" hangingPunct="1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Термин "личность" используется в психологии как в широком, так и в узком смысле. </a:t>
            </a:r>
          </a:p>
          <a:p>
            <a:pPr algn="just" eaLnBrk="1" hangingPunct="1">
              <a:defRPr/>
            </a:pPr>
            <a:endParaRPr lang="ru-RU" alt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eaLnBrk="1" hangingPunct="1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В широком смысле под личностью имеется в виду «...совокупность психологических качеств, которые характеризуют каждого отдельного человека (как характер, темперамент и способности)». </a:t>
            </a:r>
          </a:p>
          <a:p>
            <a:pPr algn="just" eaLnBrk="1" hangingPunct="1">
              <a:defRPr/>
            </a:pPr>
            <a:endParaRPr lang="ru-RU" alt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eaLnBrk="1" hangingPunct="1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В узком смысле под личностью</a:t>
            </a:r>
            <a:r>
              <a:rPr lang="ru-RU" alt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понимают то, что в наибольшей степени определяет психологическую сущность человека или природу человеческой психики.</a:t>
            </a:r>
          </a:p>
          <a:p>
            <a:pPr algn="ctr" eaLnBrk="1" hangingPunct="1">
              <a:defRPr/>
            </a:pPr>
            <a:endParaRPr lang="ru-RU" altLang="ru-RU" sz="18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12188" y="6381750"/>
            <a:ext cx="417512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187ECC2-4F78-4CCD-A652-40517A5CD600}" type="slidenum">
              <a:rPr lang="ru-RU" altLang="ru-RU" sz="1200" smtClean="0">
                <a:cs typeface="Times New Roman" panose="02020603050405020304" pitchFamily="18" charset="0"/>
              </a:rPr>
              <a:pPr/>
              <a:t>5</a:t>
            </a:fld>
            <a:endParaRPr lang="ru-RU" altLang="ru-RU" sz="1200" smtClean="0"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825" y="333375"/>
            <a:ext cx="8569325" cy="61245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57200" eaLnBrk="1" hangingPunct="1">
              <a:defRPr/>
            </a:pPr>
            <a:r>
              <a:rPr lang="ru-RU" sz="2800" b="1" u="sng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 в социологии</a:t>
            </a:r>
          </a:p>
          <a:p>
            <a:pPr eaLnBrk="1" hangingPunct="1">
              <a:defRPr/>
            </a:pPr>
            <a:endParaRPr lang="ru-RU" sz="2800" b="1" u="sng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algn="just" eaLnBrk="1" hangingPunct="1">
              <a:defRPr/>
            </a:pPr>
            <a:r>
              <a:rPr lang="ru-RU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 </a:t>
            </a:r>
            <a:r>
              <a:rPr lang="ru-RU" alt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ru-RU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системное качество, характеризующее включенность человека в общественные отношения.</a:t>
            </a:r>
          </a:p>
          <a:p>
            <a:pPr algn="just" eaLnBrk="1" hangingPunct="1">
              <a:defRPr/>
            </a:pPr>
            <a:endParaRPr lang="ru-RU" sz="280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eaLnBrk="1" hangingPunct="1">
              <a:defRPr/>
            </a:pPr>
            <a:r>
              <a:rPr lang="ru-RU" sz="2800" b="1" u="sng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 в юриспруденции</a:t>
            </a:r>
          </a:p>
          <a:p>
            <a:pPr eaLnBrk="1" hangingPunct="1">
              <a:defRPr/>
            </a:pPr>
            <a:endParaRPr lang="ru-RU" sz="2800" b="1" u="sng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algn="just" eaLnBrk="1" hangingPunct="1">
              <a:defRPr/>
            </a:pPr>
            <a:r>
              <a:rPr lang="ru-RU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 </a:t>
            </a:r>
            <a:r>
              <a:rPr lang="ru-RU" altLang="ru-RU" sz="2800" dirty="0"/>
              <a:t>– лицо, являющееся объектом и субъектом права.</a:t>
            </a:r>
          </a:p>
          <a:p>
            <a:pPr algn="just" eaLnBrk="1" hangingPunct="1">
              <a:defRPr/>
            </a:pPr>
            <a:endParaRPr lang="ru-RU" sz="280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eaLnBrk="1" hangingPunct="1">
              <a:defRPr/>
            </a:pPr>
            <a:r>
              <a:rPr lang="ru-RU" sz="2800" b="1" u="sng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 в кибернетике</a:t>
            </a:r>
          </a:p>
          <a:p>
            <a:pPr eaLnBrk="1" hangingPunct="1">
              <a:defRPr/>
            </a:pPr>
            <a:endParaRPr lang="ru-RU" sz="2800" b="1" u="sng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algn="just" eaLnBrk="1" hangingPunct="1">
              <a:defRPr/>
            </a:pPr>
            <a:r>
              <a:rPr lang="ru-RU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 </a:t>
            </a:r>
            <a:r>
              <a:rPr lang="ru-RU" altLang="ru-RU" sz="2800" dirty="0"/>
              <a:t>– саморегулирующаяся система, способная к саморазвитию.</a:t>
            </a:r>
            <a:endParaRPr lang="ru-RU" sz="280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81750"/>
            <a:ext cx="417513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E630F46-4C6B-4575-B599-988C0492D766}" type="slidenum">
              <a:rPr lang="ru-RU" altLang="ru-RU" sz="1200" smtClean="0"/>
              <a:pPr/>
              <a:t>6</a:t>
            </a:fld>
            <a:endParaRPr lang="ru-RU" altLang="ru-RU" sz="120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250825" y="333375"/>
            <a:ext cx="8569325" cy="5692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57200" eaLnBrk="1" hangingPunct="1">
              <a:defRPr/>
            </a:pPr>
            <a:r>
              <a:rPr lang="ru-RU" alt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Личность и деятельность</a:t>
            </a:r>
            <a:endParaRPr lang="ru-RU" alt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ru-RU" alt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eaLnBrk="1" hangingPunct="1">
              <a:defRPr/>
            </a:pPr>
            <a:r>
              <a:rPr lang="ru-RU" alt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Личность </a:t>
            </a:r>
            <a:r>
              <a:rPr lang="ru-RU" alt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ru-RU" alt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это особое социальное качество индивида, не сводящееся к простой совокупности его прошлого опыта или индивидуальных особенностей. И прошлый опыт, и индивидуальные черты, и генотип человека представляют собой не основу личности, а её предпосылки, условия становления и развития личности. </a:t>
            </a:r>
          </a:p>
          <a:p>
            <a:pPr algn="just" eaLnBrk="1" hangingPunct="1">
              <a:defRPr/>
            </a:pPr>
            <a:endParaRPr lang="ru-RU" alt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 eaLnBrk="1" hangingPunct="1">
              <a:defRPr/>
            </a:pPr>
            <a:r>
              <a:rPr lang="ru-RU" alt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Человек сам строит свою личность, совершая активную деятельность и входя в определённые отношения с другими людьми.</a:t>
            </a:r>
            <a:endParaRPr lang="ru-RU" sz="280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81750"/>
            <a:ext cx="417513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DAD21A8-B55F-4991-A6F7-76B789550D3E}" type="slidenum">
              <a:rPr lang="ru-RU" altLang="ru-RU" sz="1200" smtClean="0"/>
              <a:pPr/>
              <a:t>7</a:t>
            </a:fld>
            <a:endParaRPr lang="ru-RU" altLang="ru-RU" sz="1200" smtClean="0"/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 rot="10800000" flipV="1">
            <a:off x="430213" y="2060575"/>
            <a:ext cx="83534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Ядро личности в теории деятельности 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это </a:t>
            </a: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совокупность действенных отношений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человека к миру, т.е. отношений, реализуемых в деятельности и </a:t>
            </a: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обнаруживающих себя в её мотивах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, поэтому </a:t>
            </a: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основой личности является иерархическая структура её мотивов.</a:t>
            </a:r>
            <a:endParaRPr lang="ru-RU" alt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81750"/>
            <a:ext cx="417513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D397EDF-163A-429C-8201-D296F66CD82F}" type="slidenum">
              <a:rPr lang="ru-RU" altLang="ru-RU" sz="1200" smtClean="0"/>
              <a:pPr/>
              <a:t>8</a:t>
            </a:fld>
            <a:endParaRPr lang="ru-RU" altLang="ru-RU" sz="1200" smtClean="0"/>
          </a:p>
        </p:txBody>
      </p:sp>
      <p:sp>
        <p:nvSpPr>
          <p:cNvPr id="7171" name="Прямоугольник 2"/>
          <p:cNvSpPr>
            <a:spLocks noChangeArrowheads="1"/>
          </p:cNvSpPr>
          <p:nvPr/>
        </p:nvSpPr>
        <p:spPr bwMode="auto">
          <a:xfrm>
            <a:off x="395288" y="1196975"/>
            <a:ext cx="83534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indent="457200" algn="just" eaLnBrk="1" hangingPunct="1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мотива есть смыслообразующая функция. Именно </a:t>
            </a: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динамические системы смыслов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рассматриваются многими последователями концепции Леонтьева А.Н. в качестве </a:t>
            </a: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основного личностного образования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т.е. личности в узком смысле слова.</a:t>
            </a: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 eaLnBrk="1" hangingPunct="1">
              <a:defRPr/>
            </a:pPr>
            <a:endParaRPr lang="ru-RU" altLang="ru-RU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algn="just" eaLnBrk="1" hangingPunct="1">
              <a:defRPr/>
            </a:pP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Смысл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есть </a:t>
            </a: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концентрированное выражение действенного отношения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человека к реальности, деятельности и к самому себе («значение для меня»).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81750"/>
            <a:ext cx="417513" cy="37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B3D7299-8E19-42F5-B3F7-C04B0713FC55}" type="slidenum">
              <a:rPr lang="ru-RU" altLang="ru-RU" sz="1200" smtClean="0"/>
              <a:pPr/>
              <a:t>9</a:t>
            </a:fld>
            <a:endParaRPr lang="ru-RU" altLang="ru-RU" sz="1200" smtClean="0"/>
          </a:p>
        </p:txBody>
      </p:sp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336550" y="692150"/>
            <a:ext cx="8497888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indent="457200" algn="just" eaLnBrk="1" hangingPunct="1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личности можно говорить лишь тогда, когда обнаруживается соподчинение мотивов с выделением в качестве главных, доминирующих социальных мотивов, регулирующих отношения с другими людьми</a:t>
            </a:r>
          </a:p>
          <a:p>
            <a:pPr algn="just" eaLnBrk="1" hangingPunct="1">
              <a:defRPr/>
            </a:pPr>
            <a:endParaRPr lang="ru-RU" alt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algn="just" eaLnBrk="1" hangingPunct="1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личностном выборе можно говорить, если его осуществляет </a:t>
            </a: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свободный, ответственный и сознательно действующий человек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 eaLnBrk="1" hangingPunct="1">
              <a:defRPr/>
            </a:pPr>
            <a:endParaRPr lang="ru-RU" alt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algn="just" eaLnBrk="1" hangingPunct="1">
              <a:defRPr/>
            </a:pP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всякий взрослый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человек обязательно </a:t>
            </a:r>
            <a:r>
              <a:rPr lang="ru-RU" alt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является личностью!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(Рубинштейн С.Л.)</a:t>
            </a:r>
            <a:endParaRPr lang="ru-RU" alt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4356</TotalTime>
  <Words>503</Words>
  <Application>Microsoft Office PowerPoint</Application>
  <PresentationFormat>Экран (4:3)</PresentationFormat>
  <Paragraphs>90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Times New Roman</vt:lpstr>
      <vt:lpstr>Arial</vt:lpstr>
      <vt:lpstr>Calibri Light</vt:lpstr>
      <vt:lpstr>Calibri</vt:lpstr>
      <vt:lpstr>Wingdings</vt:lpstr>
      <vt:lpstr>Небеса</vt:lpstr>
      <vt:lpstr>Презентация PowerPoint</vt:lpstr>
      <vt:lpstr>Кто я? Личность?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Паук</dc:creator>
  <cp:lastModifiedBy>Николай Кулагин</cp:lastModifiedBy>
  <cp:revision>480</cp:revision>
  <dcterms:created xsi:type="dcterms:W3CDTF">2007-08-02T13:32:03Z</dcterms:created>
  <dcterms:modified xsi:type="dcterms:W3CDTF">2015-10-30T17:28:12Z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TC010689881049</vt:lpwstr>
  </property>
</Properties>
</file>